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5" r:id="rId7"/>
    <p:sldId id="273" r:id="rId8"/>
    <p:sldId id="267" r:id="rId9"/>
    <p:sldId id="269" r:id="rId10"/>
    <p:sldId id="268" r:id="rId11"/>
    <p:sldId id="271" r:id="rId12"/>
    <p:sldId id="272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988BDD-FA2A-AF43-ACED-5C1210FB204B}" v="5" dt="2021-11-21T14:53:31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11" d="100"/>
          <a:sy n="111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1210e16e-b70a-4111-b2d3-ae66487c177b" providerId="ADAL" clId="{F2988BDD-FA2A-AF43-ACED-5C1210FB204B}"/>
    <pc:docChg chg="undo custSel modSld">
      <pc:chgData name="Eija Tuunainen" userId="1210e16e-b70a-4111-b2d3-ae66487c177b" providerId="ADAL" clId="{F2988BDD-FA2A-AF43-ACED-5C1210FB204B}" dt="2021-11-21T14:56:17.330" v="79" actId="20577"/>
      <pc:docMkLst>
        <pc:docMk/>
      </pc:docMkLst>
      <pc:sldChg chg="modSp mod">
        <pc:chgData name="Eija Tuunainen" userId="1210e16e-b70a-4111-b2d3-ae66487c177b" providerId="ADAL" clId="{F2988BDD-FA2A-AF43-ACED-5C1210FB204B}" dt="2021-11-21T14:46:27.767" v="0" actId="20577"/>
        <pc:sldMkLst>
          <pc:docMk/>
          <pc:sldMk cId="904327371" sldId="256"/>
        </pc:sldMkLst>
        <pc:spChg chg="mod">
          <ac:chgData name="Eija Tuunainen" userId="1210e16e-b70a-4111-b2d3-ae66487c177b" providerId="ADAL" clId="{F2988BDD-FA2A-AF43-ACED-5C1210FB204B}" dt="2021-11-21T14:46:27.767" v="0" actId="20577"/>
          <ac:spMkLst>
            <pc:docMk/>
            <pc:sldMk cId="904327371" sldId="256"/>
            <ac:spMk id="3" creationId="{5B762886-2F8A-4CE1-B8B9-01A35E127BCD}"/>
          </ac:spMkLst>
        </pc:spChg>
      </pc:sldChg>
      <pc:sldChg chg="modSp mod">
        <pc:chgData name="Eija Tuunainen" userId="1210e16e-b70a-4111-b2d3-ae66487c177b" providerId="ADAL" clId="{F2988BDD-FA2A-AF43-ACED-5C1210FB204B}" dt="2021-11-21T14:46:54.788" v="2" actId="1076"/>
        <pc:sldMkLst>
          <pc:docMk/>
          <pc:sldMk cId="3227921530" sldId="263"/>
        </pc:sldMkLst>
        <pc:spChg chg="mod">
          <ac:chgData name="Eija Tuunainen" userId="1210e16e-b70a-4111-b2d3-ae66487c177b" providerId="ADAL" clId="{F2988BDD-FA2A-AF43-ACED-5C1210FB204B}" dt="2021-11-21T14:46:53.545" v="1" actId="20577"/>
          <ac:spMkLst>
            <pc:docMk/>
            <pc:sldMk cId="3227921530" sldId="263"/>
            <ac:spMk id="10" creationId="{4887AADA-8183-4349-AEA4-4FCBB9A3A790}"/>
          </ac:spMkLst>
        </pc:spChg>
        <pc:picChg chg="mod">
          <ac:chgData name="Eija Tuunainen" userId="1210e16e-b70a-4111-b2d3-ae66487c177b" providerId="ADAL" clId="{F2988BDD-FA2A-AF43-ACED-5C1210FB204B}" dt="2021-11-21T14:46:54.788" v="2" actId="1076"/>
          <ac:picMkLst>
            <pc:docMk/>
            <pc:sldMk cId="3227921530" sldId="263"/>
            <ac:picMk id="5" creationId="{130E08BF-B0BA-4C8B-9518-54254A5193F0}"/>
          </ac:picMkLst>
        </pc:picChg>
      </pc:sldChg>
      <pc:sldChg chg="modSp mod">
        <pc:chgData name="Eija Tuunainen" userId="1210e16e-b70a-4111-b2d3-ae66487c177b" providerId="ADAL" clId="{F2988BDD-FA2A-AF43-ACED-5C1210FB204B}" dt="2021-11-21T14:47:34.428" v="3" actId="20577"/>
        <pc:sldMkLst>
          <pc:docMk/>
          <pc:sldMk cId="3779223495" sldId="265"/>
        </pc:sldMkLst>
        <pc:spChg chg="mod">
          <ac:chgData name="Eija Tuunainen" userId="1210e16e-b70a-4111-b2d3-ae66487c177b" providerId="ADAL" clId="{F2988BDD-FA2A-AF43-ACED-5C1210FB204B}" dt="2021-11-21T14:47:34.428" v="3" actId="20577"/>
          <ac:spMkLst>
            <pc:docMk/>
            <pc:sldMk cId="3779223495" sldId="265"/>
            <ac:spMk id="18" creationId="{8C79D63A-D60B-4740-AB10-83B71BD1F7B6}"/>
          </ac:spMkLst>
        </pc:spChg>
      </pc:sldChg>
      <pc:sldChg chg="modSp mod">
        <pc:chgData name="Eija Tuunainen" userId="1210e16e-b70a-4111-b2d3-ae66487c177b" providerId="ADAL" clId="{F2988BDD-FA2A-AF43-ACED-5C1210FB204B}" dt="2021-11-21T14:48:16.303" v="10" actId="20577"/>
        <pc:sldMkLst>
          <pc:docMk/>
          <pc:sldMk cId="4097662426" sldId="267"/>
        </pc:sldMkLst>
        <pc:spChg chg="mod">
          <ac:chgData name="Eija Tuunainen" userId="1210e16e-b70a-4111-b2d3-ae66487c177b" providerId="ADAL" clId="{F2988BDD-FA2A-AF43-ACED-5C1210FB204B}" dt="2021-11-21T14:48:12.595" v="7" actId="20577"/>
          <ac:spMkLst>
            <pc:docMk/>
            <pc:sldMk cId="4097662426" sldId="267"/>
            <ac:spMk id="12" creationId="{4FB5BED4-E10A-474A-8E17-5D4196753DC4}"/>
          </ac:spMkLst>
        </pc:spChg>
        <pc:spChg chg="mod">
          <ac:chgData name="Eija Tuunainen" userId="1210e16e-b70a-4111-b2d3-ae66487c177b" providerId="ADAL" clId="{F2988BDD-FA2A-AF43-ACED-5C1210FB204B}" dt="2021-11-21T14:48:16.303" v="10" actId="20577"/>
          <ac:spMkLst>
            <pc:docMk/>
            <pc:sldMk cId="4097662426" sldId="267"/>
            <ac:spMk id="13" creationId="{023929B1-D367-43FA-BCF2-C7B1554841E8}"/>
          </ac:spMkLst>
        </pc:spChg>
      </pc:sldChg>
      <pc:sldChg chg="modSp mod">
        <pc:chgData name="Eija Tuunainen" userId="1210e16e-b70a-4111-b2d3-ae66487c177b" providerId="ADAL" clId="{F2988BDD-FA2A-AF43-ACED-5C1210FB204B}" dt="2021-11-21T14:51:57.417" v="24" actId="1076"/>
        <pc:sldMkLst>
          <pc:docMk/>
          <pc:sldMk cId="3274524380" sldId="268"/>
        </pc:sldMkLst>
        <pc:spChg chg="mod">
          <ac:chgData name="Eija Tuunainen" userId="1210e16e-b70a-4111-b2d3-ae66487c177b" providerId="ADAL" clId="{F2988BDD-FA2A-AF43-ACED-5C1210FB204B}" dt="2021-11-21T14:51:57.417" v="24" actId="1076"/>
          <ac:spMkLst>
            <pc:docMk/>
            <pc:sldMk cId="3274524380" sldId="268"/>
            <ac:spMk id="14" creationId="{04BC340F-3660-4F42-9F41-CEBE8A1F4700}"/>
          </ac:spMkLst>
        </pc:spChg>
      </pc:sldChg>
      <pc:sldChg chg="addSp delSp modSp mod">
        <pc:chgData name="Eija Tuunainen" userId="1210e16e-b70a-4111-b2d3-ae66487c177b" providerId="ADAL" clId="{F2988BDD-FA2A-AF43-ACED-5C1210FB204B}" dt="2021-11-21T14:55:15.251" v="74" actId="1038"/>
        <pc:sldMkLst>
          <pc:docMk/>
          <pc:sldMk cId="2371876659" sldId="269"/>
        </pc:sldMkLst>
        <pc:spChg chg="add del mod">
          <ac:chgData name="Eija Tuunainen" userId="1210e16e-b70a-4111-b2d3-ae66487c177b" providerId="ADAL" clId="{F2988BDD-FA2A-AF43-ACED-5C1210FB204B}" dt="2021-11-21T14:52:12.373" v="26"/>
          <ac:spMkLst>
            <pc:docMk/>
            <pc:sldMk cId="2371876659" sldId="269"/>
            <ac:spMk id="3" creationId="{45B30AC2-1F26-2B49-B6B5-C3A479C01D28}"/>
          </ac:spMkLst>
        </pc:spChg>
        <pc:spChg chg="mod">
          <ac:chgData name="Eija Tuunainen" userId="1210e16e-b70a-4111-b2d3-ae66487c177b" providerId="ADAL" clId="{F2988BDD-FA2A-AF43-ACED-5C1210FB204B}" dt="2021-11-21T14:49:36.369" v="12" actId="20577"/>
          <ac:spMkLst>
            <pc:docMk/>
            <pc:sldMk cId="2371876659" sldId="269"/>
            <ac:spMk id="5" creationId="{9BE17D1A-8342-460E-B7D1-2B05D365F281}"/>
          </ac:spMkLst>
        </pc:spChg>
        <pc:spChg chg="mod">
          <ac:chgData name="Eija Tuunainen" userId="1210e16e-b70a-4111-b2d3-ae66487c177b" providerId="ADAL" clId="{F2988BDD-FA2A-AF43-ACED-5C1210FB204B}" dt="2021-11-21T14:50:41.827" v="20" actId="20577"/>
          <ac:spMkLst>
            <pc:docMk/>
            <pc:sldMk cId="2371876659" sldId="269"/>
            <ac:spMk id="6" creationId="{B18B2E62-6D4C-4110-B42D-E84F874B45E9}"/>
          </ac:spMkLst>
        </pc:spChg>
        <pc:spChg chg="add del mod">
          <ac:chgData name="Eija Tuunainen" userId="1210e16e-b70a-4111-b2d3-ae66487c177b" providerId="ADAL" clId="{F2988BDD-FA2A-AF43-ACED-5C1210FB204B}" dt="2021-11-21T14:53:00.910" v="28"/>
          <ac:spMkLst>
            <pc:docMk/>
            <pc:sldMk cId="2371876659" sldId="269"/>
            <ac:spMk id="8" creationId="{4BFE0A29-0F88-104E-84E2-43EF15539665}"/>
          </ac:spMkLst>
        </pc:spChg>
        <pc:spChg chg="mod">
          <ac:chgData name="Eija Tuunainen" userId="1210e16e-b70a-4111-b2d3-ae66487c177b" providerId="ADAL" clId="{F2988BDD-FA2A-AF43-ACED-5C1210FB204B}" dt="2021-11-21T14:53:22.667" v="31" actId="20577"/>
          <ac:spMkLst>
            <pc:docMk/>
            <pc:sldMk cId="2371876659" sldId="269"/>
            <ac:spMk id="9" creationId="{68304797-1EDA-4E9A-A6EF-5F8CC9C2B75D}"/>
          </ac:spMkLst>
        </pc:spChg>
        <pc:spChg chg="mod">
          <ac:chgData name="Eija Tuunainen" userId="1210e16e-b70a-4111-b2d3-ae66487c177b" providerId="ADAL" clId="{F2988BDD-FA2A-AF43-ACED-5C1210FB204B}" dt="2021-11-21T14:50:08.299" v="17" actId="20577"/>
          <ac:spMkLst>
            <pc:docMk/>
            <pc:sldMk cId="2371876659" sldId="269"/>
            <ac:spMk id="11" creationId="{D80C12C6-652A-4454-86D5-818CDB1A9A0D}"/>
          </ac:spMkLst>
        </pc:spChg>
        <pc:spChg chg="add mod">
          <ac:chgData name="Eija Tuunainen" userId="1210e16e-b70a-4111-b2d3-ae66487c177b" providerId="ADAL" clId="{F2988BDD-FA2A-AF43-ACED-5C1210FB204B}" dt="2021-11-21T14:55:15.251" v="74" actId="1038"/>
          <ac:spMkLst>
            <pc:docMk/>
            <pc:sldMk cId="2371876659" sldId="269"/>
            <ac:spMk id="14" creationId="{C53C7913-20C3-3C43-BF74-C045C943C926}"/>
          </ac:spMkLst>
        </pc:spChg>
        <pc:picChg chg="mod">
          <ac:chgData name="Eija Tuunainen" userId="1210e16e-b70a-4111-b2d3-ae66487c177b" providerId="ADAL" clId="{F2988BDD-FA2A-AF43-ACED-5C1210FB204B}" dt="2021-11-21T14:53:05.786" v="30" actId="1076"/>
          <ac:picMkLst>
            <pc:docMk/>
            <pc:sldMk cId="2371876659" sldId="269"/>
            <ac:picMk id="4" creationId="{D7BE4218-4AE8-4171-8FE3-D2EA999BC1DD}"/>
          </ac:picMkLst>
        </pc:picChg>
      </pc:sldChg>
      <pc:sldChg chg="modSp mod">
        <pc:chgData name="Eija Tuunainen" userId="1210e16e-b70a-4111-b2d3-ae66487c177b" providerId="ADAL" clId="{F2988BDD-FA2A-AF43-ACED-5C1210FB204B}" dt="2021-11-21T14:55:38.968" v="77" actId="20577"/>
        <pc:sldMkLst>
          <pc:docMk/>
          <pc:sldMk cId="1923813618" sldId="271"/>
        </pc:sldMkLst>
        <pc:spChg chg="mod">
          <ac:chgData name="Eija Tuunainen" userId="1210e16e-b70a-4111-b2d3-ae66487c177b" providerId="ADAL" clId="{F2988BDD-FA2A-AF43-ACED-5C1210FB204B}" dt="2021-11-21T14:55:38.968" v="77" actId="20577"/>
          <ac:spMkLst>
            <pc:docMk/>
            <pc:sldMk cId="1923813618" sldId="271"/>
            <ac:spMk id="18" creationId="{89C0221B-B635-47C1-8CA4-4FDB3F47109B}"/>
          </ac:spMkLst>
        </pc:spChg>
      </pc:sldChg>
      <pc:sldChg chg="modSp mod">
        <pc:chgData name="Eija Tuunainen" userId="1210e16e-b70a-4111-b2d3-ae66487c177b" providerId="ADAL" clId="{F2988BDD-FA2A-AF43-ACED-5C1210FB204B}" dt="2021-11-21T14:56:17.330" v="79" actId="20577"/>
        <pc:sldMkLst>
          <pc:docMk/>
          <pc:sldMk cId="4028477153" sldId="272"/>
        </pc:sldMkLst>
        <pc:spChg chg="mod">
          <ac:chgData name="Eija Tuunainen" userId="1210e16e-b70a-4111-b2d3-ae66487c177b" providerId="ADAL" clId="{F2988BDD-FA2A-AF43-ACED-5C1210FB204B}" dt="2021-11-21T14:56:17.330" v="79" actId="20577"/>
          <ac:spMkLst>
            <pc:docMk/>
            <pc:sldMk cId="4028477153" sldId="272"/>
            <ac:spMk id="13" creationId="{8CA64796-73DD-41C6-8E63-0C1275E85BAA}"/>
          </ac:spMkLst>
        </pc:spChg>
      </pc:sldChg>
      <pc:sldChg chg="modSp mod">
        <pc:chgData name="Eija Tuunainen" userId="1210e16e-b70a-4111-b2d3-ae66487c177b" providerId="ADAL" clId="{F2988BDD-FA2A-AF43-ACED-5C1210FB204B}" dt="2021-11-21T14:48:00.134" v="4" actId="20577"/>
        <pc:sldMkLst>
          <pc:docMk/>
          <pc:sldMk cId="1484164052" sldId="273"/>
        </pc:sldMkLst>
        <pc:spChg chg="mod">
          <ac:chgData name="Eija Tuunainen" userId="1210e16e-b70a-4111-b2d3-ae66487c177b" providerId="ADAL" clId="{F2988BDD-FA2A-AF43-ACED-5C1210FB204B}" dt="2021-11-21T14:48:00.134" v="4" actId="20577"/>
          <ac:spMkLst>
            <pc:docMk/>
            <pc:sldMk cId="1484164052" sldId="273"/>
            <ac:spMk id="11" creationId="{6FFA12EC-AD76-40E1-B63C-7ED83CC6BA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30.3.2022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30.3.2022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30.3.2022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30.3.2022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30.3.2022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30.3.2022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30.3.2022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30.3.2022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30.3.2022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30.3.2022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30.3.2022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30.3.2022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teksti, koju&#10;&#10;Kuvaus luotu automaattisesti">
            <a:extLst>
              <a:ext uri="{FF2B5EF4-FFF2-40B4-BE49-F238E27FC236}">
                <a16:creationId xmlns:a16="http://schemas.microsoft.com/office/drawing/2014/main" id="{5330B204-837B-425B-96C5-81464A0ACF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3"/>
          <a:stretch/>
        </p:blipFill>
        <p:spPr>
          <a:xfrm>
            <a:off x="4031974" y="19060"/>
            <a:ext cx="8160026" cy="687580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90801"/>
            <a:ext cx="3628487" cy="2057399"/>
          </a:xfrm>
        </p:spPr>
        <p:txBody>
          <a:bodyPr anchor="t"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Terveysviestintä ja mediaympäristö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2641365" y="1313776"/>
            <a:ext cx="3007088" cy="515351"/>
          </a:xfrm>
        </p:spPr>
        <p:txBody>
          <a:bodyPr anchor="b">
            <a:normAutofit/>
          </a:bodyPr>
          <a:lstStyle/>
          <a:p>
            <a:pPr marL="457200" lvl="1" indent="0" algn="r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Joshua Earle</a:t>
            </a: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45BC9F4-DF6C-4961-A3ED-94419F0E21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64243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C133811-9223-41FD-A3FD-FAC34DDB2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ulkokäyttöön tarkoitettu esine&#10;&#10;Kuvaus luotu automaattisesti">
            <a:extLst>
              <a:ext uri="{FF2B5EF4-FFF2-40B4-BE49-F238E27FC236}">
                <a16:creationId xmlns:a16="http://schemas.microsoft.com/office/drawing/2014/main" id="{130E08BF-B0BA-4C8B-9518-54254A519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243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511562-B977-44A8-93A0-BD8D94D3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1"/>
            <a:ext cx="7791450" cy="1138237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Terveysviestintä</a:t>
            </a:r>
            <a:endParaRPr lang="fi-FI" sz="3600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0FB4BC-85DE-4846-8BDA-65C1B6BB8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1" y="1138238"/>
            <a:ext cx="3924299" cy="2738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bg1"/>
                </a:solidFill>
              </a:rPr>
              <a:t>WHO:n käyttämä suppea määritelmä</a:t>
            </a:r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Viestintää, jonka tarkoituksena on edistää terveyttä</a:t>
            </a:r>
          </a:p>
          <a:p>
            <a:r>
              <a:rPr lang="fi-FI" sz="2400" dirty="0">
                <a:solidFill>
                  <a:schemeClr val="bg1"/>
                </a:solidFill>
              </a:rPr>
              <a:t>Perustuu tutkittuun tietoon, on luotettavaa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CA148D8-05DA-4B72-A71C-30F0A816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3525" y="1138238"/>
            <a:ext cx="6848474" cy="2738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</a:rPr>
              <a:t>Yleisesti käytössä oleva laaja määritelmä</a:t>
            </a:r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Kaikki terveyteen ja sairauteen liittyvä tieto</a:t>
            </a:r>
          </a:p>
          <a:p>
            <a:r>
              <a:rPr lang="fi-FI" sz="2400" dirty="0">
                <a:solidFill>
                  <a:schemeClr val="bg1"/>
                </a:solidFill>
              </a:rPr>
              <a:t>Voi olla luotettavaa tai epäluotettavaa 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1D73E9-0E4E-4C6A-890C-39CC50E7A5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64243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7926F53-42C3-4A64-A28A-496B86BB0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887AADA-8183-4349-AEA4-4FCBB9A3A790}"/>
              </a:ext>
            </a:extLst>
          </p:cNvPr>
          <p:cNvSpPr txBox="1"/>
          <p:nvPr/>
        </p:nvSpPr>
        <p:spPr>
          <a:xfrm>
            <a:off x="2918837" y="6337538"/>
            <a:ext cx="312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8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8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800" dirty="0">
                <a:solidFill>
                  <a:srgbClr val="FFFFFF"/>
                </a:solidFill>
                <a:latin typeface="Abadi Extra Light" panose="020B0604020202020204" pitchFamily="34" charset="0"/>
              </a:rPr>
              <a:t>/</a:t>
            </a:r>
            <a:r>
              <a:rPr lang="en-US" dirty="0">
                <a:solidFill>
                  <a:srgbClr val="FFFFFF"/>
                </a:solidFill>
                <a:latin typeface="Abadi Extra Light" panose="020B0604020202020204" pitchFamily="34" charset="0"/>
              </a:rPr>
              <a:t>NASA</a:t>
            </a:r>
            <a:endParaRPr lang="en-US" sz="18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2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AF5124-A95F-4CF8-A526-957A14ED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0051"/>
            <a:ext cx="11932841" cy="627716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solidFill>
                  <a:srgbClr val="7030A0"/>
                </a:solidFill>
              </a:rPr>
              <a:t>Terveysviestinnän muodot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D949BA8-A5D2-4FF5-8422-51A5CB851DAF}"/>
              </a:ext>
            </a:extLst>
          </p:cNvPr>
          <p:cNvSpPr txBox="1"/>
          <p:nvPr/>
        </p:nvSpPr>
        <p:spPr>
          <a:xfrm>
            <a:off x="323848" y="2151727"/>
            <a:ext cx="3398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i-FI" sz="2000" dirty="0"/>
              <a:t>Kohteena koko väestö tai ihmisryhmä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Yksisuuntaista tiedonkulkua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Esim. terveyteen liittyvä uutisointi, terveyskampanjat</a:t>
            </a:r>
          </a:p>
          <a:p>
            <a:endParaRPr lang="fi-FI" sz="2000" dirty="0"/>
          </a:p>
          <a:p>
            <a:pPr marL="342900" indent="-342900">
              <a:buFontTx/>
              <a:buChar char="-"/>
            </a:pPr>
            <a:endParaRPr lang="fi-FI" sz="20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1D423BE-FFFF-4AFB-9B11-1F8CBD02279D}"/>
              </a:ext>
            </a:extLst>
          </p:cNvPr>
          <p:cNvSpPr txBox="1"/>
          <p:nvPr/>
        </p:nvSpPr>
        <p:spPr>
          <a:xfrm>
            <a:off x="4035091" y="2151727"/>
            <a:ext cx="33021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000" dirty="0"/>
              <a:t>Suunnattu tietylle ryhmälle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Esim. koulun terveystiedon opetus, ensiapukoulutus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C46C79B-F8DE-4F57-BCE0-B6370AF408CC}"/>
              </a:ext>
            </a:extLst>
          </p:cNvPr>
          <p:cNvSpPr txBox="1"/>
          <p:nvPr/>
        </p:nvSpPr>
        <p:spPr>
          <a:xfrm>
            <a:off x="323848" y="1397973"/>
            <a:ext cx="309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rgbClr val="7030A0"/>
                </a:solidFill>
              </a:rPr>
              <a:t>Joukkoviestintä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177D294-7D2D-4D33-A52A-E102FE3FB670}"/>
              </a:ext>
            </a:extLst>
          </p:cNvPr>
          <p:cNvSpPr txBox="1"/>
          <p:nvPr/>
        </p:nvSpPr>
        <p:spPr>
          <a:xfrm>
            <a:off x="4271527" y="1397973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rgbClr val="7030A0"/>
                </a:solidFill>
              </a:rPr>
              <a:t>Kohdeviestintä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115A0AC-6945-4600-9FA0-ACEF6ACEF0AD}"/>
              </a:ext>
            </a:extLst>
          </p:cNvPr>
          <p:cNvSpPr txBox="1"/>
          <p:nvPr/>
        </p:nvSpPr>
        <p:spPr>
          <a:xfrm>
            <a:off x="7920474" y="1397973"/>
            <a:ext cx="3081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rgbClr val="7030A0"/>
                </a:solidFill>
              </a:rPr>
              <a:t>Keskinäisviestintä</a:t>
            </a:r>
          </a:p>
        </p:txBody>
      </p:sp>
      <p:pic>
        <p:nvPicPr>
          <p:cNvPr id="11" name="Kuva 10" descr="Ihmisryhmä tasaisella täytöllä">
            <a:extLst>
              <a:ext uri="{FF2B5EF4-FFF2-40B4-BE49-F238E27FC236}">
                <a16:creationId xmlns:a16="http://schemas.microsoft.com/office/drawing/2014/main" id="{394A85D2-FB95-41F9-904F-B2FB0CC29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1035" y="4187209"/>
            <a:ext cx="1685925" cy="1685925"/>
          </a:xfrm>
          <a:prstGeom prst="rect">
            <a:avLst/>
          </a:prstGeom>
        </p:spPr>
      </p:pic>
      <p:pic>
        <p:nvPicPr>
          <p:cNvPr id="13" name="Kuva 12" descr="Ryhmä tasaisella täytöllä">
            <a:extLst>
              <a:ext uri="{FF2B5EF4-FFF2-40B4-BE49-F238E27FC236}">
                <a16:creationId xmlns:a16="http://schemas.microsoft.com/office/drawing/2014/main" id="{18ADBFD0-47B4-4571-BC2E-5428D91C86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58292" y="4656931"/>
            <a:ext cx="914400" cy="914400"/>
          </a:xfrm>
          <a:prstGeom prst="rect">
            <a:avLst/>
          </a:prstGeom>
        </p:spPr>
      </p:pic>
      <p:pic>
        <p:nvPicPr>
          <p:cNvPr id="15" name="Kuva 14" descr="Ryhmä tasaisella täytöllä">
            <a:extLst>
              <a:ext uri="{FF2B5EF4-FFF2-40B4-BE49-F238E27FC236}">
                <a16:creationId xmlns:a16="http://schemas.microsoft.com/office/drawing/2014/main" id="{CE575402-877A-4669-B957-62510A4A64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93485" y="4656931"/>
            <a:ext cx="914400" cy="914400"/>
          </a:xfrm>
          <a:prstGeom prst="rect">
            <a:avLst/>
          </a:prstGeom>
        </p:spPr>
      </p:pic>
      <p:pic>
        <p:nvPicPr>
          <p:cNvPr id="17" name="Kuva 16" descr="Mies ja lapsi tasaisella täytöllä">
            <a:extLst>
              <a:ext uri="{FF2B5EF4-FFF2-40B4-BE49-F238E27FC236}">
                <a16:creationId xmlns:a16="http://schemas.microsoft.com/office/drawing/2014/main" id="{043D4F69-3B1C-41A7-86B2-214DB4978FA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656211" y="4733131"/>
            <a:ext cx="914400" cy="91440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8C79D63A-D60B-4740-AB10-83B71BD1F7B6}"/>
              </a:ext>
            </a:extLst>
          </p:cNvPr>
          <p:cNvSpPr txBox="1"/>
          <p:nvPr/>
        </p:nvSpPr>
        <p:spPr>
          <a:xfrm>
            <a:off x="7650049" y="2124869"/>
            <a:ext cx="4167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000" dirty="0"/>
              <a:t>Kahden tai useamman ihmisen välistä vuorovaikutusta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Esim. kodin terveyskasvatus, terveydenhuollon terveysneuvonta</a:t>
            </a:r>
          </a:p>
          <a:p>
            <a:endParaRPr lang="fi-FI" sz="800" dirty="0"/>
          </a:p>
          <a:p>
            <a:endParaRPr lang="fi-FI" sz="2000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B07F17AB-59CB-474F-8686-BB2B35D1336C}"/>
              </a:ext>
            </a:extLst>
          </p:cNvPr>
          <p:cNvSpPr txBox="1"/>
          <p:nvPr/>
        </p:nvSpPr>
        <p:spPr>
          <a:xfrm>
            <a:off x="684169" y="5843231"/>
            <a:ext cx="2548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7030A0"/>
                </a:solidFill>
              </a:rPr>
              <a:t>YHTEISKUNNANTASO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10D07E2-9644-45ED-9608-3FC3556FF5E0}"/>
              </a:ext>
            </a:extLst>
          </p:cNvPr>
          <p:cNvSpPr txBox="1"/>
          <p:nvPr/>
        </p:nvSpPr>
        <p:spPr>
          <a:xfrm>
            <a:off x="4482446" y="5843231"/>
            <a:ext cx="2407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7030A0"/>
                </a:solidFill>
              </a:rPr>
              <a:t>YHTEISÖTASO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D004B406-A2A2-4B45-839C-0F31A8C04841}"/>
              </a:ext>
            </a:extLst>
          </p:cNvPr>
          <p:cNvSpPr txBox="1"/>
          <p:nvPr/>
        </p:nvSpPr>
        <p:spPr>
          <a:xfrm>
            <a:off x="8715378" y="5873134"/>
            <a:ext cx="27960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7030A0"/>
                </a:solidFill>
              </a:rPr>
              <a:t>YKSILÖTASO</a:t>
            </a:r>
          </a:p>
        </p:txBody>
      </p:sp>
      <p:pic>
        <p:nvPicPr>
          <p:cNvPr id="2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F34F8FD-CC63-4175-9E48-BE5AB054280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64243"/>
            <a:ext cx="1861424" cy="42893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63C34DA0-A653-4067-BE35-A4BF19173A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2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08A2420-0DE0-473E-A1A6-9B58121516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9091" r="13701"/>
          <a:stretch/>
        </p:blipFill>
        <p:spPr>
          <a:xfrm>
            <a:off x="-22153" y="1120016"/>
            <a:ext cx="5102153" cy="5504304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888C68E-C3EB-4663-9DE4-394D4FC9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5181600" cy="1117599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solidFill>
                  <a:srgbClr val="0070C0"/>
                </a:solidFill>
              </a:rPr>
              <a:t>Media on keskeinen terveysviestinnän kanava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53A99A1-4B4E-4C8F-8677-AD45231B44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81600" y="18574"/>
            <a:ext cx="7010400" cy="6857999"/>
          </a:xfrm>
        </p:spPr>
      </p:pic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1C2C1FA-BB38-407E-A6EC-70B010A570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64243"/>
            <a:ext cx="18614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DED7CEB-EF2B-4C1B-94DA-DD578C420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6FFA12EC-AD76-40E1-B63C-7ED83CC6BACE}"/>
              </a:ext>
            </a:extLst>
          </p:cNvPr>
          <p:cNvSpPr txBox="1"/>
          <p:nvPr/>
        </p:nvSpPr>
        <p:spPr>
          <a:xfrm>
            <a:off x="-406400" y="6552981"/>
            <a:ext cx="4561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ThisisEngineering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RAEng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16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1C9E5B-8F00-45FD-804B-A2403E88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9" y="42181"/>
            <a:ext cx="10515600" cy="823913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Some on monelle tärkeä terveysviestinnän kanava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134BE6-8F65-49E6-9BE0-8049671E9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30" y="767760"/>
            <a:ext cx="5361685" cy="428937"/>
          </a:xfrm>
        </p:spPr>
        <p:txBody>
          <a:bodyPr>
            <a:normAutofit/>
          </a:bodyPr>
          <a:lstStyle/>
          <a:p>
            <a:pPr algn="ctr"/>
            <a:r>
              <a:rPr lang="fi-FI" sz="2000" dirty="0"/>
              <a:t>Terveysalan asiantuntijajärjestöjen somesivustot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08FA1B5-92B1-4678-81BB-E1076530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0441" y="1503187"/>
            <a:ext cx="5582347" cy="4686476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Materiaalin tuottajina asiantuntijat</a:t>
            </a:r>
          </a:p>
          <a:p>
            <a:r>
              <a:rPr lang="fi-FI" sz="2000" dirty="0"/>
              <a:t>Perustuu tutkittuun tietoon, käytettävissä laajat ajantasaiset tutkimusaineistot</a:t>
            </a:r>
          </a:p>
          <a:p>
            <a:r>
              <a:rPr lang="fi-FI" sz="2000" dirty="0"/>
              <a:t>Sivustot päivitetään säännöllisesti, mahdolliset virheet korjataan </a:t>
            </a:r>
          </a:p>
          <a:p>
            <a:r>
              <a:rPr lang="fi-FI" sz="2000" dirty="0"/>
              <a:t>Motiivina terveysosaamisen lisääminen ja terveyden edistäminen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4C12DD7-8603-486F-A08C-DDDE8391B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203" y="771291"/>
            <a:ext cx="5464171" cy="428937"/>
          </a:xfrm>
        </p:spPr>
        <p:txBody>
          <a:bodyPr>
            <a:normAutofit/>
          </a:bodyPr>
          <a:lstStyle/>
          <a:p>
            <a:r>
              <a:rPr lang="fi-FI" sz="2000" dirty="0"/>
              <a:t>Terveysaiheiset blogit ja keskustelupalstat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11DDDE8-A11E-496E-B6A0-798AAD021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388476"/>
            <a:ext cx="5738414" cy="2813295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Kuka tahansa voi tuottaa materiaalia</a:t>
            </a:r>
          </a:p>
          <a:p>
            <a:pPr lvl="1"/>
            <a:r>
              <a:rPr lang="fi-FI" sz="2000" dirty="0"/>
              <a:t>Osalla on terveydenalan koulutus, osalla ei</a:t>
            </a:r>
          </a:p>
          <a:p>
            <a:pPr lvl="1"/>
            <a:r>
              <a:rPr lang="fi-FI" sz="2000" dirty="0"/>
              <a:t>Osalla halu jakaa kansantajuistettua tietoa terveysaiheista, osalla motiivina esim. julkisuus tai raha</a:t>
            </a:r>
          </a:p>
          <a:p>
            <a:r>
              <a:rPr lang="fi-FI" sz="2000" dirty="0"/>
              <a:t>Perustuvat usein omiin kokemuksiin tai tulkintoihin muutamista tieteellisistä julkaisuista. Jos ammatillinen pätevyys puuttuu, virhetulkinnat ovat mahdollisia.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7" name="Kuva 6" descr="Kuva, joka sisältää kohteen teksti, sisä, pöytä, kirjoituspöytä&#10;&#10;Kuvaus luotu automaattisesti">
            <a:extLst>
              <a:ext uri="{FF2B5EF4-FFF2-40B4-BE49-F238E27FC236}">
                <a16:creationId xmlns:a16="http://schemas.microsoft.com/office/drawing/2014/main" id="{B421DBA2-FEF8-4313-9CE4-229A11FCF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1" y="4192490"/>
            <a:ext cx="5582347" cy="2221866"/>
          </a:xfrm>
          <a:prstGeom prst="rect">
            <a:avLst/>
          </a:prstGeom>
        </p:spPr>
      </p:pic>
      <p:pic>
        <p:nvPicPr>
          <p:cNvPr id="8" name="Sisällön paikkamerkki 5" descr="Kuva, joka sisältää kohteen teksti, pöytä, sisä, sotkuinen&#10;&#10;Kuvaus luotu automaattisesti">
            <a:extLst>
              <a:ext uri="{FF2B5EF4-FFF2-40B4-BE49-F238E27FC236}">
                <a16:creationId xmlns:a16="http://schemas.microsoft.com/office/drawing/2014/main" id="{53540CEA-E0D8-4F6F-9CD3-F2135A490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41057"/>
            <a:ext cx="5738414" cy="2273299"/>
          </a:xfrm>
          <a:prstGeom prst="rect">
            <a:avLst/>
          </a:prstGeom>
        </p:spPr>
      </p:pic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9D2194D-BA63-4F31-85B8-0F3A79054D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74149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D64300D-6B00-4674-85F4-08F44F932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4FB5BED4-E10A-474A-8E17-5D4196753DC4}"/>
              </a:ext>
            </a:extLst>
          </p:cNvPr>
          <p:cNvSpPr txBox="1"/>
          <p:nvPr/>
        </p:nvSpPr>
        <p:spPr>
          <a:xfrm>
            <a:off x="-336899" y="6499422"/>
            <a:ext cx="3438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freddie</a:t>
            </a:r>
            <a:r>
              <a:rPr lang="en-US" sz="1400" dirty="0">
                <a:latin typeface="Abadi Extra Light" panose="020B0604020202020204" pitchFamily="34" charset="0"/>
              </a:rPr>
              <a:t> marriage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23929B1-D367-43FA-BCF2-C7B1554841E8}"/>
              </a:ext>
            </a:extLst>
          </p:cNvPr>
          <p:cNvSpPr txBox="1"/>
          <p:nvPr/>
        </p:nvSpPr>
        <p:spPr>
          <a:xfrm>
            <a:off x="5279289" y="6492874"/>
            <a:ext cx="3438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Ella Jardim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E95B272-A22B-47AC-875D-9BCD04BDF37B}"/>
              </a:ext>
            </a:extLst>
          </p:cNvPr>
          <p:cNvSpPr txBox="1"/>
          <p:nvPr/>
        </p:nvSpPr>
        <p:spPr>
          <a:xfrm>
            <a:off x="942975" y="5306591"/>
            <a:ext cx="1409699" cy="642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b="1" dirty="0">
                <a:solidFill>
                  <a:schemeClr val="bg1"/>
                </a:solidFill>
                <a:latin typeface="Abadi Extra Light" panose="020B0604020202020204" pitchFamily="34" charset="0"/>
              </a:rPr>
              <a:t>THL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C3512523-3237-409B-BDBE-4A177AD43CD7}"/>
              </a:ext>
            </a:extLst>
          </p:cNvPr>
          <p:cNvSpPr/>
          <p:nvPr/>
        </p:nvSpPr>
        <p:spPr>
          <a:xfrm rot="203811">
            <a:off x="8050551" y="4925887"/>
            <a:ext cx="1682072" cy="8496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latin typeface="Bradley Hand ITC" panose="03070402050302030203" pitchFamily="66" charset="0"/>
              </a:rPr>
              <a:t>MY HEALTH BLOG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D4E172F-5230-4459-8C8B-D158E834D5D2}"/>
              </a:ext>
            </a:extLst>
          </p:cNvPr>
          <p:cNvSpPr txBox="1"/>
          <p:nvPr/>
        </p:nvSpPr>
        <p:spPr>
          <a:xfrm>
            <a:off x="2036767" y="3886000"/>
            <a:ext cx="6262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dirty="0">
                <a:latin typeface="Abadi Extra Light" panose="020B0604020202020204" pitchFamily="34" charset="0"/>
              </a:rPr>
              <a:t> </a:t>
            </a:r>
            <a:endParaRPr lang="en-US" sz="18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6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8CCCE2-B235-4C10-B35F-87B89B8B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877040" cy="1199082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Terveysmainonnalla luodaan mielikuvia ja tarpeita</a:t>
            </a:r>
            <a:r>
              <a:rPr lang="fi-FI" sz="3200" b="1" dirty="0"/>
              <a:t> 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>
                <a:solidFill>
                  <a:srgbClr val="7030A0"/>
                </a:solidFill>
              </a:rPr>
              <a:t>- </a:t>
            </a:r>
            <a:r>
              <a:rPr lang="fi-FI" sz="2400" dirty="0">
                <a:solidFill>
                  <a:srgbClr val="7030A0"/>
                </a:solidFill>
              </a:rPr>
              <a:t>Vaikuttamisen keinot voivat olla sekä emotionaalisia </a:t>
            </a:r>
            <a:r>
              <a:rPr lang="fi-FI" sz="2400">
                <a:solidFill>
                  <a:srgbClr val="7030A0"/>
                </a:solidFill>
              </a:rPr>
              <a:t>että informatiivisia</a:t>
            </a:r>
            <a:endParaRPr lang="fi-FI" sz="2400" dirty="0">
              <a:solidFill>
                <a:srgbClr val="7030A0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7BE4218-4AE8-4171-8FE3-D2EA999B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2" y="2961208"/>
            <a:ext cx="6576693" cy="2763317"/>
          </a:xfrm>
          <a:prstGeom prst="rect">
            <a:avLst/>
          </a:prstGeom>
        </p:spPr>
      </p:pic>
      <p:sp>
        <p:nvSpPr>
          <p:cNvPr id="5" name="Puhekupla: Suorakulmio 4">
            <a:extLst>
              <a:ext uri="{FF2B5EF4-FFF2-40B4-BE49-F238E27FC236}">
                <a16:creationId xmlns:a16="http://schemas.microsoft.com/office/drawing/2014/main" id="{9BE17D1A-8342-460E-B7D1-2B05D365F281}"/>
              </a:ext>
            </a:extLst>
          </p:cNvPr>
          <p:cNvSpPr/>
          <p:nvPr/>
        </p:nvSpPr>
        <p:spPr>
          <a:xfrm>
            <a:off x="428625" y="1199082"/>
            <a:ext cx="7934325" cy="1628776"/>
          </a:xfrm>
          <a:prstGeom prst="wedgeRectCallout">
            <a:avLst>
              <a:gd name="adj1" fmla="val 21050"/>
              <a:gd name="adj2" fmla="val 709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000" dirty="0"/>
              <a:t>Mainos jaettu on kahteen osaan</a:t>
            </a:r>
          </a:p>
          <a:p>
            <a:r>
              <a:rPr lang="fi-FI" sz="2000" dirty="0"/>
              <a:t>1. Vasemmalla herätetään mielikuva tarpeesta: halu näyttää treenatulta.</a:t>
            </a:r>
          </a:p>
          <a:p>
            <a:r>
              <a:rPr lang="fi-FI" sz="2000" dirty="0"/>
              <a:t>2. Oikealla esitetään yksinkertainen ratkaisu tarpeen saavuttamiseen eli  mainostettava tuote.</a:t>
            </a:r>
          </a:p>
          <a:p>
            <a:r>
              <a:rPr lang="fi-FI" sz="2000" dirty="0"/>
              <a:t>Vino leikkaus kuvien välillä kuvastaa muutosta kohti päämäärää.</a:t>
            </a:r>
          </a:p>
        </p:txBody>
      </p:sp>
      <p:sp>
        <p:nvSpPr>
          <p:cNvPr id="6" name="Puhekupla: Suorakulmio 5">
            <a:extLst>
              <a:ext uri="{FF2B5EF4-FFF2-40B4-BE49-F238E27FC236}">
                <a16:creationId xmlns:a16="http://schemas.microsoft.com/office/drawing/2014/main" id="{B18B2E62-6D4C-4110-B42D-E84F874B45E9}"/>
              </a:ext>
            </a:extLst>
          </p:cNvPr>
          <p:cNvSpPr/>
          <p:nvPr/>
        </p:nvSpPr>
        <p:spPr>
          <a:xfrm>
            <a:off x="9505950" y="2961208"/>
            <a:ext cx="2533650" cy="2763317"/>
          </a:xfrm>
          <a:prstGeom prst="wedgeRectCallout">
            <a:avLst>
              <a:gd name="adj1" fmla="val -64952"/>
              <a:gd name="adj2" fmla="val 305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Musta-oranssit</a:t>
            </a:r>
          </a:p>
          <a:p>
            <a:pPr algn="ctr"/>
            <a:r>
              <a:rPr lang="fi-FI" sz="2000" dirty="0"/>
              <a:t> teksti  ”Parantaa suorituskykyä ja kestävyyttä” liittää mainoksen kaksi pääelementtiä yhteen</a:t>
            </a:r>
            <a:r>
              <a:rPr lang="fi-FI" dirty="0"/>
              <a:t>.</a:t>
            </a:r>
          </a:p>
        </p:txBody>
      </p:sp>
      <p:sp>
        <p:nvSpPr>
          <p:cNvPr id="7" name="Puhekupla: Suorakulmio 6">
            <a:extLst>
              <a:ext uri="{FF2B5EF4-FFF2-40B4-BE49-F238E27FC236}">
                <a16:creationId xmlns:a16="http://schemas.microsoft.com/office/drawing/2014/main" id="{6EFCA7C3-672B-4604-A942-A3748923714F}"/>
              </a:ext>
            </a:extLst>
          </p:cNvPr>
          <p:cNvSpPr/>
          <p:nvPr/>
        </p:nvSpPr>
        <p:spPr>
          <a:xfrm>
            <a:off x="243207" y="5976939"/>
            <a:ext cx="5300343" cy="705342"/>
          </a:xfrm>
          <a:prstGeom prst="wedgeRectCallout">
            <a:avLst>
              <a:gd name="adj1" fmla="val -364"/>
              <a:gd name="adj2" fmla="val -127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Muodostuu mielikuva, että oikean urheilujuoman avulla tavoitteet voi saavuttaa helposti.</a:t>
            </a:r>
          </a:p>
        </p:txBody>
      </p:sp>
      <p:sp>
        <p:nvSpPr>
          <p:cNvPr id="9" name="Puhekupla: Suorakulmio 8">
            <a:extLst>
              <a:ext uri="{FF2B5EF4-FFF2-40B4-BE49-F238E27FC236}">
                <a16:creationId xmlns:a16="http://schemas.microsoft.com/office/drawing/2014/main" id="{68304797-1EDA-4E9A-A6EF-5F8CC9C2B75D}"/>
              </a:ext>
            </a:extLst>
          </p:cNvPr>
          <p:cNvSpPr/>
          <p:nvPr/>
        </p:nvSpPr>
        <p:spPr>
          <a:xfrm>
            <a:off x="8753474" y="1199082"/>
            <a:ext cx="3286125" cy="1276350"/>
          </a:xfrm>
          <a:prstGeom prst="wedgeRectCallout">
            <a:avLst>
              <a:gd name="adj1" fmla="val -66935"/>
              <a:gd name="adj2" fmla="val 2327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Mielikuvaa voimasta  korostetaan valkealla valolla, joka leviää räjähdysmäisesi mustaan taustaan.</a:t>
            </a:r>
          </a:p>
        </p:txBody>
      </p:sp>
      <p:sp>
        <p:nvSpPr>
          <p:cNvPr id="10" name="Puhekupla: Suorakulmio 9">
            <a:extLst>
              <a:ext uri="{FF2B5EF4-FFF2-40B4-BE49-F238E27FC236}">
                <a16:creationId xmlns:a16="http://schemas.microsoft.com/office/drawing/2014/main" id="{872F17DE-CD3F-4F56-A784-BD7C88846ECA}"/>
              </a:ext>
            </a:extLst>
          </p:cNvPr>
          <p:cNvSpPr/>
          <p:nvPr/>
        </p:nvSpPr>
        <p:spPr>
          <a:xfrm>
            <a:off x="243207" y="2931565"/>
            <a:ext cx="1971040" cy="2190750"/>
          </a:xfrm>
          <a:prstGeom prst="wedgeRectCallout">
            <a:avLst>
              <a:gd name="adj1" fmla="val 76783"/>
              <a:gd name="adj2" fmla="val -175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Mainostettava tuote näkyy selvästi, jotta kuluttaja tunnistaa sen helposti.</a:t>
            </a:r>
          </a:p>
        </p:txBody>
      </p:sp>
      <p:sp>
        <p:nvSpPr>
          <p:cNvPr id="11" name="Puhekupla: Suorakulmio 10">
            <a:extLst>
              <a:ext uri="{FF2B5EF4-FFF2-40B4-BE49-F238E27FC236}">
                <a16:creationId xmlns:a16="http://schemas.microsoft.com/office/drawing/2014/main" id="{D80C12C6-652A-4454-86D5-818CDB1A9A0D}"/>
              </a:ext>
            </a:extLst>
          </p:cNvPr>
          <p:cNvSpPr/>
          <p:nvPr/>
        </p:nvSpPr>
        <p:spPr>
          <a:xfrm>
            <a:off x="5724525" y="5972177"/>
            <a:ext cx="4238625" cy="705342"/>
          </a:xfrm>
          <a:prstGeom prst="wedgeRectCallout">
            <a:avLst>
              <a:gd name="adj1" fmla="val -73829"/>
              <a:gd name="adj2" fmla="val -2337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Sanoilla ionit ja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-tasapaino pyritään luomaan uskottavuutta.</a:t>
            </a:r>
          </a:p>
        </p:txBody>
      </p:sp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3E33E96-A97A-4ED9-A2F6-EE6F102612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64243"/>
            <a:ext cx="18614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FF7D662-AD42-45BE-82FE-6CEA33F00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C53C7913-20C3-3C43-BF74-C045C943C926}"/>
              </a:ext>
            </a:extLst>
          </p:cNvPr>
          <p:cNvSpPr txBox="1"/>
          <p:nvPr/>
        </p:nvSpPr>
        <p:spPr>
          <a:xfrm>
            <a:off x="8020896" y="5665907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Kuva: </a:t>
            </a:r>
            <a:r>
              <a:rPr lang="fi-FI" sz="1000" dirty="0" err="1"/>
              <a:t>Schutterstock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37187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2203E30-75FF-40C3-88EE-C1A0A2BA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4" y="233680"/>
            <a:ext cx="4716272" cy="18511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Terveyskampanjoiden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tavoitteena</a:t>
            </a:r>
            <a:r>
              <a:rPr lang="en-US" sz="3200" b="1" dirty="0">
                <a:solidFill>
                  <a:srgbClr val="7030A0"/>
                </a:solidFill>
              </a:rPr>
              <a:t> on </a:t>
            </a:r>
            <a:r>
              <a:rPr lang="en-US" sz="3200" b="1" dirty="0" err="1">
                <a:solidFill>
                  <a:srgbClr val="7030A0"/>
                </a:solidFill>
              </a:rPr>
              <a:t>terveyden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edistäminen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DE2417-AEBA-4B05-B574-6FA93205F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1262" y="535430"/>
            <a:ext cx="6346615" cy="18511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Kampanjat</a:t>
            </a:r>
            <a:r>
              <a:rPr lang="en-US" sz="2400" dirty="0"/>
              <a:t> </a:t>
            </a:r>
            <a:r>
              <a:rPr lang="en-US" sz="2400" dirty="0" err="1"/>
              <a:t>käsittelevät</a:t>
            </a:r>
            <a:r>
              <a:rPr lang="en-US" sz="2400" dirty="0"/>
              <a:t> </a:t>
            </a:r>
            <a:r>
              <a:rPr lang="en-US" sz="2400" dirty="0" err="1"/>
              <a:t>usein</a:t>
            </a:r>
            <a:r>
              <a:rPr lang="en-US" sz="2400" dirty="0"/>
              <a:t> </a:t>
            </a:r>
            <a:r>
              <a:rPr lang="en-US" sz="2400" dirty="0" err="1"/>
              <a:t>ajankohtaisia</a:t>
            </a:r>
            <a:r>
              <a:rPr lang="en-US" sz="2400" dirty="0"/>
              <a:t> </a:t>
            </a:r>
            <a:r>
              <a:rPr lang="en-US" sz="2400" dirty="0" err="1"/>
              <a:t>aiheita</a:t>
            </a:r>
            <a:endParaRPr lang="en-US" sz="2400" dirty="0"/>
          </a:p>
          <a:p>
            <a:r>
              <a:rPr lang="en-US" sz="2400" dirty="0" err="1"/>
              <a:t>Oikea-aikainen</a:t>
            </a:r>
            <a:r>
              <a:rPr lang="en-US" sz="2400" dirty="0"/>
              <a:t> </a:t>
            </a:r>
            <a:r>
              <a:rPr lang="en-US" sz="2400" dirty="0" err="1"/>
              <a:t>viestintä</a:t>
            </a:r>
            <a:r>
              <a:rPr lang="en-US" sz="2400" dirty="0"/>
              <a:t> </a:t>
            </a:r>
            <a:r>
              <a:rPr lang="en-US" sz="2400" dirty="0" err="1"/>
              <a:t>kannustaa</a:t>
            </a:r>
            <a:r>
              <a:rPr lang="en-US" sz="2400" dirty="0"/>
              <a:t> </a:t>
            </a:r>
            <a:r>
              <a:rPr lang="en-US" sz="2400" dirty="0" err="1"/>
              <a:t>tekemään</a:t>
            </a:r>
            <a:r>
              <a:rPr lang="en-US" sz="2400" dirty="0"/>
              <a:t> </a:t>
            </a:r>
            <a:r>
              <a:rPr lang="en-US" sz="2400" dirty="0" err="1"/>
              <a:t>terveellisiä</a:t>
            </a:r>
            <a:r>
              <a:rPr lang="en-US" sz="2400" dirty="0"/>
              <a:t> ja </a:t>
            </a:r>
            <a:r>
              <a:rPr lang="en-US" sz="2400" dirty="0" err="1"/>
              <a:t>turvallisia</a:t>
            </a:r>
            <a:r>
              <a:rPr lang="en-US" sz="2400" dirty="0"/>
              <a:t> </a:t>
            </a:r>
            <a:r>
              <a:rPr lang="en-US" sz="2400" dirty="0" err="1"/>
              <a:t>valintoja</a:t>
            </a:r>
            <a:r>
              <a:rPr lang="en-US" sz="2400" dirty="0"/>
              <a:t>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1D0905F-91B4-49ED-A379-8FD94E13CC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5280" y="1889760"/>
            <a:ext cx="5000752" cy="488696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541AE8E-8BEB-4127-9AFF-48D8FC1E7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184" y="2470185"/>
            <a:ext cx="6346615" cy="2855975"/>
          </a:xfrm>
          <a:prstGeom prst="rect">
            <a:avLst/>
          </a:prstGeom>
        </p:spPr>
      </p:pic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54656A5-BC1F-4B2C-A749-146D87089E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916" y="66024"/>
            <a:ext cx="1861424" cy="46940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032CD0C8-2D98-40CF-8B3B-1A718B0B2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04BC340F-3660-4F42-9F41-CEBE8A1F4700}"/>
              </a:ext>
            </a:extLst>
          </p:cNvPr>
          <p:cNvSpPr txBox="1"/>
          <p:nvPr/>
        </p:nvSpPr>
        <p:spPr>
          <a:xfrm>
            <a:off x="6954004" y="540976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Lähde</a:t>
            </a:r>
            <a:r>
              <a:rPr lang="en-US" sz="1400" dirty="0"/>
              <a:t>: </a:t>
            </a:r>
            <a:r>
              <a:rPr lang="en-US" sz="1400" dirty="0" err="1"/>
              <a:t>Liikenneturva</a:t>
            </a:r>
            <a:r>
              <a:rPr lang="en-US" sz="1400" dirty="0"/>
              <a:t> </a:t>
            </a:r>
            <a:r>
              <a:rPr lang="en-US" sz="1400" dirty="0" err="1"/>
              <a:t>Ole#VahvastiNäkyvä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452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sisä, elektroniikka, näyttö&#10;&#10;Kuvaus luotu automaattisesti">
            <a:extLst>
              <a:ext uri="{FF2B5EF4-FFF2-40B4-BE49-F238E27FC236}">
                <a16:creationId xmlns:a16="http://schemas.microsoft.com/office/drawing/2014/main" id="{BC8CBF5D-C636-401A-A723-39F974600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"/>
          <a:stretch/>
        </p:blipFill>
        <p:spPr>
          <a:xfrm>
            <a:off x="3200400" y="0"/>
            <a:ext cx="89204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E1D347-F781-43BF-97EB-F211CC8E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" y="1"/>
            <a:ext cx="6329680" cy="11811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Mediaympäristön</a:t>
            </a:r>
            <a:r>
              <a:rPr lang="en-US" b="1" dirty="0"/>
              <a:t> </a:t>
            </a:r>
            <a:r>
              <a:rPr lang="en-US" b="1" dirty="0" err="1"/>
              <a:t>terveysvaikutukset</a:t>
            </a:r>
            <a:r>
              <a:rPr lang="en-US" b="1" dirty="0"/>
              <a:t> </a:t>
            </a:r>
            <a:r>
              <a:rPr lang="en-US" b="1" dirty="0" err="1"/>
              <a:t>ovat</a:t>
            </a:r>
            <a:r>
              <a:rPr lang="en-US" b="1" dirty="0"/>
              <a:t> </a:t>
            </a:r>
            <a:r>
              <a:rPr lang="en-US" b="1" dirty="0" err="1"/>
              <a:t>yksilöllisiä</a:t>
            </a:r>
            <a:endParaRPr lang="en-US" b="1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C304D18-60D3-4455-A630-3232814B2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" y="1323974"/>
            <a:ext cx="5958205" cy="5382895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Median </a:t>
            </a:r>
            <a:r>
              <a:rPr lang="en-US" sz="2000" dirty="0" err="1"/>
              <a:t>käyttötavoissa</a:t>
            </a:r>
            <a:r>
              <a:rPr lang="en-US" sz="2000" dirty="0"/>
              <a:t> ja </a:t>
            </a:r>
            <a:r>
              <a:rPr lang="en-US" sz="2000" dirty="0" err="1"/>
              <a:t>mediaympäristöissä</a:t>
            </a:r>
            <a:r>
              <a:rPr lang="en-US" sz="2000" dirty="0"/>
              <a:t>  on </a:t>
            </a:r>
            <a:r>
              <a:rPr lang="en-US" sz="2000" dirty="0" err="1"/>
              <a:t>suuria</a:t>
            </a:r>
            <a:r>
              <a:rPr lang="en-US" sz="2000" dirty="0"/>
              <a:t> </a:t>
            </a:r>
            <a:r>
              <a:rPr lang="en-US" sz="2000" dirty="0" err="1"/>
              <a:t>yksilöllisiä</a:t>
            </a:r>
            <a:r>
              <a:rPr lang="en-US" sz="2000" dirty="0"/>
              <a:t> </a:t>
            </a:r>
            <a:r>
              <a:rPr lang="en-US" sz="2000" dirty="0" err="1"/>
              <a:t>eroja</a:t>
            </a:r>
            <a:r>
              <a:rPr lang="en-US" sz="2000" dirty="0"/>
              <a:t>.</a:t>
            </a:r>
          </a:p>
          <a:p>
            <a:pPr marL="114300"/>
            <a:endParaRPr lang="en-US" sz="8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Median </a:t>
            </a:r>
            <a:r>
              <a:rPr lang="en-US" sz="2000" dirty="0" err="1"/>
              <a:t>käyttö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olla 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iloa</a:t>
            </a:r>
            <a:r>
              <a:rPr lang="en-US" sz="2000" dirty="0"/>
              <a:t> </a:t>
            </a:r>
            <a:r>
              <a:rPr lang="en-US" sz="2000" dirty="0" err="1"/>
              <a:t>tuottavaa</a:t>
            </a:r>
            <a:r>
              <a:rPr lang="en-US" sz="2000" dirty="0"/>
              <a:t> </a:t>
            </a:r>
            <a:r>
              <a:rPr lang="en-US" sz="2000" dirty="0" err="1"/>
              <a:t>viihdettä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kehittää</a:t>
            </a:r>
            <a:r>
              <a:rPr lang="en-US" sz="2000" dirty="0"/>
              <a:t> </a:t>
            </a:r>
            <a:r>
              <a:rPr lang="en-US" sz="2000" dirty="0" err="1"/>
              <a:t>ongelmanratkaisutaitoja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lisätä</a:t>
            </a:r>
            <a:r>
              <a:rPr lang="en-US" sz="2000" dirty="0"/>
              <a:t> </a:t>
            </a:r>
            <a:r>
              <a:rPr lang="en-US" sz="2000" dirty="0" err="1"/>
              <a:t>luovuutta</a:t>
            </a:r>
            <a:r>
              <a:rPr lang="en-US" sz="2000" dirty="0"/>
              <a:t> 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olla </a:t>
            </a:r>
            <a:r>
              <a:rPr lang="en-US" sz="2000" dirty="0" err="1"/>
              <a:t>yhteisöllistä</a:t>
            </a:r>
            <a:r>
              <a:rPr lang="en-US" sz="2000" dirty="0"/>
              <a:t> </a:t>
            </a:r>
            <a:r>
              <a:rPr lang="en-US" sz="2000" dirty="0" err="1"/>
              <a:t>toimintaa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Median </a:t>
            </a:r>
            <a:r>
              <a:rPr lang="en-US" sz="2000" dirty="0" err="1"/>
              <a:t>käyttö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aiheuttaa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levottomuutta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keskittymisvaikeuksia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uniongelmia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ahdistuneisuutta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hartia</a:t>
            </a:r>
            <a:r>
              <a:rPr lang="en-US" sz="2000" dirty="0"/>
              <a:t>- ja </a:t>
            </a:r>
            <a:r>
              <a:rPr lang="en-US" sz="2000" dirty="0" err="1"/>
              <a:t>niskakipuja</a:t>
            </a:r>
            <a:endParaRPr lang="en-US" sz="2000" dirty="0"/>
          </a:p>
        </p:txBody>
      </p:sp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B969877-3372-40CE-B248-761D4EE969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30" y="212468"/>
            <a:ext cx="1861424" cy="46940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4333F76-C2E4-42CC-9C9A-F73E90158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89C0221B-B635-47C1-8CA4-4FDB3F47109B}"/>
              </a:ext>
            </a:extLst>
          </p:cNvPr>
          <p:cNvSpPr txBox="1"/>
          <p:nvPr/>
        </p:nvSpPr>
        <p:spPr>
          <a:xfrm rot="5400000">
            <a:off x="8819978" y="2727750"/>
            <a:ext cx="6202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Sean Do</a:t>
            </a:r>
          </a:p>
        </p:txBody>
      </p:sp>
    </p:spTree>
    <p:extLst>
      <p:ext uri="{BB962C8B-B14F-4D97-AF65-F5344CB8AC3E}">
        <p14:creationId xmlns:p14="http://schemas.microsoft.com/office/powerpoint/2010/main" val="192381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7893C2-51BD-444E-B5A5-145A4721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5" y="822289"/>
            <a:ext cx="7839075" cy="115239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</a:rPr>
              <a:t>Omilla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valinnoilla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voi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vähentää</a:t>
            </a:r>
            <a:r>
              <a:rPr lang="en-US" sz="4000" b="1" dirty="0">
                <a:solidFill>
                  <a:srgbClr val="00B0F0"/>
                </a:solidFill>
              </a:rPr>
              <a:t> median </a:t>
            </a:r>
            <a:r>
              <a:rPr lang="en-US" sz="4000" b="1" dirty="0" err="1">
                <a:solidFill>
                  <a:srgbClr val="00B0F0"/>
                </a:solidFill>
              </a:rPr>
              <a:t>käytöstä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aiheutuvia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haittoja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BFB8EBC-AF01-4549-B698-58143054A3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125818"/>
            <a:ext cx="4190377" cy="4346101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7694ECA-2B50-45B4-820D-32D8A78457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90293" y="2692400"/>
            <a:ext cx="3899916" cy="2862071"/>
          </a:xfrm>
          <a:prstGeom prst="rect">
            <a:avLst/>
          </a:prstGeom>
        </p:spPr>
      </p:pic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693B173-4CBB-430A-812F-1CBD32997D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30" y="212468"/>
            <a:ext cx="1861424" cy="46940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03B073D-DB02-45B0-A7A0-F70B3BCC2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8CA64796-73DD-41C6-8E63-0C1275E85BAA}"/>
              </a:ext>
            </a:extLst>
          </p:cNvPr>
          <p:cNvSpPr txBox="1"/>
          <p:nvPr/>
        </p:nvSpPr>
        <p:spPr>
          <a:xfrm>
            <a:off x="3810000" y="6394975"/>
            <a:ext cx="4057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ThisisEngineering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RAEng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pic>
        <p:nvPicPr>
          <p:cNvPr id="4" name="Kuva 3" descr="Kuva, joka sisältää kohteen teksti, henkilö, seisominen&#10;&#10;Kuvaus luotu automaattisesti">
            <a:extLst>
              <a:ext uri="{FF2B5EF4-FFF2-40B4-BE49-F238E27FC236}">
                <a16:creationId xmlns:a16="http://schemas.microsoft.com/office/drawing/2014/main" id="{04F08ACA-16A6-4989-9312-EE34FD2B8B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77" y="2692400"/>
            <a:ext cx="4022750" cy="354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7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517E17-2DB2-431B-B842-E2B5D87EA8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6B6DBB-E701-4CC4-B434-EBFBF8A213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56C9D7-3982-42B0-AAB2-228159D376E9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48e8df33-a090-4ce7-a58b-5234ff1e67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395</Words>
  <Application>Microsoft Office PowerPoint</Application>
  <PresentationFormat>Laajakuva</PresentationFormat>
  <Paragraphs>76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Abadi Extra Light</vt:lpstr>
      <vt:lpstr>Arial</vt:lpstr>
      <vt:lpstr>Bradley Hand ITC</vt:lpstr>
      <vt:lpstr>Calibri</vt:lpstr>
      <vt:lpstr>Calibri Light</vt:lpstr>
      <vt:lpstr>Times New Roman</vt:lpstr>
      <vt:lpstr>Office-teema</vt:lpstr>
      <vt:lpstr>Terveysviestintä ja mediaympäristö</vt:lpstr>
      <vt:lpstr>Terveysviestintä</vt:lpstr>
      <vt:lpstr>Terveysviestinnän muodot</vt:lpstr>
      <vt:lpstr>Media on keskeinen terveysviestinnän kanava</vt:lpstr>
      <vt:lpstr>Some on monelle tärkeä terveysviestinnän kanava</vt:lpstr>
      <vt:lpstr>Terveysmainonnalla luodaan mielikuvia ja tarpeita  - Vaikuttamisen keinot voivat olla sekä emotionaalisia että informatiivisia</vt:lpstr>
      <vt:lpstr>Terveyskampanjoiden tavoitteena on terveyden edistäminen</vt:lpstr>
      <vt:lpstr>Mediaympäristön terveysvaikutukset ovat yksilöllisiä</vt:lpstr>
      <vt:lpstr>Omilla valinnoilla voi vähentää median käytöstä aiheutuvia haittoja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-</cp:lastModifiedBy>
  <cp:revision>50</cp:revision>
  <dcterms:created xsi:type="dcterms:W3CDTF">2021-10-14T13:44:28Z</dcterms:created>
  <dcterms:modified xsi:type="dcterms:W3CDTF">2022-03-30T16:03:33Z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