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685800" indent="-228600" algn="ctr">
              <a:buFontTx/>
              <a:defRPr sz="2400"/>
            </a:lvl2pPr>
            <a:lvl3pPr marL="1188719" indent="-274319" algn="ctr">
              <a:buFontTx/>
              <a:defRPr sz="2400"/>
            </a:lvl3pPr>
            <a:lvl4pPr marL="1676400" indent="-304800" algn="ctr">
              <a:buFontTx/>
              <a:defRPr sz="2400"/>
            </a:lvl4pPr>
            <a:lvl5pPr marL="2133600" indent="-304800" algn="ctr"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251371" y="6404295"/>
            <a:ext cx="263980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23887" y="4589464"/>
            <a:ext cx="78867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685800" indent="-228600">
              <a:buFontTx/>
              <a:defRPr sz="2400"/>
            </a:lvl2pPr>
            <a:lvl3pPr marL="1188719" indent="-274319">
              <a:buFontTx/>
              <a:defRPr sz="2400"/>
            </a:lvl3pPr>
            <a:lvl4pPr marL="1676400" indent="-304800">
              <a:buFontTx/>
              <a:defRPr sz="2400"/>
            </a:lvl4pPr>
            <a:lvl5pPr marL="2133600" indent="-304800"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29841" y="1681163"/>
            <a:ext cx="3868342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685800" indent="-228600">
              <a:buFontTx/>
              <a:defRPr b="1" sz="2400"/>
            </a:lvl2pPr>
            <a:lvl3pPr marL="1188719" indent="-274319">
              <a:buFontTx/>
              <a:defRPr b="1" sz="2400"/>
            </a:lvl3pPr>
            <a:lvl4pPr marL="1676400" indent="-304800">
              <a:buFontTx/>
              <a:defRPr b="1" sz="2400"/>
            </a:lvl4pPr>
            <a:lvl5pPr marL="2133600" indent="-304800">
              <a:buFontTx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29148" y="1681163"/>
            <a:ext cx="3887394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29839" y="2057400"/>
            <a:ext cx="2949182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609600" indent="-152400">
              <a:buFontTx/>
              <a:defRPr sz="1600"/>
            </a:lvl2pPr>
            <a:lvl3pPr marL="1097279" indent="-182879">
              <a:buFontTx/>
              <a:defRPr sz="1600"/>
            </a:lvl3pPr>
            <a:lvl4pPr marL="1574800" indent="-203200">
              <a:buFontTx/>
              <a:defRPr sz="1600"/>
            </a:lvl4pPr>
            <a:lvl5pPr marL="2032000" indent="-203200">
              <a:buFontTx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51371" y="6404294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1030639" y="2334928"/>
            <a:ext cx="7082726" cy="898565"/>
          </a:xfrm>
          <a:prstGeom prst="rect">
            <a:avLst/>
          </a:prstGeom>
        </p:spPr>
        <p:txBody>
          <a:bodyPr/>
          <a:lstStyle>
            <a:lvl1pPr defTabSz="813816">
              <a:defRPr b="1" sz="39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Terve 3: Terveyttä tutkimassa</a:t>
            </a:r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1369661" y="3456740"/>
            <a:ext cx="6404678" cy="898565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808080"/>
                </a:solidFill>
              </a:defRPr>
            </a:lvl1pPr>
          </a:lstStyle>
          <a:p>
            <a:pPr/>
            <a:r>
              <a:t>Luku 1: Terveyttä tutkimassa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Tutkimusprosessi</a:t>
            </a:r>
          </a:p>
        </p:txBody>
      </p:sp>
      <p:pic>
        <p:nvPicPr>
          <p:cNvPr id="151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0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 flipH="1" rot="12900000">
            <a:off x="492742" y="2340590"/>
            <a:ext cx="933814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052285" y="453237"/>
            <a:ext cx="7039428" cy="758191"/>
          </a:xfrm>
          <a:prstGeom prst="rect">
            <a:avLst/>
          </a:prstGeom>
        </p:spPr>
        <p:txBody>
          <a:bodyPr/>
          <a:lstStyle>
            <a:lvl1pPr algn="ctr" defTabSz="621791">
              <a:defRPr b="1" sz="27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Ongelma, kysymys tai kiinnostuksen kohde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667656" y="1576071"/>
            <a:ext cx="7808688" cy="465253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tutkimuksen lähtökohtana on jokin havaittu </a:t>
            </a:r>
            <a:r>
              <a:rPr u="sng"/>
              <a:t>ongelma</a:t>
            </a:r>
            <a:r>
              <a:t> tai </a:t>
            </a:r>
            <a:r>
              <a:rPr u="sng"/>
              <a:t>tarve saada tietoa</a:t>
            </a:r>
            <a:r>
              <a:t> jostakin asiasta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2000"/>
            </a:pPr>
            <a:r>
              <a:t>voi nousta esim. mielipiteistä, kokemuksista ja yhteiskunnallisesta keskustelusta tai ajan-kohtaisista tapahtumista tai ilmiöistä (esim. koronavirusrokote)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2000"/>
            </a:pPr>
            <a:r>
              <a:t>voi olla peräisin joistakin aiemmin tehdyistä tutkimuksista</a:t>
            </a:r>
          </a:p>
          <a:p>
            <a:pPr>
              <a:lnSpc>
                <a:spcPct val="100000"/>
              </a:lnSpc>
              <a:defRPr sz="2000"/>
            </a:pPr>
            <a:r>
              <a:t>tutkimusaiheeseen </a:t>
            </a:r>
            <a:r>
              <a:rPr u="sng"/>
              <a:t>tutustutaan</a:t>
            </a:r>
            <a:r>
              <a:t> esim. lukemalla aikaisempia tutkimuksia ja niistä tehtyjä kirjallisuuskatsauksia</a:t>
            </a:r>
          </a:p>
        </p:txBody>
      </p:sp>
      <p:pic>
        <p:nvPicPr>
          <p:cNvPr id="15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6718" y="4557114"/>
            <a:ext cx="4630564" cy="1970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 defTabSz="795527">
              <a:defRPr b="1" sz="3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Tutkimusaiheeseen tutustuminen</a:t>
            </a:r>
          </a:p>
        </p:txBody>
      </p:sp>
      <p:pic>
        <p:nvPicPr>
          <p:cNvPr id="159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 flipH="1" rot="12900000">
            <a:off x="2198825" y="1910601"/>
            <a:ext cx="933814" cy="477421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1052284" y="765811"/>
            <a:ext cx="7039428" cy="758191"/>
          </a:xfrm>
          <a:prstGeom prst="rect">
            <a:avLst/>
          </a:prstGeom>
        </p:spPr>
        <p:txBody>
          <a:bodyPr/>
          <a:lstStyle>
            <a:lvl1pPr algn="ctr" defTabSz="795527">
              <a:defRPr b="1" sz="3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Tutkimusaiheeseen tutustuminen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943429" y="1736433"/>
            <a:ext cx="7532914" cy="44921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</a:p>
          <a:p>
            <a:pPr>
              <a:lnSpc>
                <a:spcPct val="100000"/>
              </a:lnSpc>
              <a:defRPr sz="2000"/>
            </a:pPr>
            <a:r>
              <a:t>tutkimusaiheeseen </a:t>
            </a:r>
            <a:r>
              <a:rPr u="sng"/>
              <a:t>tutustutaan</a:t>
            </a:r>
            <a:r>
              <a:t> esim. lukemalla aikaisempia tutkimuksia ja niistä tehtyjä kirjallisuuskatsauksia</a:t>
            </a:r>
          </a:p>
        </p:txBody>
      </p:sp>
      <p:pic>
        <p:nvPicPr>
          <p:cNvPr id="164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761" y="3364591"/>
            <a:ext cx="5644478" cy="2902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Aiheen rajaaminen</a:t>
            </a:r>
          </a:p>
        </p:txBody>
      </p:sp>
      <p:pic>
        <p:nvPicPr>
          <p:cNvPr id="167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 flipH="1" rot="12900000">
            <a:off x="3447177" y="1910601"/>
            <a:ext cx="933815" cy="477421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052285" y="912594"/>
            <a:ext cx="7039428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Aiheen rajaaminen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10983" y="2370154"/>
            <a:ext cx="7783287" cy="480804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tutkimusaihe </a:t>
            </a:r>
            <a:r>
              <a:rPr u="sng"/>
              <a:t>rajataan ja täsmennetään </a:t>
            </a:r>
            <a:r>
              <a:t>tutkimuksen tarpeiden mukaan</a:t>
            </a:r>
          </a:p>
        </p:txBody>
      </p:sp>
      <p:pic>
        <p:nvPicPr>
          <p:cNvPr id="172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2928" y="3340939"/>
            <a:ext cx="5178144" cy="2866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 defTabSz="713230">
              <a:defRPr b="1" sz="31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Tutkimuskysymyksen täsmentäminen</a:t>
            </a:r>
          </a:p>
        </p:txBody>
      </p:sp>
      <p:pic>
        <p:nvPicPr>
          <p:cNvPr id="175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 flipH="1" rot="12900000">
            <a:off x="4889717" y="1785766"/>
            <a:ext cx="933814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1052284" y="635182"/>
            <a:ext cx="7039428" cy="758191"/>
          </a:xfrm>
          <a:prstGeom prst="rect">
            <a:avLst/>
          </a:prstGeom>
        </p:spPr>
        <p:txBody>
          <a:bodyPr/>
          <a:lstStyle>
            <a:lvl1pPr algn="ctr" defTabSz="713230">
              <a:defRPr b="1" sz="31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Tutkimuskysymyksen täsmentäminen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680356" y="1509531"/>
            <a:ext cx="7783288" cy="315535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900"/>
            </a:pPr>
          </a:p>
          <a:p>
            <a:pPr>
              <a:lnSpc>
                <a:spcPct val="100000"/>
              </a:lnSpc>
              <a:defRPr b="1" sz="1900"/>
            </a:pPr>
            <a:r>
              <a:t>tutkimuskysymys</a:t>
            </a:r>
            <a:r>
              <a:rPr b="0"/>
              <a:t> kertoo mm. ketä ja mitä tutkitaan sekä määrittää, millaista tietoa tutkimuksella voidaan saada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voidaan usein esittää </a:t>
            </a:r>
            <a:r>
              <a:rPr b="1"/>
              <a:t>hypoteesina </a:t>
            </a:r>
            <a:r>
              <a:t>eli olettamuksena, jolloin tutkimuksen tavoitteena on testata hypoteesin paikkansapitävyyttä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hypoteesia ei tarvita, jos tutkimuksen tarkoituksena on esim. kartoittaa ja kuvailla jotakin terveyteen liittyvää ilmiötä ja sen esiintymistä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/>
          <a:p>
            <a:pPr algn="ctr" defTabSz="722376">
              <a:defRPr b="1" sz="31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tyypin</a:t>
            </a:r>
            <a:r>
              <a:t> ja -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</a:t>
            </a:r>
            <a:r>
              <a:t> valinta</a:t>
            </a:r>
          </a:p>
        </p:txBody>
      </p:sp>
      <p:pic>
        <p:nvPicPr>
          <p:cNvPr id="182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 flipH="1" rot="12900000">
            <a:off x="6165812" y="1827378"/>
            <a:ext cx="933813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885370" y="431982"/>
            <a:ext cx="7569201" cy="75819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tyypin</a:t>
            </a:r>
            <a:r>
              <a:t> valinta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754742" y="1497951"/>
            <a:ext cx="8026401" cy="51052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b="1" sz="2000"/>
            </a:pPr>
            <a:r>
              <a:t>Tutkimustyyppi</a:t>
            </a:r>
            <a:r>
              <a:rPr b="0"/>
              <a:t> = tapa, jolla jotakin asiaa tutkitaan </a:t>
            </a:r>
          </a:p>
          <a:p>
            <a:pPr>
              <a:lnSpc>
                <a:spcPct val="100000"/>
              </a:lnSpc>
              <a:defRPr b="1" sz="2000">
                <a:solidFill>
                  <a:schemeClr val="accent6">
                    <a:lumOff val="-9568"/>
                  </a:schemeClr>
                </a:solidFill>
              </a:defRPr>
            </a:pPr>
            <a:r>
              <a:t>teoreettinen tutkimus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= tutkimusta, jossa tutkimus-ongelmaan perehdytään ajatusrakennelmien ja niiden tarkastelun avulla esim. kirjallisuuden pohjalta</a:t>
            </a:r>
          </a:p>
          <a:p>
            <a:pPr>
              <a:lnSpc>
                <a:spcPct val="100000"/>
              </a:lnSpc>
              <a:defRPr b="1" sz="2000">
                <a:solidFill>
                  <a:srgbClr val="FF2600"/>
                </a:solidFill>
              </a:defRPr>
            </a:pPr>
            <a:r>
              <a:t>empiirinen tutkimus</a:t>
            </a:r>
            <a:r>
              <a:rPr>
                <a:solidFill>
                  <a:schemeClr val="accent4">
                    <a:lumOff val="-9999"/>
                  </a:schemeClr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= tutkimusta, joka perustuu havaintojen keräämiseen ja analysointiin sekä hypoteesien kokeelliseen testaamiseen. </a:t>
            </a:r>
          </a:p>
          <a:p>
            <a:pPr marL="0" indent="0">
              <a:lnSpc>
                <a:spcPct val="100000"/>
              </a:lnSpc>
              <a:buSzTx/>
              <a:buNone/>
              <a:defRPr sz="2000"/>
            </a:pPr>
          </a:p>
          <a:p>
            <a:pPr marL="0" indent="0">
              <a:lnSpc>
                <a:spcPct val="100000"/>
              </a:lnSpc>
              <a:buSzTx/>
              <a:buNone/>
              <a:defRPr i="1" sz="2000"/>
            </a:pPr>
            <a:r>
              <a:t>Empiirinen tutkimus voi olla  perustutkimus, soveltava tutkimus, tai yhdistelmätutkimus (seuraava dia)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1052284" y="577123"/>
            <a:ext cx="7039428" cy="903335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Miksi terveyttä tutkitaan?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667656" y="1726013"/>
            <a:ext cx="7808688" cy="48443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 sz="2000"/>
            </a:pPr>
            <a:r>
              <a:t>terveyteen ja hyvinvointiin liittyvän tiedon perusteella tehdään arkisia, </a:t>
            </a:r>
            <a:r>
              <a:rPr b="1" u="sng"/>
              <a:t>elämäntapoja koskevia valintoja</a:t>
            </a:r>
            <a:r>
              <a:t>, joilla voi pitkän ajan kuluessa olla suuri vaikutus yksilön terveyteen ja hyvinvointiin</a:t>
            </a:r>
          </a:p>
          <a:p>
            <a:pPr>
              <a:lnSpc>
                <a:spcPct val="80000"/>
              </a:lnSpc>
              <a:defRPr sz="2000"/>
            </a:pPr>
            <a:r>
              <a:t>terveyteen ja hyvinvointiin liittyvää tietoa tarvitaan monimutkaisten, koko väestöä koskevien terveysongelmien </a:t>
            </a:r>
            <a:r>
              <a:rPr b="1" u="sng"/>
              <a:t>ehkäisemiseksi ja hoitamiseksi </a:t>
            </a:r>
            <a:r>
              <a:t>sekä </a:t>
            </a:r>
            <a:r>
              <a:rPr b="1" u="sng"/>
              <a:t>terveyden edistämisen tueksi</a:t>
            </a:r>
            <a:endParaRPr b="1"/>
          </a:p>
          <a:p>
            <a:pPr>
              <a:lnSpc>
                <a:spcPct val="80000"/>
              </a:lnSpc>
              <a:defRPr sz="2000"/>
            </a:pPr>
            <a:r>
              <a:t>luotettavan ja ajantasaisen tiedon merkitys kasvaa globaalissa maailmassa, jossa monet terveyteen ja hyvinvointiin liittyvät haasteet ja mahdollisuudet ovat yhteisiä</a:t>
            </a:r>
          </a:p>
        </p:txBody>
      </p:sp>
      <p:pic>
        <p:nvPicPr>
          <p:cNvPr id="12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0830" y="4510878"/>
            <a:ext cx="4862340" cy="1899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xfrm>
            <a:off x="885370" y="431982"/>
            <a:ext cx="7569201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solidFill>
                  <a:srgbClr val="FF26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Empiirinen tutkimus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xfrm>
            <a:off x="656770" y="1206668"/>
            <a:ext cx="8026401" cy="51052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2000"/>
            </a:pPr>
          </a:p>
          <a:p>
            <a:pPr>
              <a:lnSpc>
                <a:spcPct val="100000"/>
              </a:lnSpc>
              <a:defRPr b="1" sz="20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perustutkimus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= uuden tieteellisen tiedon etsimistä ilman välitöntä hyötyä ja pyrkimystä käytännön sovelluksiin</a:t>
            </a:r>
          </a:p>
          <a:p>
            <a:pPr>
              <a:lnSpc>
                <a:spcPct val="100000"/>
              </a:lnSpc>
              <a:defRPr b="1" sz="2000">
                <a:solidFill>
                  <a:schemeClr val="accent6"/>
                </a:solidFill>
              </a:defRPr>
            </a:pPr>
            <a:r>
              <a:t>soveltava tutkimus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= perustutkimuksen tuottaman tiedon hyödyntämistä johonkin käytännön tavoitteeseen, kuten uuden lääkkeen kehittämiseen</a:t>
            </a:r>
          </a:p>
          <a:p>
            <a:pPr>
              <a:lnSpc>
                <a:spcPct val="100000"/>
              </a:lnSpc>
              <a:defRPr b="1" sz="2000"/>
            </a:pPr>
            <a:r>
              <a:t>yhdistelmätutkimus</a:t>
            </a:r>
            <a:r>
              <a:rPr b="0"/>
              <a:t> = tutkimusta, jossa perus- ja soveltava tutkimus etenevät rinnakkain jonkin ilmiön ymmärtämiseksi ja sen välittömän sovelluksen kehittämiseksi esim. terveysteknologiassa</a:t>
            </a:r>
          </a:p>
          <a:p>
            <a:pPr>
              <a:lnSpc>
                <a:spcPct val="100000"/>
              </a:lnSpc>
              <a:defRPr sz="2000"/>
            </a:pPr>
          </a:p>
          <a:p>
            <a:pPr>
              <a:lnSpc>
                <a:spcPct val="100000"/>
              </a:lnSpc>
              <a:defRPr sz="2000"/>
            </a:pPr>
          </a:p>
          <a:p>
            <a:pPr marL="0" indent="0">
              <a:lnSpc>
                <a:spcPct val="100000"/>
              </a:lnSpc>
              <a:buSzTx/>
              <a:buNone/>
              <a:defRPr i="1" sz="2000"/>
            </a:pPr>
            <a:r>
              <a:t>2 lähestymistapaa empiiriseen tutkimukseen (seuraava dia)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787398" y="620667"/>
            <a:ext cx="7569201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solidFill>
                  <a:srgbClr val="FF26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Empiirinen tutkimus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102203" y="1660774"/>
            <a:ext cx="8939594" cy="5257295"/>
          </a:xfrm>
          <a:prstGeom prst="rect">
            <a:avLst/>
          </a:prstGeom>
        </p:spPr>
        <p:txBody>
          <a:bodyPr/>
          <a:lstStyle/>
          <a:p>
            <a:pPr lvl="1" marL="685800" indent="-228600">
              <a:lnSpc>
                <a:spcPct val="110000"/>
              </a:lnSpc>
              <a:spcBef>
                <a:spcPts val="500"/>
              </a:spcBef>
              <a:buFontTx/>
              <a:buChar char="-"/>
              <a:defRPr b="1" sz="1500">
                <a:solidFill>
                  <a:srgbClr val="4B9DEB"/>
                </a:solidFill>
              </a:defRPr>
            </a:pPr>
            <a:r>
              <a:t>kvantitatiivinen eli määrällinen lähestymistapa</a:t>
            </a:r>
            <a:r>
              <a:rPr b="0"/>
              <a:t>: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tutkimuskohdetta kuvataan, selitetään ja tulkitaan </a:t>
            </a:r>
            <a:r>
              <a:rPr b="1" u="sng"/>
              <a:t>matemaattisesti ja tilastollisesti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pyrkii usein yleistettävyyteen ja kuvaamaan ilmiöitä erilaisilla malleilla ja teorioilla </a:t>
            </a:r>
          </a:p>
          <a:p>
            <a:pPr lvl="1" marL="685800" indent="-228600">
              <a:lnSpc>
                <a:spcPct val="110000"/>
              </a:lnSpc>
              <a:spcBef>
                <a:spcPts val="500"/>
              </a:spcBef>
              <a:buFontTx/>
              <a:buChar char="-"/>
              <a:defRPr b="1" sz="1500">
                <a:solidFill>
                  <a:srgbClr val="F0325C"/>
                </a:solidFill>
              </a:defRPr>
            </a:pPr>
            <a:r>
              <a:t>kvalitatiivinen eli laadullinen lähestymistapa</a:t>
            </a:r>
            <a:r>
              <a:rPr b="0"/>
              <a:t>: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tavoitteena on</a:t>
            </a:r>
            <a:r>
              <a:rPr b="1"/>
              <a:t> </a:t>
            </a:r>
            <a:r>
              <a:rPr b="1" u="sng"/>
              <a:t>ymmärtää syvällisesti</a:t>
            </a:r>
            <a:r>
              <a:rPr b="1"/>
              <a:t> </a:t>
            </a:r>
            <a:r>
              <a:t>tutkimuskohteen laatua, ominaisuuksia ja merkitystä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aineistoa hankitaan esim. haastatteluilla ja havainnoimalla ja tutkittavien henkilöiden mielipiteille ja kokemuksille annetaan tilaa ja arvoa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kritisoidaan usein objektiivisuuden ja yleistettävyyden puutteesta</a:t>
            </a:r>
          </a:p>
          <a:p>
            <a:pPr lvl="1" marL="685800" indent="-228600">
              <a:lnSpc>
                <a:spcPct val="110000"/>
              </a:lnSpc>
              <a:spcBef>
                <a:spcPts val="500"/>
              </a:spcBef>
              <a:buFontTx/>
              <a:buChar char="-"/>
              <a:defRPr b="1" sz="1500"/>
            </a:pPr>
            <a:r>
              <a:t>monimenetelmäisyys: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erilaisten tutkimusmenetelmien, kvantitatiivisten ja kvalitatiivisten </a:t>
            </a:r>
            <a:r>
              <a:rPr u="sng"/>
              <a:t>yhdistämistä</a:t>
            </a:r>
            <a:r>
              <a:t> samassa tutkimuksessa</a:t>
            </a:r>
          </a:p>
          <a:p>
            <a:pPr lvl="2" marL="1143000" indent="-228600">
              <a:lnSpc>
                <a:spcPct val="110000"/>
              </a:lnSpc>
              <a:spcBef>
                <a:spcPts val="500"/>
              </a:spcBef>
              <a:defRPr sz="1500"/>
            </a:pPr>
            <a:r>
              <a:t>tuottaa monipuolista tietoa tutkimusaiheesta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787398" y="620667"/>
            <a:ext cx="7569201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solidFill>
                  <a:srgbClr val="FF26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Empiirinen tutkimus</a:t>
            </a:r>
          </a:p>
        </p:txBody>
      </p:sp>
      <p:pic>
        <p:nvPicPr>
          <p:cNvPr id="195" name="image8.png"/>
          <p:cNvPicPr>
            <a:picLocks noChangeAspect="1"/>
          </p:cNvPicPr>
          <p:nvPr/>
        </p:nvPicPr>
        <p:blipFill>
          <a:blip r:embed="rId2">
            <a:extLst/>
          </a:blip>
          <a:srcRect l="0" t="7086" r="0" b="0"/>
          <a:stretch>
            <a:fillRect/>
          </a:stretch>
        </p:blipFill>
        <p:spPr>
          <a:xfrm>
            <a:off x="310091" y="1451394"/>
            <a:ext cx="8400368" cy="4262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787398" y="620667"/>
            <a:ext cx="7569201" cy="75819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tyypin</a:t>
            </a:r>
            <a:r>
              <a:t> valinta</a:t>
            </a:r>
          </a:p>
        </p:txBody>
      </p:sp>
      <p:pic>
        <p:nvPicPr>
          <p:cNvPr id="198" name="image9.png"/>
          <p:cNvPicPr>
            <a:picLocks noChangeAspect="1"/>
          </p:cNvPicPr>
          <p:nvPr/>
        </p:nvPicPr>
        <p:blipFill>
          <a:blip r:embed="rId2">
            <a:extLst/>
          </a:blip>
          <a:srcRect l="3153" t="9553" r="0" b="0"/>
          <a:stretch>
            <a:fillRect/>
          </a:stretch>
        </p:blipFill>
        <p:spPr>
          <a:xfrm>
            <a:off x="509189" y="1951096"/>
            <a:ext cx="8125660" cy="3642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787398" y="720929"/>
            <a:ext cx="7569201" cy="638267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 </a:t>
            </a:r>
            <a:r>
              <a:t>valinta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787398" y="2177152"/>
            <a:ext cx="8134323" cy="34858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900"/>
            </a:pPr>
            <a:r>
              <a:t>tutkimusasetelma</a:t>
            </a:r>
            <a:r>
              <a:rPr b="0"/>
              <a:t> = tutkimuskysymyksen asettelu ja empiirisen tutkimuksen toteuttamiseen liittyvät järjestelyt, kuten miten, missä ja milloin aineisto kerätään ja analysoidaan </a:t>
            </a:r>
          </a:p>
          <a:p>
            <a:pPr>
              <a:lnSpc>
                <a:spcPct val="100000"/>
              </a:lnSpc>
              <a:defRPr b="1" sz="1900"/>
            </a:pPr>
            <a:r>
              <a:t>epidemiologia = </a:t>
            </a:r>
            <a:r>
              <a:rPr b="0"/>
              <a:t>lääketieteen ala, joka tutkii terveyttä ja sairauksien </a:t>
            </a:r>
            <a:r>
              <a:rPr b="0" u="sng"/>
              <a:t>esiintyvyyttä väestössä</a:t>
            </a:r>
            <a:r>
              <a:rPr b="0"/>
              <a:t> ja siihen vaikuttavia tekijöitä: 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selvittää, mitkä esim. ympäristöön tai elämäntapoihin liittyvät tekijät lisäävät sairauden riskiä ja miten  riskitekijät jakaantuvat väestöryhmissä esim. iän, sukupuolen, asuinalueen tai ammattiryhmän mukaan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787399" y="694877"/>
            <a:ext cx="7569201" cy="638268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 </a:t>
            </a:r>
            <a:r>
              <a:t>valinta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621331" y="1887563"/>
            <a:ext cx="8259482" cy="3857559"/>
          </a:xfrm>
          <a:prstGeom prst="rect">
            <a:avLst/>
          </a:prstGeom>
        </p:spPr>
        <p:txBody>
          <a:bodyPr/>
          <a:lstStyle/>
          <a:p>
            <a:pPr marL="0" indent="0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1. POIKITTAISTUTKIMUS</a:t>
            </a:r>
          </a:p>
          <a:p>
            <a:pPr lvl="1" marL="0" indent="600075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esim: </a:t>
            </a: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TAPAUS-VERROKKI-TUTKIMUS</a:t>
            </a:r>
          </a:p>
          <a:p>
            <a:pPr marL="0" indent="0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</a:p>
          <a:p>
            <a:pPr marL="0" indent="0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  <a:r>
              <a:t>.PITKITTÄISTUTKIMUS</a:t>
            </a:r>
          </a:p>
          <a:p>
            <a:pPr lvl="1" marL="0" indent="600075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esim. </a:t>
            </a:r>
            <a:r>
              <a:rPr>
                <a:solidFill>
                  <a:srgbClr val="FC0000"/>
                </a:solidFill>
              </a:rPr>
              <a:t>KOHORTTITUTKIMUS</a:t>
            </a:r>
          </a:p>
          <a:p>
            <a:pPr marL="0" indent="0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</a:p>
          <a:p>
            <a:pPr marL="0" indent="0" defTabSz="728674">
              <a:lnSpc>
                <a:spcPct val="107916"/>
              </a:lnSpc>
              <a:spcBef>
                <a:spcPts val="700"/>
              </a:spcBef>
              <a:buSzTx/>
              <a:buNone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  <a:r>
              <a:t>. KOKEELLINEN TUTKIMUS</a:t>
            </a:r>
          </a:p>
          <a:p>
            <a:pPr lvl="2" marL="0" indent="402336" defTabSz="804672">
              <a:lnSpc>
                <a:spcPct val="100000"/>
              </a:lnSpc>
              <a:spcBef>
                <a:spcPts val="800"/>
              </a:spcBef>
              <a:buSzTx/>
              <a:buNone/>
              <a:defRPr b="1" sz="1500"/>
            </a:pPr>
            <a:r>
              <a:t>esim.  </a:t>
            </a:r>
            <a:r>
              <a:rPr>
                <a:solidFill>
                  <a:schemeClr val="accent6">
                    <a:lumOff val="-9568"/>
                  </a:schemeClr>
                </a:solidFill>
              </a:rPr>
              <a:t>INTERVENTIOTUTKIMUS</a:t>
            </a:r>
          </a:p>
          <a:p>
            <a:pPr lvl="2" marL="0" indent="402336" defTabSz="804672">
              <a:lnSpc>
                <a:spcPct val="100000"/>
              </a:lnSpc>
              <a:spcBef>
                <a:spcPts val="800"/>
              </a:spcBef>
              <a:buSzTx/>
              <a:buNone/>
              <a:defRPr sz="1500"/>
            </a:pPr>
            <a:r>
              <a:t>        -  SATUNNAISTETTU SOKKOUTETTU TUTKIMUS</a:t>
            </a:r>
          </a:p>
          <a:p>
            <a:pPr lvl="2" marL="0" indent="402336" defTabSz="804672">
              <a:lnSpc>
                <a:spcPct val="100000"/>
              </a:lnSpc>
              <a:spcBef>
                <a:spcPts val="800"/>
              </a:spcBef>
              <a:buSzTx/>
              <a:buNone/>
              <a:defRPr sz="1500"/>
            </a:pPr>
            <a:r>
              <a:t>         - PLASEBO-ELI LUMEKONTROLLOITU KAKSOISTUTKIMUS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xfrm>
            <a:off x="787399" y="570043"/>
            <a:ext cx="7569201" cy="638267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 </a:t>
            </a:r>
            <a:r>
              <a:t>valinta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621331" y="1887563"/>
            <a:ext cx="8259482" cy="385755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800"/>
            </a:pPr>
            <a:r>
              <a:t>POIKITTAISTUTKIMUS </a:t>
            </a:r>
            <a:r>
              <a:rPr b="0"/>
              <a:t>= kohdetta tutkitaan </a:t>
            </a:r>
            <a:r>
              <a:rPr b="0" u="sng"/>
              <a:t>laaja-alaisesti tiettynä ajankohtana</a:t>
            </a:r>
            <a:r>
              <a:rPr b="0"/>
              <a:t> tai lyhyen ajanjakson aikana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800"/>
            </a:pPr>
            <a:r>
              <a:t>saadaan tietoa jonkin ilmiön, kuten sairauden, yleisyydestä väestössä: </a:t>
            </a:r>
            <a:r>
              <a:rPr b="1"/>
              <a:t>vallitsevuus eli prevalenssi</a:t>
            </a:r>
            <a:endParaRPr b="1"/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800"/>
            </a:pPr>
            <a:r>
              <a:t>muutosta voidaan selvittää toistamalla samoja tutkimuksia yhä uudelleen</a:t>
            </a:r>
          </a:p>
          <a:p>
            <a:pPr marL="228599" indent="-228599">
              <a:lnSpc>
                <a:spcPct val="100000"/>
              </a:lnSpc>
              <a:defRPr b="1" sz="1800"/>
            </a:pPr>
            <a:r>
              <a:t>esimerkki poikittaistutkimuksesta: </a:t>
            </a:r>
          </a:p>
          <a:p>
            <a:pPr marL="228599" indent="-228599">
              <a:lnSpc>
                <a:spcPct val="100000"/>
              </a:lnSpc>
              <a:defRPr b="1" sz="1800"/>
            </a:pPr>
            <a:r>
              <a:rPr>
                <a:solidFill>
                  <a:srgbClr val="BE3A15"/>
                </a:solidFill>
              </a:rPr>
              <a:t>tapaus-verrokkitutkimus</a:t>
            </a:r>
            <a:r>
              <a:t> = </a:t>
            </a:r>
            <a:r>
              <a:rPr b="0"/>
              <a:t>kullekin havaitulle tauti-tapaukselle hankitaan riittävä määrä muuten samanlaisia, mutta </a:t>
            </a:r>
            <a:r>
              <a:rPr b="0" u="sng"/>
              <a:t>terveitä verrokkeja</a:t>
            </a:r>
            <a:r>
              <a:rPr b="0"/>
              <a:t> ja etsitään ja verrataan ryhmien kesken tekijöitä, jotka voisivat selittää sairastumista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787399" y="711563"/>
            <a:ext cx="7569201" cy="638267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 </a:t>
            </a:r>
            <a:r>
              <a:t>valinta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xfrm>
            <a:off x="718047" y="2007134"/>
            <a:ext cx="7924801" cy="46911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700"/>
            </a:pPr>
            <a:r>
              <a:t>PITKITTÄISTUTKIMUS </a:t>
            </a:r>
            <a:r>
              <a:rPr b="0"/>
              <a:t>= samaa tutkimuskohdetta, kuten väestöryhmää, </a:t>
            </a:r>
            <a:r>
              <a:rPr b="0" u="sng"/>
              <a:t>seurataan vuosien tai jopa vuosikymmenten ajan </a:t>
            </a:r>
            <a:endParaRPr u="sng"/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700"/>
            </a:pPr>
            <a:r>
              <a:t>saadaan tietoa jonkin ilmiön, kuten sairauden, esiintyvyydestä väestössä: </a:t>
            </a:r>
            <a:r>
              <a:rPr b="1"/>
              <a:t>ilmaantuvuus eli insidenssi </a:t>
            </a:r>
            <a:r>
              <a:t>kuvaa, kuinka suuri osa tutkituista on sairastunut tietyn ajan kuluessa</a:t>
            </a:r>
            <a:r>
              <a:rPr b="1"/>
              <a:t> 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700"/>
            </a:pPr>
            <a:r>
              <a:t>sairastumisriski</a:t>
            </a:r>
            <a:r>
              <a:rPr b="0"/>
              <a:t> kertoo todennäköisyydestä sairastua johonkin tautiin esim. tiettyyn ikään mennessä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700"/>
            </a:pPr>
            <a:r>
              <a:t>voidaan selvittää myös muutoksia ja niihin vaikuttaneita tekijöitä</a:t>
            </a:r>
          </a:p>
          <a:p>
            <a:pPr marL="228599" indent="-228599">
              <a:lnSpc>
                <a:spcPct val="100000"/>
              </a:lnSpc>
              <a:defRPr b="1" sz="1800"/>
            </a:pPr>
            <a:r>
              <a:t>esimerkki pitkittäistutkimuksesta: </a:t>
            </a:r>
          </a:p>
          <a:p>
            <a:pPr lvl="1" marL="551447" indent="-170447">
              <a:lnSpc>
                <a:spcPct val="100000"/>
              </a:lnSpc>
              <a:spcBef>
                <a:spcPts val="500"/>
              </a:spcBef>
              <a:buFontTx/>
              <a:defRPr b="1" sz="1700"/>
            </a:pPr>
            <a:r>
              <a:rPr>
                <a:solidFill>
                  <a:schemeClr val="accent1">
                    <a:satOff val="-3547"/>
                    <a:lumOff val="-10352"/>
                  </a:schemeClr>
                </a:solidFill>
              </a:rPr>
              <a:t>kohorttitutkimus</a:t>
            </a:r>
            <a:r>
              <a:t>: </a:t>
            </a:r>
            <a:r>
              <a:rPr b="0"/>
              <a:t>seurataan jotakin tiettyä väestöryhmää eli </a:t>
            </a:r>
            <a:r>
              <a:t>kohorttia</a:t>
            </a:r>
            <a:r>
              <a:rPr b="0"/>
              <a:t> ja pyritään selvittämään erilaisten </a:t>
            </a:r>
            <a:r>
              <a:t>altisteiden</a:t>
            </a:r>
            <a:r>
              <a:rPr b="0"/>
              <a:t> (esim. tupakansavu) vaikutuksia eli </a:t>
            </a:r>
            <a:r>
              <a:t>vasteita</a:t>
            </a:r>
            <a:r>
              <a:rPr b="0"/>
              <a:t> valitussa väestöryhmässä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13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2583" y="1501126"/>
            <a:ext cx="6758833" cy="4476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787399" y="537393"/>
            <a:ext cx="7569201" cy="638267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 </a:t>
            </a:r>
            <a:r>
              <a:t>valinta</a:t>
            </a:r>
          </a:p>
        </p:txBody>
      </p:sp>
      <p:sp>
        <p:nvSpPr>
          <p:cNvPr id="216" name="Shape 216"/>
          <p:cNvSpPr/>
          <p:nvPr>
            <p:ph type="body" sz="half" idx="1"/>
          </p:nvPr>
        </p:nvSpPr>
        <p:spPr>
          <a:xfrm>
            <a:off x="527956" y="2107739"/>
            <a:ext cx="8355094" cy="1621776"/>
          </a:xfrm>
          <a:prstGeom prst="rect">
            <a:avLst/>
          </a:prstGeom>
        </p:spPr>
        <p:txBody>
          <a:bodyPr/>
          <a:lstStyle/>
          <a:p>
            <a:pPr lvl="1" marL="551447" indent="-170447">
              <a:lnSpc>
                <a:spcPct val="100000"/>
              </a:lnSpc>
              <a:spcBef>
                <a:spcPts val="500"/>
              </a:spcBef>
              <a:buFontTx/>
              <a:defRPr b="1" sz="1700"/>
            </a:pPr>
            <a:r>
              <a:t>kokeellisessa tutkimuksessa </a:t>
            </a:r>
            <a:r>
              <a:rPr b="0"/>
              <a:t>mitataan jonkin altisteen vastetta </a:t>
            </a:r>
            <a:r>
              <a:rPr b="0" u="sng"/>
              <a:t>koejärjestelyn avulla </a:t>
            </a:r>
            <a:r>
              <a:rPr b="0"/>
              <a:t>kontrolloidussa tilanteessa tai ympäristössä, esim. tartuntatautien leviämisen simulointi tietokoneella ja uusien lääkkeiden tehon osoittaminen </a:t>
            </a:r>
          </a:p>
        </p:txBody>
      </p:sp>
      <p:pic>
        <p:nvPicPr>
          <p:cNvPr id="217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7698" y="3361613"/>
            <a:ext cx="5788604" cy="3026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052284" y="577123"/>
            <a:ext cx="7039428" cy="903335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192290" y="2061170"/>
            <a:ext cx="8759419" cy="4708619"/>
          </a:xfrm>
          <a:prstGeom prst="rect">
            <a:avLst/>
          </a:prstGeom>
        </p:spPr>
        <p:txBody>
          <a:bodyPr/>
          <a:lstStyle>
            <a:lvl1pPr marL="0" indent="0" algn="ctr" defTabSz="828038">
              <a:lnSpc>
                <a:spcPct val="107916"/>
              </a:lnSpc>
              <a:spcBef>
                <a:spcPts val="800"/>
              </a:spcBef>
              <a:buSzTx/>
              <a:buNone/>
              <a:defRPr b="1" sz="3000"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r>
              <a:t>Terveystietoon törmätessä kriittisyys on tärkeää! Ja se, että erottaa arkitiedon ja tieteellisen tiedon toisistaan.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787399" y="377735"/>
            <a:ext cx="7569201" cy="638268"/>
          </a:xfrm>
          <a:prstGeom prst="rect">
            <a:avLst/>
          </a:prstGeom>
        </p:spPr>
        <p:txBody>
          <a:bodyPr/>
          <a:lstStyle/>
          <a:p>
            <a: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asetelman </a:t>
            </a:r>
            <a:r>
              <a:t>valinta</a:t>
            </a:r>
          </a:p>
        </p:txBody>
      </p:sp>
      <p:sp>
        <p:nvSpPr>
          <p:cNvPr id="220" name="Shape 220"/>
          <p:cNvSpPr/>
          <p:nvPr>
            <p:ph type="body" idx="1"/>
          </p:nvPr>
        </p:nvSpPr>
        <p:spPr>
          <a:xfrm>
            <a:off x="319313" y="1895655"/>
            <a:ext cx="8505374" cy="5457373"/>
          </a:xfrm>
          <a:prstGeom prst="rect">
            <a:avLst/>
          </a:prstGeom>
        </p:spPr>
        <p:txBody>
          <a:bodyPr/>
          <a:lstStyle/>
          <a:p>
            <a:pPr lvl="1" marL="551447" indent="-170447">
              <a:lnSpc>
                <a:spcPct val="100000"/>
              </a:lnSpc>
              <a:spcBef>
                <a:spcPts val="500"/>
              </a:spcBef>
              <a:buFontTx/>
              <a:defRPr b="1" sz="1700"/>
            </a:pPr>
            <a:r>
              <a:t>esimerkki kokeellisesta tutkimuksesta:</a:t>
            </a:r>
          </a:p>
          <a:p>
            <a:pPr lvl="1" marL="551447" indent="-170447">
              <a:lnSpc>
                <a:spcPct val="100000"/>
              </a:lnSpc>
              <a:spcBef>
                <a:spcPts val="500"/>
              </a:spcBef>
              <a:buFontTx/>
              <a:defRPr b="1" sz="1700"/>
            </a:pPr>
            <a:r>
              <a:rPr>
                <a:solidFill>
                  <a:schemeClr val="accent6">
                    <a:lumOff val="-9568"/>
                  </a:schemeClr>
                </a:solidFill>
              </a:rPr>
              <a:t>interventiotutkimuksessa</a:t>
            </a:r>
            <a:r>
              <a:t> </a:t>
            </a:r>
            <a:r>
              <a:rPr b="0"/>
              <a:t>asioiden luonnolliseen kulkuun </a:t>
            </a:r>
            <a:r>
              <a:rPr b="0" u="sng"/>
              <a:t>puututaan</a:t>
            </a:r>
            <a:r>
              <a:rPr b="0"/>
              <a:t> jollakin tavoin, esim. terveys-neuvonnalla tupakoinnin lopettamiseksi, ja seurataan oliko interventiolla vaikutusta tutkittavien terveyteen </a:t>
            </a:r>
          </a:p>
          <a:p>
            <a:pPr lvl="3" marL="0" indent="685800">
              <a:lnSpc>
                <a:spcPct val="100000"/>
              </a:lnSpc>
              <a:spcBef>
                <a:spcPts val="500"/>
              </a:spcBef>
              <a:buSzTx/>
              <a:buNone/>
              <a:defRPr sz="1700"/>
            </a:pPr>
            <a:r>
              <a:t>- </a:t>
            </a:r>
            <a:r>
              <a:rPr b="1"/>
              <a:t>satunnaistetussa, sokkoutetussa </a:t>
            </a:r>
            <a:r>
              <a:t>tutkimuksessa tutkittavat </a:t>
            </a:r>
            <a:r>
              <a:rPr u="sng"/>
              <a:t>jaetaan satunnaisesti</a:t>
            </a:r>
            <a:r>
              <a:t>, esim. arpomalla, kahteen ryhmään (koe- ja vertailuryhmä) siten, että he </a:t>
            </a:r>
            <a:r>
              <a:rPr u="sng"/>
              <a:t>eivät tiedä, kumpaanko ryhmään kuuluvat</a:t>
            </a:r>
            <a:r>
              <a:t>; molemmille ryhmille tehdään alkumittaus, minkä jälkeen koeryhmälle annetaan esim. jotakin uutta lääkettä ja vertailuryhmälle vanhaa lääkettä tai ei lainkaan lääkehoitoa; molemmille ryhmille tehtyjen uusintamittausten perusteella saadaan tietoa uuden lääkkeen vaikutuksista</a:t>
            </a:r>
          </a:p>
          <a:p>
            <a:pPr lvl="3" marL="0" indent="685800">
              <a:lnSpc>
                <a:spcPct val="100000"/>
              </a:lnSpc>
              <a:spcBef>
                <a:spcPts val="500"/>
              </a:spcBef>
              <a:buSzTx/>
              <a:buNone/>
              <a:defRPr sz="1700"/>
            </a:pPr>
            <a:r>
              <a:t>- </a:t>
            </a:r>
            <a:r>
              <a:rPr b="1"/>
              <a:t>plasebo- eli lumekontrolloidussa kaksoissokko-tutkimuksessa </a:t>
            </a:r>
            <a:r>
              <a:t>tutkittavat saavat joko esim. uutta tutkimuksen kohteena olevaa lääkettä tai lumelääkettä siten, että </a:t>
            </a:r>
            <a:r>
              <a:rPr u="sng"/>
              <a:t>tutkijat ja tutkittavat eivät tiedä</a:t>
            </a:r>
            <a:r>
              <a:t>, mitä hoitoa kukin saa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23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65" y="1328563"/>
            <a:ext cx="9068870" cy="4578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26" name="image1.jpeg"/>
          <p:cNvPicPr>
            <a:picLocks noChangeAspect="1"/>
          </p:cNvPicPr>
          <p:nvPr/>
        </p:nvPicPr>
        <p:blipFill>
          <a:blip r:embed="rId2">
            <a:extLst/>
          </a:blip>
          <a:srcRect l="8149" t="5079" r="651" b="19285"/>
          <a:stretch>
            <a:fillRect/>
          </a:stretch>
        </p:blipFill>
        <p:spPr>
          <a:xfrm rot="16320000">
            <a:off x="1527948" y="-984033"/>
            <a:ext cx="6039925" cy="8905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  <a:r>
              <a:t>Tutkimus</a:t>
            </a:r>
            <a:r>
              <a:rPr>
                <a:solidFill>
                  <a:schemeClr val="accent2">
                    <a:satOff val="-18194"/>
                    <a:lumOff val="-11215"/>
                  </a:schemeClr>
                </a:solidFill>
              </a:rPr>
              <a:t>asetelmat</a:t>
            </a:r>
          </a:p>
        </p:txBody>
      </p:sp>
      <p:pic>
        <p:nvPicPr>
          <p:cNvPr id="229" name="image13.png"/>
          <p:cNvPicPr>
            <a:picLocks noChangeAspect="1"/>
          </p:cNvPicPr>
          <p:nvPr/>
        </p:nvPicPr>
        <p:blipFill>
          <a:blip r:embed="rId2">
            <a:extLst/>
          </a:blip>
          <a:srcRect l="0" t="22597" r="0" b="0"/>
          <a:stretch>
            <a:fillRect/>
          </a:stretch>
        </p:blipFill>
        <p:spPr>
          <a:xfrm>
            <a:off x="518501" y="1963966"/>
            <a:ext cx="4608337" cy="3485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xfrm>
            <a:off x="-545317" y="322088"/>
            <a:ext cx="7039427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Tutkimussuunnitelma</a:t>
            </a:r>
          </a:p>
        </p:txBody>
      </p:sp>
      <p:sp>
        <p:nvSpPr>
          <p:cNvPr id="232" name="Shape 232"/>
          <p:cNvSpPr/>
          <p:nvPr>
            <p:ph type="body" idx="1"/>
          </p:nvPr>
        </p:nvSpPr>
        <p:spPr>
          <a:xfrm>
            <a:off x="179282" y="1583770"/>
            <a:ext cx="6213275" cy="495869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laaditaan tutkimuksen suunnittelun päätteeksi </a:t>
            </a:r>
          </a:p>
          <a:p>
            <a:pPr>
              <a:lnSpc>
                <a:spcPct val="100000"/>
              </a:lnSpc>
              <a:defRPr sz="1900"/>
            </a:pPr>
            <a:r>
              <a:t>konkreettinen </a:t>
            </a:r>
            <a:r>
              <a:rPr u="sng"/>
              <a:t>tutkimuksen teon ohjeistus</a:t>
            </a:r>
            <a:r>
              <a:t>, johon kirjataan, mitä, miksi ja miten tutkitaan sekä kuinka ja milloin tutkimus käytännössä toteutetaan: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tutkimusaiheen tausta ja perustelu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tarkka tutkimusaihe (tutkimuskysymys)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toteutus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aikataulu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eettiset kysymykset (tutkimusluvat)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luotettavuuden arviointi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rahoitus </a:t>
            </a:r>
          </a:p>
        </p:txBody>
      </p:sp>
      <p:pic>
        <p:nvPicPr>
          <p:cNvPr id="233" name="image14.png"/>
          <p:cNvPicPr>
            <a:picLocks noChangeAspect="1"/>
          </p:cNvPicPr>
          <p:nvPr/>
        </p:nvPicPr>
        <p:blipFill>
          <a:blip r:embed="rId2">
            <a:extLst/>
          </a:blip>
          <a:srcRect l="0" t="1954" r="0" b="1627"/>
          <a:stretch>
            <a:fillRect/>
          </a:stretch>
        </p:blipFill>
        <p:spPr>
          <a:xfrm>
            <a:off x="5942651" y="0"/>
            <a:ext cx="3336480" cy="6858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1190169" y="489155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Tutkittavan joukon valinta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841827" y="1729193"/>
            <a:ext cx="7736114" cy="55009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900"/>
            </a:pPr>
            <a:r>
              <a:t>kokonaistutkimuksessa</a:t>
            </a:r>
            <a:r>
              <a:rPr b="0"/>
              <a:t> tutkitaan </a:t>
            </a:r>
            <a:r>
              <a:rPr b="0" u="sng"/>
              <a:t>kaikki</a:t>
            </a:r>
            <a:r>
              <a:rPr b="0"/>
              <a:t> tutkimus-aiheeseen liittyvät henkilöt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onnistuu ainoastaan silloin, kun tutkimuksen </a:t>
            </a:r>
            <a:r>
              <a:rPr b="1"/>
              <a:t>perusjoukko</a:t>
            </a:r>
            <a:r>
              <a:t> eli kohderyhmä on pieni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esim. kaikkien jotakin tiettyä harvinaista perinnöllistä tautia sairastavien suomalaisten tutkiminen</a:t>
            </a:r>
          </a:p>
          <a:p>
            <a:pPr>
              <a:lnSpc>
                <a:spcPct val="100000"/>
              </a:lnSpc>
              <a:defRPr sz="1900"/>
            </a:pPr>
            <a:r>
              <a:t>yleensä perusjoukosta joudutaan valitsemaan vain </a:t>
            </a:r>
            <a:r>
              <a:rPr u="sng"/>
              <a:t>tietty osa</a:t>
            </a:r>
            <a:r>
              <a:t> eli </a:t>
            </a:r>
            <a:r>
              <a:rPr b="1"/>
              <a:t>otos</a:t>
            </a:r>
            <a:r>
              <a:t> tutkimukseen: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satunnaisotannassa</a:t>
            </a:r>
            <a:r>
              <a:rPr b="0"/>
              <a:t> tutkittavat valitaan arpomalla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harkinnanvaraisessa</a:t>
            </a:r>
            <a:r>
              <a:rPr b="0"/>
              <a:t> </a:t>
            </a:r>
            <a:r>
              <a:t>otannassa</a:t>
            </a:r>
            <a:r>
              <a:rPr b="0"/>
              <a:t> tutkittavat valitaan tutkimusaiheen ja -kysymyksen perusteella esim. iän, sukupuolen tai muun tutkimuksen kannalta olennaisen ominaisuuden mukaan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xfrm>
            <a:off x="1190169" y="489155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Otos vs. otanta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841827" y="1729193"/>
            <a:ext cx="7736114" cy="55009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900"/>
            </a:pPr>
          </a:p>
        </p:txBody>
      </p:sp>
      <p:pic>
        <p:nvPicPr>
          <p:cNvPr id="240" name="Screen Shot 2020-10-21 at 11.07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3543" y="1886575"/>
            <a:ext cx="4416914" cy="3485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787398" y="620667"/>
            <a:ext cx="7569201" cy="75819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43" name="image15.png"/>
          <p:cNvPicPr>
            <a:picLocks noChangeAspect="1"/>
          </p:cNvPicPr>
          <p:nvPr/>
        </p:nvPicPr>
        <p:blipFill>
          <a:blip r:embed="rId2">
            <a:extLst/>
          </a:blip>
          <a:srcRect l="0" t="8962" r="0" b="0"/>
          <a:stretch>
            <a:fillRect/>
          </a:stretch>
        </p:blipFill>
        <p:spPr>
          <a:xfrm>
            <a:off x="1605954" y="1785739"/>
            <a:ext cx="5932035" cy="4004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title"/>
          </p:nvPr>
        </p:nvSpPr>
        <p:spPr>
          <a:xfrm>
            <a:off x="787398" y="620667"/>
            <a:ext cx="7569201" cy="75819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46" name="image2.jpeg"/>
          <p:cNvPicPr>
            <a:picLocks noChangeAspect="1"/>
          </p:cNvPicPr>
          <p:nvPr/>
        </p:nvPicPr>
        <p:blipFill>
          <a:blip r:embed="rId2">
            <a:extLst/>
          </a:blip>
          <a:srcRect l="5507" t="20260" r="7552" b="17760"/>
          <a:stretch>
            <a:fillRect/>
          </a:stretch>
        </p:blipFill>
        <p:spPr>
          <a:xfrm rot="16200000">
            <a:off x="1553989" y="-395798"/>
            <a:ext cx="6035963" cy="7649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kerääminen</a:t>
            </a:r>
          </a:p>
        </p:txBody>
      </p:sp>
      <p:pic>
        <p:nvPicPr>
          <p:cNvPr id="249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 flipH="1" rot="12900000">
            <a:off x="395649" y="3342183"/>
            <a:ext cx="933813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783826" y="591615"/>
            <a:ext cx="7039427" cy="903332"/>
          </a:xfrm>
          <a:prstGeom prst="rect">
            <a:avLst/>
          </a:prstGeom>
        </p:spPr>
        <p:txBody>
          <a:bodyPr/>
          <a:lstStyle>
            <a:lvl1pPr algn="ctr">
              <a:defRPr b="1" sz="33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ARKITIETO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703943" y="1476166"/>
            <a:ext cx="7736114" cy="4938668"/>
          </a:xfrm>
          <a:prstGeom prst="rect">
            <a:avLst/>
          </a:prstGeom>
        </p:spPr>
        <p:txBody>
          <a:bodyPr/>
          <a:lstStyle/>
          <a:p>
            <a:pPr marL="0" indent="0" defTabSz="828038">
              <a:lnSpc>
                <a:spcPct val="107916"/>
              </a:lnSpc>
              <a:spcBef>
                <a:spcPts val="800"/>
              </a:spcBef>
              <a:buSzTx/>
              <a:buNone/>
              <a:defRPr b="1" sz="16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defRPr>
            </a:pP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perustuu omiin kokemuksiin tai havaintoihin (on subjektiivista)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on kuvailevaa ja luokittelevaa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perustuu perinteisiin ja yleisiin uskomuksiin, lähipiirin asenteet vaikuttavat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on usein tiedostamatonta, intuitiivista (näin asia vaan on – ei pysähdytä edes miettimään, onko oikeasti)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koostuu yksittäisitä tiedoista, ei muodosta kokonaisuutta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tyypillistä on etsiä tietoa ensimmäisenä saatavilla olevista lähteistä -&gt; luotettavuus?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arkitieto voi olla täysin oikeaa, mutta se ei välttämättä ole yleistettävissä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  <a:r>
              <a:t>kun ihminen on omaksunut virheellistä arkitietoa, hänen käsityksiään voi olla vaikea muuttaa tieteellisen tiedon avulla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600">
                <a:uFill>
                  <a:solidFill>
                    <a:srgbClr val="000000"/>
                  </a:solidFill>
                </a:uFill>
              </a:defRPr>
            </a:pPr>
          </a:p>
          <a:p>
            <a:pPr marL="0" indent="0" defTabSz="828038">
              <a:lnSpc>
                <a:spcPct val="115000"/>
              </a:lnSpc>
              <a:spcBef>
                <a:spcPts val="0"/>
              </a:spcBef>
              <a:buSzTx/>
              <a:buNone/>
              <a:defRPr i="1" sz="1600">
                <a:uFill>
                  <a:solidFill>
                    <a:srgbClr val="000000"/>
                  </a:solidFill>
                </a:uFill>
              </a:defRPr>
            </a:pPr>
            <a:r>
              <a:t>esim. kun on flunssassa, on hyvä juoda paljon kuumaa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9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9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9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9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900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900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812800" y="635182"/>
            <a:ext cx="7736114" cy="1062990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kerääminen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711200" y="1857829"/>
            <a:ext cx="7939314" cy="48042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valitaan tutkimuskysymyksen ja -asetelman mukaan</a:t>
            </a:r>
          </a:p>
          <a:p>
            <a:pPr>
              <a:lnSpc>
                <a:spcPct val="100000"/>
              </a:lnSpc>
              <a:defRPr b="1" sz="19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kvantitatiivinen</a:t>
            </a:r>
            <a:r>
              <a:rPr b="0">
                <a:solidFill>
                  <a:srgbClr val="000000"/>
                </a:solidFill>
              </a:rPr>
              <a:t> tutkimus: 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kysely</a:t>
            </a:r>
            <a:r>
              <a:rPr b="0"/>
              <a:t>: tutkittavilta kerätään vastauksia samoihin kysymyksiin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strukturoitu kysely, jossa valmiista vastausvaihtoehdoista valitaan sopivin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avoimet kysymykset, joihin vastataan omin sanoin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mittaukset ja kokeet</a:t>
            </a:r>
            <a:r>
              <a:rPr b="0"/>
              <a:t>: esim. kuntotesti tai laboratorio-tutkimukset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tilastot ja rekisterit</a:t>
            </a:r>
            <a:r>
              <a:rPr b="0"/>
              <a:t>: käytetään sellaisenaan tai yhdistämällä esim. kyselyillä saatuihin tietoihin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type="title"/>
          </p:nvPr>
        </p:nvSpPr>
        <p:spPr>
          <a:xfrm>
            <a:off x="812800" y="384628"/>
            <a:ext cx="7736114" cy="1062989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kerääminen</a:t>
            </a: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703943" y="1611083"/>
            <a:ext cx="7736114" cy="52469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b="1" sz="19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kvalitatiivinen</a:t>
            </a:r>
            <a:r>
              <a:rPr b="0">
                <a:solidFill>
                  <a:srgbClr val="000000"/>
                </a:solidFill>
              </a:rPr>
              <a:t> tutkimus: 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dokumentit: </a:t>
            </a:r>
            <a:r>
              <a:rPr b="0"/>
              <a:t>esim. kirjeet, päiväkirjat, lehtiartikkelit ja nettisivut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haastattelu</a:t>
            </a:r>
            <a:r>
              <a:rPr b="0"/>
              <a:t>: tutkija haastattelee yksilöitä tai järjestää ryhmässä keskustelun ja tallentaa vastaukset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strukturoitu, avoin tai teemahaastattelu, jossa haastateltavia ohjataan puhumaan jostakin teemasta 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b="1" sz="1900"/>
            </a:pPr>
            <a:r>
              <a:t>havainnointi- eli observointi: </a:t>
            </a:r>
            <a:r>
              <a:rPr b="0"/>
              <a:t>tutkija tarkkailee tutkittavia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osallistuva menetelmä, jossa tutkija osallistuu tutkittavan ryhmän toimintaan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systemaattinen eli ei-osallistuva menetelmä, jossa tutkija on ulkopuolinen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278405" y="2146069"/>
            <a:ext cx="5489700" cy="462779"/>
          </a:xfrm>
          <a:prstGeom prst="rect">
            <a:avLst/>
          </a:prstGeom>
        </p:spPr>
        <p:txBody>
          <a:bodyPr/>
          <a:lstStyle>
            <a:lvl1pPr algn="ctr" defTabSz="566927">
              <a:defRPr b="1" sz="2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AINEISTONHANKINTAMENETELMIÄ</a:t>
            </a:r>
          </a:p>
        </p:txBody>
      </p:sp>
      <p:pic>
        <p:nvPicPr>
          <p:cNvPr id="259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0494" y="145046"/>
            <a:ext cx="2765435" cy="6567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xfrm>
            <a:off x="135480" y="149067"/>
            <a:ext cx="8762708" cy="758192"/>
          </a:xfrm>
          <a:prstGeom prst="rect">
            <a:avLst/>
          </a:prstGeom>
        </p:spPr>
        <p:txBody>
          <a:bodyPr/>
          <a:lstStyle>
            <a:lvl1pPr algn="ctr" defTabSz="557783">
              <a:defRPr b="1" sz="2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Aineisthohankintamenetelmiä terveystieteissä ja niiden etuja ja haittoja</a:t>
            </a:r>
          </a:p>
        </p:txBody>
      </p:sp>
      <p:pic>
        <p:nvPicPr>
          <p:cNvPr id="262" name="image3.jpeg"/>
          <p:cNvPicPr>
            <a:picLocks noChangeAspect="1"/>
          </p:cNvPicPr>
          <p:nvPr/>
        </p:nvPicPr>
        <p:blipFill>
          <a:blip r:embed="rId2">
            <a:extLst/>
          </a:blip>
          <a:srcRect l="0" t="28042" r="0" b="30866"/>
          <a:stretch>
            <a:fillRect/>
          </a:stretch>
        </p:blipFill>
        <p:spPr>
          <a:xfrm>
            <a:off x="606821" y="964326"/>
            <a:ext cx="7930420" cy="57930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kerääminen</a:t>
            </a:r>
          </a:p>
        </p:txBody>
      </p:sp>
      <p:pic>
        <p:nvPicPr>
          <p:cNvPr id="265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 flipH="1" rot="12900000">
            <a:off x="2087859" y="3216612"/>
            <a:ext cx="933815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type="title"/>
          </p:nvPr>
        </p:nvSpPr>
        <p:spPr>
          <a:xfrm>
            <a:off x="1052285" y="475523"/>
            <a:ext cx="7039428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analysointi 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827314" y="1839160"/>
            <a:ext cx="7736114" cy="517779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etsitään vastauksia tutkimuskysymykseen ja testataan hypoteesin paikkansapitävyyttä</a:t>
            </a:r>
          </a:p>
          <a:p>
            <a:pPr>
              <a:lnSpc>
                <a:spcPct val="100000"/>
              </a:lnSpc>
              <a:defRPr b="1" sz="1900">
                <a:solidFill>
                  <a:schemeClr val="accent2">
                    <a:satOff val="-18194"/>
                    <a:lumOff val="-11215"/>
                  </a:schemeClr>
                </a:solidFill>
              </a:defRPr>
            </a:pPr>
            <a:r>
              <a:t>kvantitatiivinen</a:t>
            </a:r>
            <a:r>
              <a:rPr b="0">
                <a:solidFill>
                  <a:srgbClr val="000000"/>
                </a:solidFill>
              </a:rPr>
              <a:t> tutkimus: aineistoa analysoidaan </a:t>
            </a:r>
            <a:r>
              <a:rPr b="0" u="sng">
                <a:solidFill>
                  <a:srgbClr val="000000"/>
                </a:solidFill>
              </a:rPr>
              <a:t>matemaattisesti ja tilastollisesti </a:t>
            </a:r>
            <a:endParaRPr u="sng"/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lasketaan keskiarvo ym. tilastollisia tunnuslukuja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tulokset havainnollistetaan esim. taulukkoina ja diagrammeina</a:t>
            </a:r>
          </a:p>
          <a:p>
            <a:pPr>
              <a:lnSpc>
                <a:spcPct val="100000"/>
              </a:lnSpc>
              <a:defRPr b="1" sz="1900">
                <a:solidFill>
                  <a:schemeClr val="accent1">
                    <a:satOff val="-3547"/>
                    <a:lumOff val="-10352"/>
                  </a:schemeClr>
                </a:solidFill>
              </a:defRPr>
            </a:pPr>
            <a:r>
              <a:t>kvalitatiivinen</a:t>
            </a:r>
            <a:r>
              <a:rPr b="0">
                <a:solidFill>
                  <a:srgbClr val="000000"/>
                </a:solidFill>
              </a:rPr>
              <a:t> tutkimus: aineistoa </a:t>
            </a:r>
            <a:r>
              <a:rPr b="0" u="sng">
                <a:solidFill>
                  <a:srgbClr val="000000"/>
                </a:solidFill>
              </a:rPr>
              <a:t>jäsennetään</a:t>
            </a:r>
            <a:r>
              <a:rPr b="0">
                <a:solidFill>
                  <a:srgbClr val="000000"/>
                </a:solidFill>
              </a:rPr>
              <a:t> erilaisten </a:t>
            </a:r>
            <a:r>
              <a:rPr b="0" u="sng">
                <a:solidFill>
                  <a:srgbClr val="000000"/>
                </a:solidFill>
              </a:rPr>
              <a:t>teemojen, luokkien ja näkökulmien mukaan</a:t>
            </a:r>
            <a:endParaRPr u="sng"/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pyritään tiivistämään olennaisimpiin tuloksiin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tuloksia perustellaan ja havainnollistetaan esim. lainauksilla haastatteluista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kerääminen</a:t>
            </a:r>
          </a:p>
        </p:txBody>
      </p:sp>
      <p:pic>
        <p:nvPicPr>
          <p:cNvPr id="272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 flipH="1" rot="12900000">
            <a:off x="3669107" y="3216612"/>
            <a:ext cx="933814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title"/>
          </p:nvPr>
        </p:nvSpPr>
        <p:spPr>
          <a:xfrm>
            <a:off x="1052285" y="529771"/>
            <a:ext cx="7039428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Tulosten tulkinta  </a:t>
            </a:r>
          </a:p>
        </p:txBody>
      </p:sp>
      <p:sp>
        <p:nvSpPr>
          <p:cNvPr id="276" name="Shape 276"/>
          <p:cNvSpPr/>
          <p:nvPr>
            <p:ph type="body" sz="half" idx="1"/>
          </p:nvPr>
        </p:nvSpPr>
        <p:spPr>
          <a:xfrm>
            <a:off x="716991" y="1994126"/>
            <a:ext cx="7929921" cy="2869747"/>
          </a:xfrm>
          <a:prstGeom prst="rect">
            <a:avLst/>
          </a:prstGeom>
        </p:spPr>
        <p:txBody>
          <a:bodyPr/>
          <a:lstStyle/>
          <a:p>
            <a:pPr marL="169163" indent="-169163" defTabSz="676655">
              <a:lnSpc>
                <a:spcPct val="100000"/>
              </a:lnSpc>
              <a:spcBef>
                <a:spcPts val="700"/>
              </a:spcBef>
              <a:defRPr sz="2000"/>
            </a:pPr>
            <a:r>
              <a:t>perustuu omien tutkimustulosten lisäksi aikaisempiin samasta aihepiiristä tehtyihin tutkimuksiin</a:t>
            </a:r>
          </a:p>
          <a:p>
            <a:pPr marL="169163" indent="-169163" defTabSz="676655">
              <a:lnSpc>
                <a:spcPct val="100000"/>
              </a:lnSpc>
              <a:spcBef>
                <a:spcPts val="700"/>
              </a:spcBef>
              <a:defRPr sz="2000"/>
            </a:pPr>
            <a:r>
              <a:t>tutkija yrittää </a:t>
            </a:r>
            <a:r>
              <a:rPr u="sng"/>
              <a:t>ymmärtää ja selittää</a:t>
            </a:r>
            <a:r>
              <a:t> tulosten taustalla olevaa ilmiötä</a:t>
            </a:r>
          </a:p>
          <a:p>
            <a:pPr marL="169163" indent="-169163" defTabSz="676655">
              <a:lnSpc>
                <a:spcPct val="100000"/>
              </a:lnSpc>
              <a:spcBef>
                <a:spcPts val="700"/>
              </a:spcBef>
              <a:defRPr sz="2000"/>
            </a:pPr>
            <a:r>
              <a:t>tutkimustulokset voivat tukea aiempaa tutkimusta tai olla jostain syystä olla ristiriidassa niiden kanssa</a:t>
            </a:r>
          </a:p>
          <a:p>
            <a:pPr marL="169163" indent="-169163" defTabSz="676655">
              <a:lnSpc>
                <a:spcPct val="100000"/>
              </a:lnSpc>
              <a:spcBef>
                <a:spcPts val="700"/>
              </a:spcBef>
              <a:defRPr sz="2000"/>
            </a:pPr>
            <a:r>
              <a:t>johtopäätöksissä esitetään, mitä tutkimus-tuloksista voi seurata ja mitä ne merkitsevät laajemmassa asiayhteydessä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type="title"/>
          </p:nvPr>
        </p:nvSpPr>
        <p:spPr>
          <a:xfrm>
            <a:off x="1052284" y="402952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Aineiston kerääminen</a:t>
            </a:r>
          </a:p>
        </p:txBody>
      </p:sp>
      <p:pic>
        <p:nvPicPr>
          <p:cNvPr id="279" name="image4.png"/>
          <p:cNvPicPr>
            <a:picLocks noChangeAspect="1"/>
          </p:cNvPicPr>
          <p:nvPr/>
        </p:nvPicPr>
        <p:blipFill>
          <a:blip r:embed="rId2">
            <a:extLst/>
          </a:blip>
          <a:srcRect l="0" t="13631" r="0" b="0"/>
          <a:stretch>
            <a:fillRect/>
          </a:stretch>
        </p:blipFill>
        <p:spPr>
          <a:xfrm>
            <a:off x="329604" y="2090894"/>
            <a:ext cx="8484821" cy="29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/>
          <p:nvPr/>
        </p:nvSpPr>
        <p:spPr>
          <a:xfrm flipH="1" rot="12900000">
            <a:off x="4945200" y="3216612"/>
            <a:ext cx="933814" cy="477420"/>
          </a:xfrm>
          <a:prstGeom prst="rightArrow">
            <a:avLst>
              <a:gd name="adj1" fmla="val 26479"/>
              <a:gd name="adj2" fmla="val 97414"/>
            </a:avLst>
          </a:prstGeom>
          <a:solidFill>
            <a:schemeClr val="accent2"/>
          </a:solidFill>
          <a:ln w="12700">
            <a:solidFill>
              <a:srgbClr val="AD5B2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title"/>
          </p:nvPr>
        </p:nvSpPr>
        <p:spPr>
          <a:xfrm>
            <a:off x="1052285" y="645797"/>
            <a:ext cx="7039428" cy="642077"/>
          </a:xfrm>
          <a:prstGeom prst="rect">
            <a:avLst/>
          </a:prstGeom>
        </p:spPr>
        <p:txBody>
          <a:bodyPr/>
          <a:lstStyle>
            <a:lvl1pPr algn="ctr" defTabSz="868680">
              <a:defRPr b="1" sz="3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Raportointi  </a:t>
            </a:r>
          </a:p>
        </p:txBody>
      </p:sp>
      <p:sp>
        <p:nvSpPr>
          <p:cNvPr id="283" name="Shape 283"/>
          <p:cNvSpPr/>
          <p:nvPr>
            <p:ph type="body" idx="1"/>
          </p:nvPr>
        </p:nvSpPr>
        <p:spPr>
          <a:xfrm>
            <a:off x="587828" y="1866831"/>
            <a:ext cx="7968344" cy="518160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tutkimustulokset raportoidaan </a:t>
            </a:r>
            <a:r>
              <a:rPr u="sng"/>
              <a:t>tieteellisissä julkaisuissa</a:t>
            </a:r>
            <a:r>
              <a:t>, kuten lehdissä, kirjoissa tai sähköisissä tiedeartikkeleissa</a:t>
            </a:r>
          </a:p>
          <a:p>
            <a:pPr>
              <a:lnSpc>
                <a:spcPct val="100000"/>
              </a:lnSpc>
              <a:defRPr sz="1900"/>
            </a:pPr>
            <a:r>
              <a:t>tutkimusraportti noudattaa tiettyä, sovittua rakennetta: tiivistelmä, johdanto, menetelmät, tulokset, pohdinta ja kirjallisuusluettelo</a:t>
            </a:r>
          </a:p>
          <a:p>
            <a:pPr>
              <a:lnSpc>
                <a:spcPct val="100000"/>
              </a:lnSpc>
              <a:defRPr sz="1900"/>
            </a:pPr>
            <a:r>
              <a:t>tavoitteena on kertoa, miten tutkimuksessa on toimittu ja mitä tuloksia sillä on saatu</a:t>
            </a:r>
          </a:p>
          <a:p>
            <a:pPr>
              <a:lnSpc>
                <a:spcPct val="100000"/>
              </a:lnSpc>
              <a:defRPr sz="1900"/>
            </a:pPr>
            <a:r>
              <a:t>huolellinen raportointi mahdollistaa tutkimuksen toistamisen ja arvioinnin tiedeyhteisössä</a:t>
            </a:r>
          </a:p>
          <a:p>
            <a:pPr>
              <a:lnSpc>
                <a:spcPct val="100000"/>
              </a:lnSpc>
              <a:defRPr sz="1900"/>
            </a:pPr>
            <a:r>
              <a:t>voi käynnistää vilkkaan tieteellisen keskustelun ja johtaa uusien tutkimuskysymysten muotoutumiseen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052285" y="597041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sz="330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defRPr>
            </a:lvl1pPr>
          </a:lstStyle>
          <a:p>
            <a:pPr/>
            <a:r>
              <a:t>TIETEELLINEN TIETO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885371" y="1663699"/>
            <a:ext cx="7736114" cy="5326747"/>
          </a:xfrm>
          <a:prstGeom prst="rect">
            <a:avLst/>
          </a:prstGeom>
        </p:spPr>
        <p:txBody>
          <a:bodyPr/>
          <a:lstStyle/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tuottaa uutta tietoa, ja pyrkii vähentämään arkiajattelun heikkouksia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perustuu tutkimuksiin, ja on hankittu </a:t>
            </a:r>
            <a:r>
              <a:rPr b="1"/>
              <a:t>TIETEELLISIN MENETELMIN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käyttää täsmällisiä käsitteitä ja termejä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pyrkii olemaan objektiivista eli puolueetonta (riippumatonta ja vapaata ennakkoasenteista)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on usein </a:t>
            </a:r>
            <a:r>
              <a:rPr b="1"/>
              <a:t>monitieteistä</a:t>
            </a:r>
            <a:r>
              <a:t> 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vertaisarviointi</a:t>
            </a:r>
            <a:r>
              <a:rPr b="0"/>
              <a:t>: julkaisu tieteellisissä lehdissä, katsauksissa ym.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tieto on </a:t>
            </a:r>
            <a:r>
              <a:rPr b="1"/>
              <a:t>kumulatiivista</a:t>
            </a:r>
            <a:r>
              <a:t>: nojaa muiden tutkimuksiin, ei ole yksittäisen ihmisen mielipide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meta-analyysi</a:t>
            </a:r>
            <a:r>
              <a:rPr b="0"/>
              <a:t>: tieteellinen tutkimus tieteellisistä tutkimuksista; esim. kriittinen yhteenveto 100  erillisestä tutkimuksesta, joissa on käsitelty D-vitamiinin vaikutusta vanhusten terveyteen.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tulokset ovat </a:t>
            </a:r>
            <a:r>
              <a:rPr b="1"/>
              <a:t>yleistettävissä</a:t>
            </a:r>
            <a:r>
              <a:t> (oikeaan viiteryhmään)</a:t>
            </a:r>
          </a:p>
          <a:p>
            <a:pPr marL="457200" defTabSz="828038">
              <a:lnSpc>
                <a:spcPct val="115000"/>
              </a:lnSpc>
              <a:spcBef>
                <a:spcPts val="0"/>
              </a:spcBef>
              <a:buFont typeface="Symbol"/>
              <a:defRPr b="1" sz="1500">
                <a:uFill>
                  <a:solidFill>
                    <a:srgbClr val="000000"/>
                  </a:solidFill>
                </a:uFill>
              </a:defRPr>
            </a:pPr>
            <a:r>
              <a:t>luotettavuutta</a:t>
            </a:r>
            <a:r>
              <a:rPr b="0"/>
              <a:t> voidaan arvioida (s. 22)</a:t>
            </a:r>
          </a:p>
          <a:p>
            <a:pPr marL="457200" defTabSz="828038">
              <a:lnSpc>
                <a:spcPct val="150000"/>
              </a:lnSpc>
              <a:spcBef>
                <a:spcPts val="0"/>
              </a:spcBef>
              <a:buFont typeface="Symbol"/>
              <a:defRPr sz="1500">
                <a:uFill>
                  <a:solidFill>
                    <a:srgbClr val="000000"/>
                  </a:solidFill>
                </a:uFill>
              </a:defRPr>
            </a:pPr>
            <a:r>
              <a:t>tutkimuksen tekoa ohjaavat </a:t>
            </a:r>
            <a:r>
              <a:rPr b="1"/>
              <a:t>eettiset periaatteet</a:t>
            </a:r>
            <a:r>
              <a:t> </a:t>
            </a:r>
          </a:p>
          <a:p>
            <a:pPr marL="0" indent="0" defTabSz="828038">
              <a:lnSpc>
                <a:spcPct val="115000"/>
              </a:lnSpc>
              <a:spcBef>
                <a:spcPts val="0"/>
              </a:spcBef>
              <a:buSzTx/>
              <a:buNone/>
              <a:defRPr i="1" sz="1600">
                <a:uFill>
                  <a:solidFill>
                    <a:srgbClr val="000000"/>
                  </a:solidFill>
                </a:uFill>
              </a:defRPr>
            </a:pPr>
            <a:r>
              <a:t>esim. sinkkiasetaattitablettien riittävä imeskely lyhentää flunssan kestoa jopa kolmanneksella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type="title"/>
          </p:nvPr>
        </p:nvSpPr>
        <p:spPr>
          <a:xfrm>
            <a:off x="1052284" y="635182"/>
            <a:ext cx="7039428" cy="75819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86" name="image17.png"/>
          <p:cNvPicPr>
            <a:picLocks noChangeAspect="1"/>
          </p:cNvPicPr>
          <p:nvPr/>
        </p:nvPicPr>
        <p:blipFill>
          <a:blip r:embed="rId2">
            <a:extLst/>
          </a:blip>
          <a:srcRect l="0" t="1544" r="1183" b="0"/>
          <a:stretch>
            <a:fillRect/>
          </a:stretch>
        </p:blipFill>
        <p:spPr>
          <a:xfrm>
            <a:off x="2933209" y="120253"/>
            <a:ext cx="3712870" cy="6617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/>
          </p:nvPr>
        </p:nvSpPr>
        <p:spPr>
          <a:xfrm>
            <a:off x="787400" y="51973"/>
            <a:ext cx="7569200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Tutkimuksen tekeminen</a:t>
            </a:r>
          </a:p>
        </p:txBody>
      </p:sp>
      <p:pic>
        <p:nvPicPr>
          <p:cNvPr id="289" name="image4.jpeg"/>
          <p:cNvPicPr>
            <a:picLocks noChangeAspect="1"/>
          </p:cNvPicPr>
          <p:nvPr/>
        </p:nvPicPr>
        <p:blipFill>
          <a:blip r:embed="rId2">
            <a:extLst/>
          </a:blip>
          <a:srcRect l="5470" t="0" r="10224" b="3070"/>
          <a:stretch>
            <a:fillRect/>
          </a:stretch>
        </p:blipFill>
        <p:spPr>
          <a:xfrm rot="16200000">
            <a:off x="-1225834" y="1149138"/>
            <a:ext cx="5994067" cy="5168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5.jpeg"/>
          <p:cNvPicPr>
            <a:picLocks noChangeAspect="1"/>
          </p:cNvPicPr>
          <p:nvPr/>
        </p:nvPicPr>
        <p:blipFill>
          <a:blip r:embed="rId3">
            <a:extLst/>
          </a:blip>
          <a:srcRect l="5858" t="0" r="14803" b="0"/>
          <a:stretch>
            <a:fillRect/>
          </a:stretch>
        </p:blipFill>
        <p:spPr>
          <a:xfrm rot="16200000">
            <a:off x="3937146" y="896501"/>
            <a:ext cx="6007716" cy="5679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xfrm>
            <a:off x="1052284" y="635182"/>
            <a:ext cx="7039428" cy="758191"/>
          </a:xfrm>
          <a:prstGeom prst="rect">
            <a:avLst/>
          </a:prstGeom>
        </p:spPr>
        <p:txBody>
          <a:bodyPr/>
          <a:lstStyle/>
          <a:p>
            <a:pPr algn="ctr">
              <a:defRPr b="1" sz="4000"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293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97" y="385414"/>
            <a:ext cx="9039206" cy="6087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1164317" y="606153"/>
            <a:ext cx="7039427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Tutkimuksen arviointi (1/5)</a:t>
            </a:r>
          </a:p>
        </p:txBody>
      </p:sp>
      <p:sp>
        <p:nvSpPr>
          <p:cNvPr id="296" name="Shape 296"/>
          <p:cNvSpPr/>
          <p:nvPr>
            <p:ph type="body" idx="1"/>
          </p:nvPr>
        </p:nvSpPr>
        <p:spPr>
          <a:xfrm>
            <a:off x="681090" y="1892534"/>
            <a:ext cx="8005882" cy="3703004"/>
          </a:xfrm>
          <a:prstGeom prst="rect">
            <a:avLst/>
          </a:prstGeom>
        </p:spPr>
        <p:txBody>
          <a:bodyPr/>
          <a:lstStyle/>
          <a:p>
            <a:pPr marL="185165" indent="-185165" defTabSz="740662">
              <a:lnSpc>
                <a:spcPct val="100000"/>
              </a:lnSpc>
              <a:spcBef>
                <a:spcPts val="800"/>
              </a:spcBef>
              <a:defRPr sz="2200"/>
            </a:pPr>
            <a:r>
              <a:t>tärkeä osa tieteellistä tutkimustyötä</a:t>
            </a:r>
          </a:p>
          <a:p>
            <a:pPr marL="185165" indent="-185165" defTabSz="740662">
              <a:lnSpc>
                <a:spcPct val="100000"/>
              </a:lnSpc>
              <a:spcBef>
                <a:spcPts val="800"/>
              </a:spcBef>
              <a:defRPr sz="2200"/>
            </a:pPr>
            <a:r>
              <a:t>pyritään </a:t>
            </a:r>
            <a:r>
              <a:rPr u="sng"/>
              <a:t>varmistamaan tiedon laatu ja luotettavuus </a:t>
            </a:r>
            <a:r>
              <a:t>jokaisessa tutkimusprosessin vaiheessa</a:t>
            </a:r>
          </a:p>
          <a:p>
            <a:pPr marL="185165" indent="-185165" defTabSz="740662">
              <a:lnSpc>
                <a:spcPct val="100000"/>
              </a:lnSpc>
              <a:spcBef>
                <a:spcPts val="800"/>
              </a:spcBef>
              <a:defRPr sz="2200"/>
            </a:pPr>
            <a:r>
              <a:t>kvantitatiivinen tutkimus:  	</a:t>
            </a:r>
          </a:p>
          <a:p>
            <a:pPr lvl="1" marL="555498" indent="-185165" defTabSz="740662">
              <a:lnSpc>
                <a:spcPct val="100000"/>
              </a:lnSpc>
              <a:spcBef>
                <a:spcPts val="400"/>
              </a:spcBef>
              <a:buFontTx/>
              <a:buChar char="-"/>
              <a:defRPr b="1" sz="2000"/>
            </a:pPr>
            <a:r>
              <a:t>pätevyys eli validiteetti</a:t>
            </a:r>
            <a:endParaRPr sz="1900"/>
          </a:p>
          <a:p>
            <a:pPr lvl="2" marL="925830" indent="-185165" defTabSz="740662">
              <a:lnSpc>
                <a:spcPct val="100000"/>
              </a:lnSpc>
              <a:spcBef>
                <a:spcPts val="400"/>
              </a:spcBef>
              <a:defRPr sz="1700"/>
            </a:pPr>
            <a:r>
              <a:t>kuvaa, ovatko tutkimuksen kohderyhmä, aineisto ja menetelmät kohdallaan ja mittaako tutkimus sitä, mitä sen oli tarkoitus mitata</a:t>
            </a:r>
            <a:endParaRPr sz="1600"/>
          </a:p>
          <a:p>
            <a:pPr lvl="1" marL="555498" indent="-185165" defTabSz="740662">
              <a:lnSpc>
                <a:spcPct val="100000"/>
              </a:lnSpc>
              <a:spcBef>
                <a:spcPts val="400"/>
              </a:spcBef>
              <a:buFontTx/>
              <a:buChar char="-"/>
              <a:defRPr b="1" sz="2000"/>
            </a:pPr>
            <a:r>
              <a:t>luotettavuus eli reliabiliteetti</a:t>
            </a:r>
          </a:p>
          <a:p>
            <a:pPr lvl="2" marL="925830" indent="-185165" defTabSz="740662">
              <a:lnSpc>
                <a:spcPct val="100000"/>
              </a:lnSpc>
              <a:spcBef>
                <a:spcPts val="400"/>
              </a:spcBef>
              <a:defRPr sz="1700"/>
            </a:pPr>
            <a:r>
              <a:t>kuvaa sitä, miten luotettavasti ja toistettavasti mittaus tai tutkimusmenetelmä mittaa tutkittavaa ilmiötä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9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6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type="title"/>
          </p:nvPr>
        </p:nvSpPr>
        <p:spPr>
          <a:xfrm>
            <a:off x="1190170" y="502830"/>
            <a:ext cx="7039428" cy="629287"/>
          </a:xfrm>
          <a:prstGeom prst="rect">
            <a:avLst/>
          </a:prstGeom>
        </p:spPr>
        <p:txBody>
          <a:bodyPr/>
          <a:lstStyle>
            <a:lvl1pPr algn="ctr" defTabSz="859536">
              <a:defRPr b="1" sz="37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Tutkimuksen arviointi (2/5)</a:t>
            </a:r>
          </a:p>
        </p:txBody>
      </p:sp>
      <p:sp>
        <p:nvSpPr>
          <p:cNvPr id="299" name="Shape 299"/>
          <p:cNvSpPr/>
          <p:nvPr>
            <p:ph type="body" idx="1"/>
          </p:nvPr>
        </p:nvSpPr>
        <p:spPr>
          <a:xfrm>
            <a:off x="758371" y="1560137"/>
            <a:ext cx="7903027" cy="4930149"/>
          </a:xfrm>
          <a:prstGeom prst="rect">
            <a:avLst/>
          </a:prstGeom>
        </p:spPr>
        <p:txBody>
          <a:bodyPr/>
          <a:lstStyle/>
          <a:p>
            <a:pPr marL="208025" indent="-208025" defTabSz="832103">
              <a:lnSpc>
                <a:spcPct val="100000"/>
              </a:lnSpc>
              <a:spcBef>
                <a:spcPts val="900"/>
              </a:spcBef>
              <a:defRPr sz="2500"/>
            </a:pPr>
            <a:r>
              <a:t>kvalitatiivinen tutkimus:</a:t>
            </a:r>
          </a:p>
          <a:p>
            <a:pPr lvl="1" marL="624077" indent="-208025" defTabSz="832103">
              <a:lnSpc>
                <a:spcPct val="100000"/>
              </a:lnSpc>
              <a:spcBef>
                <a:spcPts val="400"/>
              </a:spcBef>
              <a:buFontTx/>
              <a:buChar char="-"/>
              <a:defRPr b="1" sz="2200"/>
            </a:pPr>
            <a:r>
              <a:t>siirrettävyys</a:t>
            </a:r>
            <a:endParaRPr sz="2100"/>
          </a:p>
          <a:p>
            <a:pPr lvl="2" marL="1040130" indent="-208025" defTabSz="832103">
              <a:lnSpc>
                <a:spcPct val="100000"/>
              </a:lnSpc>
              <a:spcBef>
                <a:spcPts val="400"/>
              </a:spcBef>
              <a:defRPr sz="2000"/>
            </a:pPr>
            <a:r>
              <a:t>kuvaa, voidaanko tutkimustuloksia soveltaa muihin vastaaviin tutkimuskohteisiin tai -tilanteisiin</a:t>
            </a:r>
            <a:endParaRPr sz="1800"/>
          </a:p>
          <a:p>
            <a:pPr lvl="1" marL="624077" indent="-208025" defTabSz="832103">
              <a:lnSpc>
                <a:spcPct val="100000"/>
              </a:lnSpc>
              <a:spcBef>
                <a:spcPts val="400"/>
              </a:spcBef>
              <a:buFontTx/>
              <a:buChar char="-"/>
              <a:defRPr b="1" sz="2200"/>
            </a:pPr>
            <a:r>
              <a:t>totuudellisuus</a:t>
            </a:r>
            <a:endParaRPr sz="2100"/>
          </a:p>
          <a:p>
            <a:pPr lvl="2" marL="1040130" indent="-208025" defTabSz="832103">
              <a:lnSpc>
                <a:spcPct val="100000"/>
              </a:lnSpc>
              <a:spcBef>
                <a:spcPts val="400"/>
              </a:spcBef>
              <a:defRPr sz="2000"/>
            </a:pPr>
            <a:r>
              <a:t>kuvaa sitä, miten hyvin johtopäätökset pystyvät kuvaamaan tutkittavan ilmiön todellista tilaa</a:t>
            </a:r>
            <a:endParaRPr sz="1800"/>
          </a:p>
          <a:p>
            <a:pPr lvl="1" marL="624077" indent="-208025" defTabSz="832103">
              <a:lnSpc>
                <a:spcPct val="100000"/>
              </a:lnSpc>
              <a:spcBef>
                <a:spcPts val="400"/>
              </a:spcBef>
              <a:buFontTx/>
              <a:buChar char="-"/>
              <a:defRPr b="1" sz="2200"/>
            </a:pPr>
            <a:r>
              <a:t>vahvistettavuus</a:t>
            </a:r>
            <a:endParaRPr sz="2100"/>
          </a:p>
          <a:p>
            <a:pPr lvl="2" marL="1040130" indent="-208025" defTabSz="832103">
              <a:lnSpc>
                <a:spcPct val="100000"/>
              </a:lnSpc>
              <a:spcBef>
                <a:spcPts val="400"/>
              </a:spcBef>
              <a:defRPr sz="2000"/>
            </a:pPr>
            <a:r>
              <a:t>kuvaa, saavatko tulokset ja johtopäätökset tukea aikaisemmista tutkimuksista</a:t>
            </a:r>
            <a:endParaRPr sz="1800"/>
          </a:p>
          <a:p>
            <a:pPr lvl="1" marL="624077" indent="-208025" defTabSz="832103">
              <a:lnSpc>
                <a:spcPct val="100000"/>
              </a:lnSpc>
              <a:spcBef>
                <a:spcPts val="400"/>
              </a:spcBef>
              <a:buFontTx/>
              <a:buChar char="-"/>
              <a:defRPr b="1" sz="2200"/>
            </a:pPr>
            <a:r>
              <a:t>uskottavuus</a:t>
            </a:r>
            <a:endParaRPr sz="2100"/>
          </a:p>
          <a:p>
            <a:pPr lvl="2" marL="1040130" indent="-208025" defTabSz="832103">
              <a:lnSpc>
                <a:spcPct val="100000"/>
              </a:lnSpc>
              <a:spcBef>
                <a:spcPts val="400"/>
              </a:spcBef>
              <a:defRPr sz="2000"/>
            </a:pPr>
            <a:r>
              <a:t>kuvaa sitä, miten hyvin tutkijan ennakko-oletukset on huomioitu ja kuinka objektiivisesti tutkimus on toteutettu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9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1052285" y="373924"/>
            <a:ext cx="7039428" cy="758192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Tutkimuksen arviointi (3/5)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xfrm>
            <a:off x="703943" y="1793043"/>
            <a:ext cx="7736114" cy="52541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tieteellisen tutkimuksen </a:t>
            </a:r>
            <a:r>
              <a:rPr u="sng"/>
              <a:t>perusperiaatteiden mahdollisimman tarkka noudattaminen</a:t>
            </a:r>
            <a:r>
              <a:t> lisää tutkimustulosten luotettavuutta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2000"/>
            </a:pPr>
            <a:r>
              <a:t>muistiinpanot jokaisesta tutkimusprosessin vaiheesta ja menetelmiin liittyvistä yksityiskohdista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2000"/>
            </a:pPr>
            <a:r>
              <a:t>tutkimuksen huolellinen perusteleminen ja eettisten näkökohtien varmistaminen</a:t>
            </a:r>
          </a:p>
          <a:p>
            <a:pPr>
              <a:lnSpc>
                <a:spcPct val="100000"/>
              </a:lnSpc>
              <a:defRPr sz="2000"/>
            </a:pPr>
            <a:r>
              <a:t>jotta tiede edistyisi, tutkimuksen on oltava </a:t>
            </a:r>
            <a:r>
              <a:rPr u="sng"/>
              <a:t>avointa ja julkisesti saatavilla</a:t>
            </a:r>
            <a:endParaRPr u="sng"/>
          </a:p>
          <a:p>
            <a:pPr lvl="1" marL="0" indent="457200">
              <a:lnSpc>
                <a:spcPct val="100000"/>
              </a:lnSpc>
              <a:spcBef>
                <a:spcPts val="500"/>
              </a:spcBef>
              <a:buSzTx/>
              <a:buNone/>
              <a:defRPr b="1" sz="2000"/>
            </a:pPr>
            <a:r>
              <a:t>- vertaisarviointi = </a:t>
            </a:r>
            <a:r>
              <a:rPr b="0"/>
              <a:t>muutama alaa tunteva, kokenut tutkija arvioi huolellisesti uuden tutkimusartikkelin ennen sen julkaisua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0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1052284" y="591640"/>
            <a:ext cx="7039428" cy="758189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Tutkimuksen arviointi (4/5)</a:t>
            </a:r>
          </a:p>
        </p:txBody>
      </p:sp>
      <p:sp>
        <p:nvSpPr>
          <p:cNvPr id="305" name="Shape 305"/>
          <p:cNvSpPr/>
          <p:nvPr>
            <p:ph type="body" idx="1"/>
          </p:nvPr>
        </p:nvSpPr>
        <p:spPr>
          <a:xfrm>
            <a:off x="805543" y="1974157"/>
            <a:ext cx="7532914" cy="48118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700"/>
            </a:pPr>
            <a:r>
              <a:t>tutkimuksen laatua voivat heikentää esimerkiksi: </a:t>
            </a:r>
          </a:p>
          <a:p>
            <a:pPr marL="0" indent="0">
              <a:lnSpc>
                <a:spcPct val="100000"/>
              </a:lnSpc>
              <a:buSzTx/>
              <a:buNone/>
              <a:defRPr sz="1700"/>
            </a:pPr>
            <a:r>
              <a:t>- puutteet tai virheet tutkimusmenetelmien tai sopivan -asetelman     käytössä</a:t>
            </a:r>
          </a:p>
          <a:p>
            <a:pPr marL="0" indent="0">
              <a:lnSpc>
                <a:spcPct val="100000"/>
              </a:lnSpc>
              <a:buSzTx/>
              <a:buNone/>
              <a:defRPr sz="1700"/>
            </a:pPr>
            <a:r>
              <a:t>- liian pieni otoskoko tai </a:t>
            </a:r>
            <a:r>
              <a:rPr b="1"/>
              <a:t>kato, </a:t>
            </a:r>
            <a:r>
              <a:t>joka voi syntyä, kun tutkimukseen valitut henkilöt eivät osallistu tutkimukseen tai keskeyttävät sen </a:t>
            </a:r>
            <a:endParaRPr b="1"/>
          </a:p>
          <a:p>
            <a:pPr marL="0" indent="0">
              <a:lnSpc>
                <a:spcPct val="100000"/>
              </a:lnSpc>
              <a:buSzTx/>
              <a:buNone/>
              <a:defRPr sz="1700"/>
            </a:pPr>
            <a:r>
              <a:t>- </a:t>
            </a:r>
            <a:r>
              <a:rPr b="1"/>
              <a:t>sekoittava tekijä = </a:t>
            </a:r>
            <a:r>
              <a:t>jokin tutkittavaan ilmiöön liittyvä tekijä, joka ei itse ole tutkimuksen kohteena, mutta häiritsee tarkasteltavan ilmiön  ja siihen vaikuttavien tekijöiden yhteyden  arviointia</a:t>
            </a:r>
          </a:p>
          <a:p>
            <a:pPr marL="0" indent="0">
              <a:lnSpc>
                <a:spcPct val="100000"/>
              </a:lnSpc>
              <a:buSzTx/>
              <a:buNone/>
              <a:defRPr sz="1700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1052284" y="635182"/>
            <a:ext cx="7039428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Tutkimuksen arviointi (5/5)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xfrm>
            <a:off x="388256" y="1672223"/>
            <a:ext cx="8135257" cy="48118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SzTx/>
              <a:buNone/>
              <a:defRPr sz="1900"/>
            </a:pPr>
            <a:r>
              <a:t>- </a:t>
            </a:r>
            <a:r>
              <a:rPr b="1"/>
              <a:t>harha =</a:t>
            </a:r>
            <a:r>
              <a:t> systemaattinen virhe, joka voi syntyä missä tahansa tutkimuksen vaiheessa ja aiheuttaa vääristymää tutkimustuloksissa ja johtopäätöksissä</a:t>
            </a:r>
          </a:p>
          <a:p>
            <a:pPr lvl="3" marL="16002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valikoitumisharha, jos tutkimukseen valikoituu vääränlainen joukko</a:t>
            </a:r>
          </a:p>
          <a:p>
            <a:pPr lvl="3" marL="1600200" indent="-228600">
              <a:lnSpc>
                <a:spcPct val="100000"/>
              </a:lnSpc>
              <a:spcBef>
                <a:spcPts val="500"/>
              </a:spcBef>
              <a:defRPr sz="1900"/>
            </a:pPr>
            <a:r>
              <a:t>mittausharha, jos käytettävä mittari ei pysty mittaamaan tutkittavaa asiaa tai ilmiötä asianmukaisesti </a:t>
            </a:r>
          </a:p>
          <a:p>
            <a:pPr marL="0" indent="0">
              <a:lnSpc>
                <a:spcPct val="100000"/>
              </a:lnSpc>
              <a:buSzTx/>
              <a:buNone/>
              <a:defRPr sz="1900"/>
            </a:pPr>
            <a:r>
              <a:t>- </a:t>
            </a:r>
            <a:r>
              <a:rPr b="1"/>
              <a:t>sattuma =</a:t>
            </a:r>
            <a:r>
              <a:t> satunnaisvirhe, joka kuuluu kaikkeen 	tutkimukseen, merkitystä voidaan minimoida esim. suurella otoskoolla</a:t>
            </a:r>
          </a:p>
          <a:p>
            <a:pPr marL="0" indent="0">
              <a:lnSpc>
                <a:spcPct val="100000"/>
              </a:lnSpc>
              <a:buSzTx/>
              <a:buNone/>
              <a:defRPr sz="2500"/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983343" y="620667"/>
            <a:ext cx="7177314" cy="758191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</a:defRPr>
            </a:lvl1pPr>
          </a:lstStyle>
          <a:p>
            <a:pPr/>
            <a:r>
              <a:t>TERVEYSTIEDE ON MONITIETEISTÄ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841828" y="1903063"/>
            <a:ext cx="7736114" cy="48913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terveyttä ja hyvinvointia koskevaa tietoa kertyy monilta eri tieteenaloilta, kuten </a:t>
            </a:r>
            <a:r>
              <a:rPr b="1"/>
              <a:t>lääketieteestä</a:t>
            </a:r>
            <a:r>
              <a:t>, </a:t>
            </a:r>
            <a:r>
              <a:rPr b="1"/>
              <a:t>biologiasta</a:t>
            </a:r>
            <a:r>
              <a:t>, </a:t>
            </a:r>
            <a:r>
              <a:rPr b="1"/>
              <a:t>käyttäytymistieteistä</a:t>
            </a:r>
            <a:r>
              <a:t>, </a:t>
            </a:r>
            <a:r>
              <a:rPr b="1"/>
              <a:t>taloustieteestä</a:t>
            </a:r>
            <a:r>
              <a:t>, </a:t>
            </a:r>
            <a:r>
              <a:rPr b="1"/>
              <a:t>maantieteestä</a:t>
            </a:r>
            <a:r>
              <a:t> ja </a:t>
            </a:r>
            <a:r>
              <a:rPr b="1"/>
              <a:t>historiasta</a:t>
            </a:r>
            <a:r>
              <a:t> </a:t>
            </a:r>
          </a:p>
          <a:p>
            <a:pPr>
              <a:lnSpc>
                <a:spcPct val="100000"/>
              </a:lnSpc>
              <a:defRPr sz="1900"/>
            </a:pPr>
            <a:r>
              <a:t>terveystieteellinen tutkimus on luonteeltaan </a:t>
            </a:r>
            <a:r>
              <a:rPr b="1"/>
              <a:t>monitieteistä</a:t>
            </a:r>
            <a:r>
              <a:t> eli siinä yhdistetään usein </a:t>
            </a:r>
            <a:r>
              <a:rPr u="sng"/>
              <a:t>monen eri tieteenalan</a:t>
            </a:r>
            <a:r>
              <a:t> tutkimusta ja tiedon soveltamista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esim. terveysaiheinen tutkimusprojekti, jossa eri tieteenaloja edustavat tutkijat suunnittelevat ja hyödyntävät yhdessä tieteenalojensa menetelmiä ja vahvuuksia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1110343" y="751297"/>
            <a:ext cx="7177314" cy="758191"/>
          </a:xfrm>
          <a:prstGeom prst="rect">
            <a:avLst/>
          </a:prstGeom>
        </p:spPr>
        <p:txBody>
          <a:bodyPr/>
          <a:lstStyle>
            <a:lvl1pPr algn="ctr" defTabSz="804672">
              <a:defRPr b="1" sz="35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TERVEYSTIEDE ON MONITIETEISTÄ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xfrm>
            <a:off x="830943" y="2155956"/>
            <a:ext cx="7384506" cy="23087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100"/>
            </a:pPr>
            <a:r>
              <a:t>edellyttää tutkijoilta joustavuutta ja monenlaisten tutkimusmenetelmien ja työskentelytapojen hallintaa  </a:t>
            </a:r>
          </a:p>
          <a:p>
            <a:pPr>
              <a:lnSpc>
                <a:spcPct val="100000"/>
              </a:lnSpc>
              <a:defRPr sz="2100"/>
            </a:pPr>
            <a:r>
              <a:t>monitieteisellä tutkimuksella voidaan saada sellaista uutta ja arvokasta tietoa, jota ei muuten tavoitettaisi </a:t>
            </a:r>
          </a:p>
        </p:txBody>
      </p:sp>
      <p:pic>
        <p:nvPicPr>
          <p:cNvPr id="142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66458" y="3929743"/>
            <a:ext cx="3674943" cy="2738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3.png"/>
          <p:cNvPicPr>
            <a:picLocks noChangeAspect="1"/>
          </p:cNvPicPr>
          <p:nvPr/>
        </p:nvPicPr>
        <p:blipFill>
          <a:blip r:embed="rId2">
            <a:extLst/>
          </a:blip>
          <a:srcRect l="4025" t="7165" r="0" b="0"/>
          <a:stretch>
            <a:fillRect/>
          </a:stretch>
        </p:blipFill>
        <p:spPr>
          <a:xfrm>
            <a:off x="779064" y="1483898"/>
            <a:ext cx="7585929" cy="500593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title"/>
          </p:nvPr>
        </p:nvSpPr>
        <p:spPr>
          <a:xfrm>
            <a:off x="983343" y="417651"/>
            <a:ext cx="7177314" cy="758191"/>
          </a:xfrm>
          <a:prstGeom prst="rect">
            <a:avLst/>
          </a:prstGeom>
        </p:spPr>
        <p:txBody>
          <a:bodyPr/>
          <a:lstStyle>
            <a:lvl1pPr algn="ctr" defTabSz="804672">
              <a:defRPr b="1" sz="350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TERVEYSTIEDE ON MONITIETEISTÄ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title"/>
          </p:nvPr>
        </p:nvSpPr>
        <p:spPr>
          <a:xfrm>
            <a:off x="1052284" y="500048"/>
            <a:ext cx="7039428" cy="758191"/>
          </a:xfrm>
          <a:prstGeom prst="rect">
            <a:avLst/>
          </a:prstGeom>
        </p:spPr>
        <p:txBody>
          <a:bodyPr/>
          <a:lstStyle>
            <a:lvl1pPr algn="ctr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Tutkimusprosessi</a:t>
            </a:r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xfrm>
            <a:off x="791028" y="1743529"/>
            <a:ext cx="7561944" cy="532674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1900"/>
            </a:pPr>
            <a:r>
              <a:t>mielekkään ja mahdollisimman luotettavan tiedon saamiseksi tutkimusprosessissa edetään tiettyjen vaiheiden mukaan ja siinä käytetään tutkimukseen soveltuvia menetelmiä ja työskentelytapoja</a:t>
            </a:r>
          </a:p>
          <a:p>
            <a:pPr>
              <a:lnSpc>
                <a:spcPct val="100000"/>
              </a:lnSpc>
              <a:defRPr b="1" sz="1900" u="sng"/>
            </a:pPr>
            <a:r>
              <a:t>suunnitteluvaihe</a:t>
            </a:r>
            <a:r>
              <a:rPr u="none"/>
              <a:t>: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erittäin tärkeä tulosten luotettavuuden kannalta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sisältää kirjallisen tutkimussuunnitelman laadinnan</a:t>
            </a:r>
          </a:p>
          <a:p>
            <a:pPr>
              <a:lnSpc>
                <a:spcPct val="100000"/>
              </a:lnSpc>
              <a:defRPr b="1" sz="1900" u="sng"/>
            </a:pPr>
            <a:r>
              <a:t>toteutusvaihe</a:t>
            </a:r>
            <a:r>
              <a:rPr u="none"/>
              <a:t>: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tutkimuksen toteuttaminen tutkimussuunnitelman mukaan 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buFontTx/>
              <a:buChar char="-"/>
              <a:defRPr sz="1900"/>
            </a:pPr>
            <a:r>
              <a:t>tutkimustulosten raportointi</a:t>
            </a:r>
          </a:p>
          <a:p>
            <a:pPr>
              <a:lnSpc>
                <a:spcPct val="100000"/>
              </a:lnSpc>
              <a:defRPr sz="1900"/>
            </a:pPr>
            <a:r>
              <a:t>sisältää myös tutkimukseen liittyvää </a:t>
            </a:r>
            <a:r>
              <a:rPr u="sng"/>
              <a:t>arviointia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"/>
                            </p:stCondLst>
                            <p:childTnLst>
                              <p:par>
                                <p:cTn id="41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"/>
                            </p:stCondLst>
                            <p:childTnLst>
                              <p:par>
                                <p:cTn id="46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-te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