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xfrm>
            <a:off x="685800" y="16351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Terveys muuttuvassa ympäristössä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Milla Koskenniemi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67047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Vesihaasteet Suomessa</a:t>
            </a:r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xfrm>
            <a:off x="390364" y="1397035"/>
            <a:ext cx="8591805" cy="480504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 u="sng"/>
            </a:pPr>
            <a:endParaRPr sz="130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Terveyshaasteita Suomessa: </a:t>
            </a:r>
            <a:endParaRPr sz="1700"/>
          </a:p>
          <a:p>
            <a:pPr lvl="1" marL="857250" indent="-457200">
              <a:lnSpc>
                <a:spcPct val="80000"/>
              </a:lnSpc>
              <a:spcBef>
                <a:spcPts val="400"/>
              </a:spcBef>
              <a:defRPr sz="1900"/>
            </a:pPr>
            <a:r>
              <a:t>ajoittaiset vesijohtoverkoston välityksellä tapahtuvat epidemiat</a:t>
            </a:r>
            <a:endParaRPr sz="1500"/>
          </a:p>
          <a:p>
            <a:pPr lvl="1" marL="857250" indent="-457200">
              <a:lnSpc>
                <a:spcPct val="80000"/>
              </a:lnSpc>
              <a:spcBef>
                <a:spcPts val="400"/>
              </a:spcBef>
              <a:defRPr sz="1900"/>
            </a:pPr>
            <a:r>
              <a:t>talousvetenä käytetyn kaivoveden laatu haja-asutusalueilla </a:t>
            </a:r>
            <a:br/>
            <a:r>
              <a:t>(esim. kohonnut arseenipitoisuus)</a:t>
            </a:r>
            <a:endParaRPr sz="1500"/>
          </a:p>
          <a:p>
            <a:pPr lvl="1" marL="857250" indent="-457200">
              <a:lnSpc>
                <a:spcPct val="80000"/>
              </a:lnSpc>
              <a:spcBef>
                <a:spcPts val="400"/>
              </a:spcBef>
              <a:defRPr sz="1900"/>
            </a:pPr>
            <a:r>
              <a:t>uimavesien runsaat sinileväesiintymät</a:t>
            </a:r>
            <a:endParaRPr sz="1500"/>
          </a:p>
          <a:p>
            <a:pPr lvl="1" marL="857250" indent="-457200">
              <a:lnSpc>
                <a:spcPct val="80000"/>
              </a:lnSpc>
              <a:spcBef>
                <a:spcPts val="400"/>
              </a:spcBef>
              <a:defRPr sz="1900"/>
            </a:pPr>
            <a:r>
              <a:t>mahdolliset jätevesi- tai öljyvuodot </a:t>
            </a:r>
            <a:endParaRPr sz="1500"/>
          </a:p>
          <a:p>
            <a:pPr lvl="3" marL="0" indent="1257300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1100"/>
            </a:pPr>
          </a:p>
          <a:p>
            <a:pPr lvl="1" marL="0" indent="400050">
              <a:lnSpc>
                <a:spcPct val="80000"/>
              </a:lnSpc>
              <a:spcBef>
                <a:spcPts val="300"/>
              </a:spcBef>
              <a:buSzTx/>
              <a:buFontTx/>
              <a:buNone/>
              <a:defRPr sz="1500"/>
            </a:pPr>
          </a:p>
        </p:txBody>
      </p:sp>
      <p:pic>
        <p:nvPicPr>
          <p:cNvPr id="144" name="Screen Shot 2021-03-01 at 11.26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7959" y="3616915"/>
            <a:ext cx="3370170" cy="2891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21-03-01 at 11.27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114147"/>
            <a:ext cx="9144001" cy="4213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21-03-01 at 11.27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387" y="0"/>
            <a:ext cx="457522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531581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Puhdas ruoka</a:t>
            </a:r>
          </a:p>
        </p:txBody>
      </p:sp>
      <p:sp>
        <p:nvSpPr>
          <p:cNvPr id="151" name="Shape 151"/>
          <p:cNvSpPr/>
          <p:nvPr>
            <p:ph type="body" idx="4294967295"/>
          </p:nvPr>
        </p:nvSpPr>
        <p:spPr>
          <a:xfrm>
            <a:off x="397973" y="1726558"/>
            <a:ext cx="7989113" cy="3404884"/>
          </a:xfrm>
          <a:prstGeom prst="rect">
            <a:avLst/>
          </a:prstGeom>
        </p:spPr>
        <p:txBody>
          <a:bodyPr/>
          <a:lstStyle/>
          <a:p>
            <a:pPr marL="301752" indent="-301752" defTabSz="804672">
              <a:lnSpc>
                <a:spcPct val="80000"/>
              </a:lnSpc>
              <a:spcBef>
                <a:spcPts val="500"/>
              </a:spcBef>
              <a:defRPr sz="2376"/>
            </a:pPr>
            <a:r>
              <a:t>Suomessa tuotetaan kansainvälisestikin vertailtuna puhdasta ja turvallista ruokaa</a:t>
            </a:r>
            <a:endParaRPr sz="1936"/>
          </a:p>
          <a:p>
            <a:pPr lvl="1" marL="653795" indent="-251459" defTabSz="804672">
              <a:lnSpc>
                <a:spcPct val="80000"/>
              </a:lnSpc>
              <a:spcBef>
                <a:spcPts val="400"/>
              </a:spcBef>
              <a:defRPr sz="2024"/>
            </a:pPr>
            <a:r>
              <a:t>lähtökohtana EU: n elintarvikelainsäädäntö</a:t>
            </a:r>
            <a:endParaRPr sz="1671"/>
          </a:p>
          <a:p>
            <a:pPr lvl="1" marL="653795" indent="-251459" defTabSz="804672">
              <a:lnSpc>
                <a:spcPct val="80000"/>
              </a:lnSpc>
              <a:spcBef>
                <a:spcPts val="400"/>
              </a:spcBef>
              <a:defRPr sz="2024"/>
            </a:pPr>
            <a:r>
              <a:t>”pellolta pöytään” -periaate: </a:t>
            </a:r>
            <a:r>
              <a:rPr b="1"/>
              <a:t>Evira</a:t>
            </a:r>
            <a:r>
              <a:t> valvoo kotimaassa tuotetun ruoan kaikkia elintarvikeketjun vaiheita</a:t>
            </a:r>
            <a:endParaRPr sz="1671"/>
          </a:p>
          <a:p>
            <a:pPr lvl="1" marL="653795" indent="-251459" defTabSz="804672">
              <a:lnSpc>
                <a:spcPct val="80000"/>
              </a:lnSpc>
              <a:spcBef>
                <a:spcPts val="400"/>
              </a:spcBef>
              <a:defRPr sz="2024"/>
            </a:pPr>
            <a:r>
              <a:t>ulkomailta tuotuja elintarvikkeita valvoo myös </a:t>
            </a:r>
            <a:r>
              <a:rPr b="1"/>
              <a:t>Tullilaboratorio</a:t>
            </a:r>
            <a:endParaRPr sz="1671"/>
          </a:p>
          <a:p>
            <a:pPr lvl="1" marL="0" indent="402336" defTabSz="804672">
              <a:lnSpc>
                <a:spcPct val="80000"/>
              </a:lnSpc>
              <a:spcBef>
                <a:spcPts val="400"/>
              </a:spcBef>
              <a:buSzTx/>
              <a:buFontTx/>
              <a:buNone/>
              <a:defRPr sz="2904"/>
            </a:pPr>
          </a:p>
          <a:p>
            <a:pPr lvl="3" marL="0" indent="1106424" defTabSz="804672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2904"/>
            </a:pPr>
          </a:p>
          <a:p>
            <a:pPr lvl="1" marL="0" indent="352043" defTabSz="804672">
              <a:lnSpc>
                <a:spcPct val="80000"/>
              </a:lnSpc>
              <a:spcBef>
                <a:spcPts val="400"/>
              </a:spcBef>
              <a:buSzTx/>
              <a:buFontTx/>
              <a:buNone/>
              <a:defRPr sz="1671"/>
            </a:pP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538" t="13133" r="3887" b="7444"/>
          <a:stretch>
            <a:fillRect/>
          </a:stretch>
        </p:blipFill>
        <p:spPr>
          <a:xfrm>
            <a:off x="3952026" y="4297011"/>
            <a:ext cx="4452641" cy="1772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0" y="531581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Ruokamyrkytykset</a:t>
            </a:r>
          </a:p>
        </p:txBody>
      </p:sp>
      <p:sp>
        <p:nvSpPr>
          <p:cNvPr id="155" name="Shape 155"/>
          <p:cNvSpPr/>
          <p:nvPr>
            <p:ph type="body" idx="4294967295"/>
          </p:nvPr>
        </p:nvSpPr>
        <p:spPr>
          <a:xfrm>
            <a:off x="367162" y="1172488"/>
            <a:ext cx="8222362" cy="3165336"/>
          </a:xfrm>
          <a:prstGeom prst="rect">
            <a:avLst/>
          </a:prstGeom>
        </p:spPr>
        <p:txBody>
          <a:bodyPr/>
          <a:lstStyle/>
          <a:p>
            <a:pPr lvl="1" marL="0" indent="342900" defTabSz="685800">
              <a:lnSpc>
                <a:spcPct val="80000"/>
              </a:lnSpc>
              <a:spcBef>
                <a:spcPts val="300"/>
              </a:spcBef>
              <a:buSzTx/>
              <a:buFontTx/>
              <a:buNone/>
              <a:defRPr sz="2475"/>
            </a:pPr>
          </a:p>
          <a:p>
            <a:pPr marL="257175" indent="-257175" defTabSz="685800">
              <a:lnSpc>
                <a:spcPct val="80000"/>
              </a:lnSpc>
              <a:spcBef>
                <a:spcPts val="400"/>
              </a:spcBef>
              <a:defRPr sz="2025"/>
            </a:pPr>
            <a:r>
              <a:t>Ruoan tai juomaveden mukana elimistöön kulkeutuneet mikrobit tai niiden tuottamat myrkyt tai myrkylliset sienet tai kasvit voivat aiheuttaa </a:t>
            </a:r>
            <a:r>
              <a:rPr b="1"/>
              <a:t>ruokamyrkytyksiä</a:t>
            </a:r>
            <a:r>
              <a:t>   </a:t>
            </a:r>
            <a:endParaRPr sz="1650"/>
          </a:p>
          <a:p>
            <a:pPr lvl="1" marL="642937" indent="-342900" defTabSz="685800">
              <a:lnSpc>
                <a:spcPct val="80000"/>
              </a:lnSpc>
              <a:spcBef>
                <a:spcPts val="400"/>
              </a:spcBef>
              <a:defRPr sz="1725"/>
            </a:pPr>
            <a:r>
              <a:t>oireina vatsakivut, ripuli ja oksentelu</a:t>
            </a:r>
            <a:endParaRPr sz="1425"/>
          </a:p>
          <a:p>
            <a:pPr lvl="1" marL="642937" indent="-342900" defTabSz="685800">
              <a:lnSpc>
                <a:spcPct val="80000"/>
              </a:lnSpc>
              <a:spcBef>
                <a:spcPts val="400"/>
              </a:spcBef>
              <a:defRPr sz="1725"/>
            </a:pPr>
            <a:r>
              <a:t>terve aikuinen toipuu tavallisesti muutamassa päivässä, mutta voi olla vaarallinen mm. pienille lapsille, raskaana oleville ja vanhuksille </a:t>
            </a:r>
            <a:endParaRPr sz="1425"/>
          </a:p>
          <a:p>
            <a:pPr lvl="1" marL="642937" indent="-342900" defTabSz="685800">
              <a:lnSpc>
                <a:spcPct val="80000"/>
              </a:lnSpc>
              <a:spcBef>
                <a:spcPts val="400"/>
              </a:spcBef>
              <a:defRPr sz="1725"/>
            </a:pPr>
            <a:r>
              <a:t>voidaan ehkäistä hyvällä hygienialla (käsi- ja keittiöhygienia, oikeat ruoanvalmistus- ja säilytystavat) </a:t>
            </a:r>
            <a:endParaRPr sz="1425"/>
          </a:p>
          <a:p>
            <a:pPr lvl="3" marL="0" indent="942975" defTabSz="685800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2475"/>
            </a:pPr>
          </a:p>
          <a:p>
            <a:pPr lvl="1" marL="0" indent="300037" defTabSz="685800">
              <a:lnSpc>
                <a:spcPct val="80000"/>
              </a:lnSpc>
              <a:spcBef>
                <a:spcPts val="300"/>
              </a:spcBef>
              <a:buSzTx/>
              <a:buFontTx/>
              <a:buNone/>
              <a:defRPr sz="1425"/>
            </a:pPr>
          </a:p>
        </p:txBody>
      </p:sp>
      <p:pic>
        <p:nvPicPr>
          <p:cNvPr id="156" name="Screen Shot 2021-03-01 at 11.27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3615" y="3559709"/>
            <a:ext cx="3445695" cy="3165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353698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Ympäristömyrkyt</a:t>
            </a:r>
          </a:p>
        </p:txBody>
      </p:sp>
      <p:sp>
        <p:nvSpPr>
          <p:cNvPr id="159" name="Shape 159"/>
          <p:cNvSpPr/>
          <p:nvPr>
            <p:ph type="body" idx="4294967295"/>
          </p:nvPr>
        </p:nvSpPr>
        <p:spPr>
          <a:xfrm>
            <a:off x="349921" y="1617365"/>
            <a:ext cx="8162175" cy="3623270"/>
          </a:xfrm>
          <a:prstGeom prst="rect">
            <a:avLst/>
          </a:prstGeom>
        </p:spPr>
        <p:txBody>
          <a:bodyPr/>
          <a:lstStyle/>
          <a:p>
            <a:pPr marL="318897" indent="-318897" defTabSz="850391">
              <a:lnSpc>
                <a:spcPct val="80000"/>
              </a:lnSpc>
              <a:spcBef>
                <a:spcPts val="500"/>
              </a:spcBef>
              <a:defRPr b="1" sz="2232"/>
            </a:pPr>
            <a:r>
              <a:t>ympäristömyrkkyjä</a:t>
            </a:r>
            <a:r>
              <a:rPr b="0"/>
              <a:t> ravinnossa aikaisempaa vähemmän </a:t>
            </a:r>
            <a:endParaRPr sz="1581"/>
          </a:p>
          <a:p>
            <a:pPr lvl="1" marL="690943" indent="-265747" defTabSz="850391">
              <a:lnSpc>
                <a:spcPct val="80000"/>
              </a:lnSpc>
              <a:spcBef>
                <a:spcPts val="400"/>
              </a:spcBef>
              <a:defRPr sz="1767"/>
            </a:pPr>
            <a:r>
              <a:t>voivat aiheuttaa mm. kehityshäiriöitä, heikentää immuunipuolustusta ja altistaa syövälle</a:t>
            </a:r>
            <a:endParaRPr sz="1395"/>
          </a:p>
          <a:p>
            <a:pPr lvl="1" marL="690943" indent="-265747" defTabSz="850391">
              <a:lnSpc>
                <a:spcPct val="80000"/>
              </a:lnSpc>
              <a:spcBef>
                <a:spcPts val="400"/>
              </a:spcBef>
              <a:defRPr sz="1767"/>
            </a:pPr>
            <a:r>
              <a:t>asetettu saantirajoituksia (</a:t>
            </a:r>
            <a:r>
              <a:rPr b="1"/>
              <a:t>Evira</a:t>
            </a:r>
            <a:r>
              <a:t>)</a:t>
            </a:r>
            <a:endParaRPr sz="3348"/>
          </a:p>
          <a:p>
            <a:pPr lvl="2" marL="1062989" indent="-212597" defTabSz="850391">
              <a:lnSpc>
                <a:spcPct val="80000"/>
              </a:lnSpc>
              <a:spcBef>
                <a:spcPts val="300"/>
              </a:spcBef>
              <a:defRPr sz="1581"/>
            </a:pPr>
            <a:r>
              <a:t>eri kalalajeja vaihdellen, suurikokoisten petokalojen syönnin välttäminen, riskiryhmille tarkemmat syöntirajoitukset (dioksiini- ja metyylielohopeariski)</a:t>
            </a:r>
            <a:endParaRPr sz="1209"/>
          </a:p>
          <a:p>
            <a:pPr lvl="2" marL="1062989" indent="-212597" defTabSz="850391">
              <a:lnSpc>
                <a:spcPct val="80000"/>
              </a:lnSpc>
              <a:spcBef>
                <a:spcPts val="300"/>
              </a:spcBef>
              <a:defRPr sz="1581"/>
            </a:pPr>
            <a:r>
              <a:t>öljysiementen turvallinen päivittäinen käyttömäärä aikuisilla noin 15 g eli </a:t>
            </a:r>
            <a:br/>
            <a:r>
              <a:t>2 rkl (alumiini-, nikkeli-, kadmium- ja arseeniriski)</a:t>
            </a:r>
            <a:endParaRPr sz="1209"/>
          </a:p>
          <a:p>
            <a:pPr lvl="2" marL="1062989" indent="-212597" defTabSz="850391">
              <a:lnSpc>
                <a:spcPct val="80000"/>
              </a:lnSpc>
              <a:spcBef>
                <a:spcPts val="200"/>
              </a:spcBef>
              <a:defRPr sz="3069"/>
            </a:pPr>
          </a:p>
          <a:p>
            <a:pPr marL="318897" indent="-318897" defTabSz="850391">
              <a:lnSpc>
                <a:spcPct val="80000"/>
              </a:lnSpc>
              <a:spcBef>
                <a:spcPts val="500"/>
              </a:spcBef>
              <a:defRPr sz="2232" u="sng"/>
            </a:pPr>
            <a:endParaRPr sz="1395"/>
          </a:p>
          <a:p>
            <a:pPr lvl="1" marL="690943" indent="-265747" defTabSz="850391">
              <a:lnSpc>
                <a:spcPct val="80000"/>
              </a:lnSpc>
              <a:spcBef>
                <a:spcPts val="300"/>
              </a:spcBef>
              <a:defRPr sz="3255"/>
            </a:pPr>
          </a:p>
          <a:p>
            <a:pPr lvl="1" marL="0" indent="372046" defTabSz="850391">
              <a:lnSpc>
                <a:spcPct val="80000"/>
              </a:lnSpc>
              <a:spcBef>
                <a:spcPts val="300"/>
              </a:spcBef>
              <a:buSzTx/>
              <a:buFontTx/>
              <a:buNone/>
              <a:defRPr sz="1395"/>
            </a:pPr>
          </a:p>
        </p:txBody>
      </p:sp>
      <p:pic>
        <p:nvPicPr>
          <p:cNvPr id="16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2430" y="3974598"/>
            <a:ext cx="2326908" cy="2326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022" y="3976002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 Shot 2021-03-01 at 11.28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93059"/>
            <a:ext cx="9144001" cy="4671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5834"/>
            <a:ext cx="9144000" cy="5706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353698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Kestävä ruoantuotanto</a:t>
            </a:r>
          </a:p>
        </p:txBody>
      </p:sp>
      <p:sp>
        <p:nvSpPr>
          <p:cNvPr id="170" name="Shape 170"/>
          <p:cNvSpPr/>
          <p:nvPr>
            <p:ph type="body" idx="4294967295"/>
          </p:nvPr>
        </p:nvSpPr>
        <p:spPr>
          <a:xfrm>
            <a:off x="307451" y="1197815"/>
            <a:ext cx="8671639" cy="3524017"/>
          </a:xfrm>
          <a:prstGeom prst="rect">
            <a:avLst/>
          </a:prstGeom>
        </p:spPr>
        <p:txBody>
          <a:bodyPr/>
          <a:lstStyle/>
          <a:p>
            <a:pPr lvl="2" marL="605789" indent="-121157" defTabSz="484631">
              <a:lnSpc>
                <a:spcPct val="80000"/>
              </a:lnSpc>
              <a:spcBef>
                <a:spcPts val="100"/>
              </a:spcBef>
              <a:defRPr sz="1749"/>
            </a:pPr>
          </a:p>
          <a:p>
            <a:pPr marL="181736" indent="-181736" defTabSz="484631">
              <a:lnSpc>
                <a:spcPct val="80000"/>
              </a:lnSpc>
              <a:spcBef>
                <a:spcPts val="300"/>
              </a:spcBef>
              <a:defRPr sz="2120" u="sng"/>
            </a:pPr>
            <a:r>
              <a:t>kestävä ruoantuotanto ja kulutus</a:t>
            </a:r>
            <a:r>
              <a:rPr u="none"/>
              <a:t> tukevat terveyttä ja hyvinvointia</a:t>
            </a:r>
          </a:p>
          <a:p>
            <a:pPr lvl="1" marL="393763" indent="-151447" defTabSz="484631">
              <a:lnSpc>
                <a:spcPct val="80000"/>
              </a:lnSpc>
              <a:spcBef>
                <a:spcPts val="200"/>
              </a:spcBef>
              <a:defRPr sz="1536"/>
            </a:pPr>
          </a:p>
          <a:p>
            <a:pPr lvl="1" marL="393763" indent="-151447" defTabSz="484631">
              <a:lnSpc>
                <a:spcPct val="80000"/>
              </a:lnSpc>
              <a:spcBef>
                <a:spcPts val="200"/>
              </a:spcBef>
              <a:defRPr sz="1536"/>
            </a:pPr>
            <a:r>
              <a:rPr b="1"/>
              <a:t>ekologinen kestävyys:</a:t>
            </a:r>
            <a:r>
              <a:t> luonnonvarojen tehokas käyttö ja kierrätys sekä uusiutuvien luonnonvarojen ja energialähteiden käyttö </a:t>
            </a:r>
            <a:br/>
            <a:r>
              <a:t>(esim. luomuviljely, lähiruoka, ruokahävikin pienentäminen ja punaisen lihan korvaaminen kala- ja kasvisravinnolla)</a:t>
            </a:r>
          </a:p>
          <a:p>
            <a:pPr lvl="1" marL="393763" indent="-151447" defTabSz="484631">
              <a:lnSpc>
                <a:spcPct val="80000"/>
              </a:lnSpc>
              <a:spcBef>
                <a:spcPts val="200"/>
              </a:spcBef>
              <a:defRPr sz="1536"/>
            </a:pPr>
          </a:p>
          <a:p>
            <a:pPr lvl="1" marL="393763" indent="-151447" defTabSz="484631">
              <a:lnSpc>
                <a:spcPct val="80000"/>
              </a:lnSpc>
              <a:spcBef>
                <a:spcPts val="200"/>
              </a:spcBef>
              <a:defRPr sz="1536"/>
            </a:pPr>
            <a:r>
              <a:rPr b="1"/>
              <a:t>taloudellinen kestävyys</a:t>
            </a:r>
            <a:r>
              <a:t>: sopeutuminen maailman talouden muutoksiin, ruuan hinnan määräytyminen, reilun kaupan tuotteet </a:t>
            </a:r>
          </a:p>
          <a:p>
            <a:pPr lvl="1" marL="393763" indent="-151447" defTabSz="484631">
              <a:lnSpc>
                <a:spcPct val="80000"/>
              </a:lnSpc>
              <a:spcBef>
                <a:spcPts val="200"/>
              </a:spcBef>
              <a:defRPr sz="1536"/>
            </a:pPr>
          </a:p>
          <a:p>
            <a:pPr lvl="1" marL="393763" indent="-151447" defTabSz="484631">
              <a:lnSpc>
                <a:spcPct val="80000"/>
              </a:lnSpc>
              <a:spcBef>
                <a:spcPts val="200"/>
              </a:spcBef>
              <a:defRPr sz="1536"/>
            </a:pPr>
            <a:r>
              <a:rPr b="1"/>
              <a:t>kulttuurinen kestävyys</a:t>
            </a:r>
            <a:r>
              <a:t>: ruokakulttuurien tunteminen ja arvostaminen</a:t>
            </a:r>
          </a:p>
          <a:p>
            <a:pPr lvl="1" marL="393763" indent="-151447" defTabSz="484631">
              <a:lnSpc>
                <a:spcPct val="80000"/>
              </a:lnSpc>
              <a:spcBef>
                <a:spcPts val="200"/>
              </a:spcBef>
              <a:defRPr sz="1536"/>
            </a:pPr>
          </a:p>
          <a:p>
            <a:pPr lvl="1" marL="393763" indent="-151447" defTabSz="484631">
              <a:lnSpc>
                <a:spcPct val="80000"/>
              </a:lnSpc>
              <a:spcBef>
                <a:spcPts val="200"/>
              </a:spcBef>
              <a:defRPr sz="1536"/>
            </a:pPr>
            <a:r>
              <a:rPr b="1"/>
              <a:t>sosiaalinen kestävyys:</a:t>
            </a:r>
            <a:r>
              <a:t> aliravitsemuksen ja lihavuuden vähentäminen</a:t>
            </a:r>
            <a:endParaRPr sz="795"/>
          </a:p>
          <a:p>
            <a:pPr lvl="1" marL="393763" indent="-151447" defTabSz="484631">
              <a:lnSpc>
                <a:spcPct val="80000"/>
              </a:lnSpc>
              <a:spcBef>
                <a:spcPts val="100"/>
              </a:spcBef>
              <a:defRPr sz="1854"/>
            </a:pPr>
          </a:p>
          <a:p>
            <a:pPr lvl="1" marL="0" indent="212026" defTabSz="48463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795"/>
            </a:pPr>
          </a:p>
        </p:txBody>
      </p:sp>
      <p:pic>
        <p:nvPicPr>
          <p:cNvPr id="17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929" y="4387383"/>
            <a:ext cx="5290682" cy="2204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creen Shot 2021-03-01 at 11.24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1556" y="0"/>
            <a:ext cx="312088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21-03-01 at 16.06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266700"/>
            <a:ext cx="7569200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creen Shot 2021-03-01 at 16.06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92300"/>
            <a:ext cx="7467600" cy="307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creen Shot 2021-03-01 at 11.28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613" y="-1"/>
            <a:ext cx="275797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creen Shot 2021-03-01 at 11.28.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8502" y="1327735"/>
            <a:ext cx="4167360" cy="3494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8790" y="332656"/>
            <a:ext cx="91440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800"/>
            </a:lvl1pPr>
          </a:lstStyle>
          <a:p>
            <a:pPr/>
            <a:r>
              <a:t>Ilmastonmuutoksen terveysvaikutukset </a:t>
            </a:r>
          </a:p>
        </p:txBody>
      </p:sp>
      <p:sp>
        <p:nvSpPr>
          <p:cNvPr id="181" name="Shape 181"/>
          <p:cNvSpPr/>
          <p:nvPr>
            <p:ph type="body" idx="4294967295"/>
          </p:nvPr>
        </p:nvSpPr>
        <p:spPr>
          <a:xfrm>
            <a:off x="356242" y="1550230"/>
            <a:ext cx="8529099" cy="4636906"/>
          </a:xfrm>
          <a:prstGeom prst="rect">
            <a:avLst/>
          </a:prstGeom>
        </p:spPr>
        <p:txBody>
          <a:bodyPr/>
          <a:lstStyle/>
          <a:p>
            <a:pPr marL="301752" indent="-301752" defTabSz="804672">
              <a:lnSpc>
                <a:spcPct val="80000"/>
              </a:lnSpc>
              <a:spcBef>
                <a:spcPts val="400"/>
              </a:spcBef>
              <a:defRPr b="1" sz="1848"/>
            </a:pPr>
            <a:r>
              <a:t>ilmastonmuutos</a:t>
            </a:r>
            <a:r>
              <a:rPr b="0"/>
              <a:t> = ihmisen aiheuttama globaali ilmaston lämpeneminen, joka aiheutuu kasvihuonekaasujen (esim. hiilidioksidi, ja metaani) voimakkaasta lisääntymisestä ilmakehässä</a:t>
            </a:r>
            <a:endParaRPr sz="1320"/>
          </a:p>
          <a:p>
            <a:pPr marL="301752" indent="-301752" defTabSz="804672">
              <a:lnSpc>
                <a:spcPct val="80000"/>
              </a:lnSpc>
              <a:spcBef>
                <a:spcPts val="400"/>
              </a:spcBef>
              <a:defRPr sz="1848" u="sng"/>
            </a:pPr>
            <a:endParaRPr sz="1320"/>
          </a:p>
          <a:p>
            <a:pPr marL="301752" indent="-301752" defTabSz="804672">
              <a:lnSpc>
                <a:spcPct val="80000"/>
              </a:lnSpc>
              <a:spcBef>
                <a:spcPts val="400"/>
              </a:spcBef>
              <a:defRPr sz="1848" u="sng"/>
            </a:pPr>
            <a:r>
              <a:t>terveysvaikutuksia</a:t>
            </a:r>
            <a:r>
              <a:rPr u="none"/>
              <a:t> vaikea ennustaa, koska vaikutukset erilaisia ja niiden voimakkuus voi vaihdella eri puolilla maailmaa:</a:t>
            </a:r>
            <a:endParaRPr sz="1320"/>
          </a:p>
          <a:p>
            <a:pPr lvl="1" marL="653795" indent="-251459" defTabSz="804672">
              <a:lnSpc>
                <a:spcPct val="80000"/>
              </a:lnSpc>
              <a:spcBef>
                <a:spcPts val="300"/>
              </a:spcBef>
              <a:defRPr sz="1584"/>
            </a:pPr>
            <a:r>
              <a:t>sään ääri-ilmiöiden (esim. rankkasateet, myrskyt, helteet) aiheuttamat onnettomuudet ja epidemiat lisääntyvät, lämpöuupumuksen riski kasvaa</a:t>
            </a:r>
            <a:endParaRPr sz="3343"/>
          </a:p>
          <a:p>
            <a:pPr lvl="1" marL="653795" indent="-251459" defTabSz="804672">
              <a:lnSpc>
                <a:spcPct val="80000"/>
              </a:lnSpc>
              <a:spcBef>
                <a:spcPts val="300"/>
              </a:spcBef>
              <a:defRPr sz="1584"/>
            </a:pPr>
            <a:r>
              <a:t>ravinnontuotannon alueet muuttuvat ja juomaveden saanti vaikeutuu</a:t>
            </a:r>
            <a:endParaRPr sz="1144"/>
          </a:p>
          <a:p>
            <a:pPr lvl="2" marL="1005839" indent="-201168" defTabSz="804672">
              <a:lnSpc>
                <a:spcPct val="80000"/>
              </a:lnSpc>
              <a:spcBef>
                <a:spcPts val="200"/>
              </a:spcBef>
              <a:defRPr sz="1232"/>
            </a:pPr>
            <a:r>
              <a:t>merenpinnan nousu pilaa viljelyalueita ja juoma- ja käyttövesiä</a:t>
            </a:r>
            <a:endParaRPr sz="968"/>
          </a:p>
          <a:p>
            <a:pPr lvl="2" marL="1005839" indent="-201168" defTabSz="804672">
              <a:lnSpc>
                <a:spcPct val="80000"/>
              </a:lnSpc>
              <a:spcBef>
                <a:spcPts val="200"/>
              </a:spcBef>
              <a:defRPr sz="1232"/>
            </a:pPr>
            <a:r>
              <a:t>kuumuus, kuivuus ja rankkasateet tuhoavat satoja, mikä voi johtaa nälänhätään </a:t>
            </a:r>
            <a:endParaRPr sz="968"/>
          </a:p>
          <a:p>
            <a:pPr lvl="2" marL="1005839" indent="-201168" defTabSz="804672">
              <a:lnSpc>
                <a:spcPct val="80000"/>
              </a:lnSpc>
              <a:spcBef>
                <a:spcPts val="200"/>
              </a:spcBef>
              <a:defRPr sz="1232"/>
            </a:pPr>
            <a:r>
              <a:t>vuoristojäätiköiden sulaminen vaikeuttaa vedensaantia</a:t>
            </a:r>
            <a:endParaRPr sz="968"/>
          </a:p>
          <a:p>
            <a:pPr lvl="1" marL="653795" indent="-251459" defTabSz="804672">
              <a:lnSpc>
                <a:spcPct val="80000"/>
              </a:lnSpc>
              <a:spcBef>
                <a:spcPts val="300"/>
              </a:spcBef>
              <a:defRPr sz="1584"/>
            </a:pPr>
            <a:r>
              <a:t>tartuntatautien esiintymisalueet muuttuvat: mm. malaria, denguekuume, borrelioosi ja puutiaisaivokuume yleistyvät </a:t>
            </a:r>
            <a:endParaRPr sz="1144"/>
          </a:p>
          <a:p>
            <a:pPr lvl="1" marL="653795" indent="-251459" defTabSz="804672">
              <a:lnSpc>
                <a:spcPct val="80000"/>
              </a:lnSpc>
              <a:spcBef>
                <a:spcPts val="300"/>
              </a:spcBef>
              <a:defRPr sz="1584"/>
            </a:pPr>
            <a:r>
              <a:t>pakolaisuus ja konfliktit yleistyvät mm. nälänhädästä kärsivillä alueilla</a:t>
            </a:r>
            <a:endParaRPr sz="3343"/>
          </a:p>
          <a:p>
            <a:pPr lvl="1" marL="0" indent="402336" defTabSz="804672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3432"/>
            </a:pPr>
          </a:p>
          <a:p>
            <a:pPr marL="301752" indent="-301752" defTabSz="804672">
              <a:lnSpc>
                <a:spcPct val="80000"/>
              </a:lnSpc>
              <a:spcBef>
                <a:spcPts val="300"/>
              </a:spcBef>
              <a:defRPr sz="3432"/>
            </a:pPr>
          </a:p>
          <a:p>
            <a:pPr lvl="1" marL="0" indent="352043" defTabSz="804672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1144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48790" y="332656"/>
            <a:ext cx="91440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800"/>
            </a:lvl1pPr>
          </a:lstStyle>
          <a:p>
            <a:pPr/>
            <a:r>
              <a:t>Ilmastonmuutoksen terveysvaikutukset </a:t>
            </a:r>
          </a:p>
        </p:txBody>
      </p:sp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350" y="1080330"/>
            <a:ext cx="8115300" cy="595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-1" y="529368"/>
            <a:ext cx="91440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800"/>
            </a:lvl1pPr>
          </a:lstStyle>
          <a:p>
            <a:pPr/>
            <a:r>
              <a:t>Ilmastonmuutoksen terveysvaikutukset </a:t>
            </a:r>
          </a:p>
        </p:txBody>
      </p:sp>
      <p:sp>
        <p:nvSpPr>
          <p:cNvPr id="187" name="Shape 187"/>
          <p:cNvSpPr/>
          <p:nvPr>
            <p:ph type="body" idx="4294967295"/>
          </p:nvPr>
        </p:nvSpPr>
        <p:spPr>
          <a:xfrm>
            <a:off x="552954" y="1786285"/>
            <a:ext cx="8529099" cy="46369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100"/>
            </a:pPr>
            <a:r>
              <a:t>vastuu ilmastonmuutoksen torjumisesta kuuluu kaikille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maailmanlaajuinen yhteistyö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kestävä kansallinen päätöksenteko 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yhteisöjen aktiivinen toiminta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yksilön vastuulliset valinnat  </a:t>
            </a:r>
            <a:endParaRPr sz="3900"/>
          </a:p>
          <a:p>
            <a:pPr>
              <a:lnSpc>
                <a:spcPct val="80000"/>
              </a:lnSpc>
              <a:spcBef>
                <a:spcPts val="300"/>
              </a:spcBef>
              <a:defRPr sz="3900"/>
            </a:pPr>
          </a:p>
          <a:p>
            <a:pPr lvl="1" marL="0" indent="400050">
              <a:lnSpc>
                <a:spcPct val="80000"/>
              </a:lnSpc>
              <a:spcBef>
                <a:spcPts val="300"/>
              </a:spcBef>
              <a:buSzTx/>
              <a:buFontTx/>
              <a:buNone/>
              <a:defRPr sz="1300"/>
            </a:pPr>
          </a:p>
        </p:txBody>
      </p:sp>
      <p:pic>
        <p:nvPicPr>
          <p:cNvPr id="18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5750" y="3653773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0" y="260647"/>
            <a:ext cx="9144000" cy="1143001"/>
          </a:xfrm>
          <a:prstGeom prst="rect">
            <a:avLst/>
          </a:prstGeom>
        </p:spPr>
        <p:txBody>
          <a:bodyPr/>
          <a:lstStyle>
            <a:lvl1pPr>
              <a:defRPr b="1" sz="4000"/>
            </a:lvl1pPr>
          </a:lstStyle>
          <a:p>
            <a:pPr/>
            <a:r>
              <a:t>Puhdas vesi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377433" y="1355954"/>
            <a:ext cx="8078055" cy="3578758"/>
          </a:xfrm>
          <a:prstGeom prst="rect">
            <a:avLst/>
          </a:prstGeom>
        </p:spPr>
        <p:txBody>
          <a:bodyPr/>
          <a:lstStyle/>
          <a:p>
            <a:pPr marL="298322" indent="-298322" defTabSz="795527">
              <a:lnSpc>
                <a:spcPct val="80000"/>
              </a:lnSpc>
              <a:spcBef>
                <a:spcPts val="500"/>
              </a:spcBef>
              <a:defRPr sz="2262"/>
            </a:pPr>
            <a:r>
              <a:t>Puhdas vesi on merkittävä terveyden edellytys</a:t>
            </a:r>
            <a:endParaRPr sz="2349"/>
          </a:p>
          <a:p>
            <a:pPr lvl="1" marL="646366" indent="-248602" defTabSz="795527">
              <a:lnSpc>
                <a:spcPct val="80000"/>
              </a:lnSpc>
              <a:spcBef>
                <a:spcPts val="400"/>
              </a:spcBef>
              <a:defRPr sz="1914"/>
            </a:pPr>
            <a:r>
              <a:t>juomavesi, ruoanvalmistus, hygienia, ravinnontuotanto, teollisuus</a:t>
            </a:r>
            <a:endParaRPr sz="2262"/>
          </a:p>
          <a:p>
            <a:pPr marL="298322" indent="-298322" defTabSz="795527">
              <a:lnSpc>
                <a:spcPct val="80000"/>
              </a:lnSpc>
              <a:spcBef>
                <a:spcPts val="500"/>
              </a:spcBef>
              <a:defRPr sz="2262"/>
            </a:pPr>
          </a:p>
          <a:p>
            <a:pPr marL="298322" indent="-298322" defTabSz="795527">
              <a:lnSpc>
                <a:spcPct val="80000"/>
              </a:lnSpc>
              <a:spcBef>
                <a:spcPts val="500"/>
              </a:spcBef>
              <a:defRPr sz="2262"/>
            </a:pPr>
            <a:r>
              <a:t>YK:n yleiskokous 2010: puhdas vesi ja toimiva viemäriverkosto kuuluvat </a:t>
            </a:r>
            <a:r>
              <a:rPr b="1"/>
              <a:t>ihmisoikeuksiin</a:t>
            </a:r>
            <a:endParaRPr sz="2349"/>
          </a:p>
          <a:p>
            <a:pPr lvl="1" marL="745807" indent="-397763" defTabSz="795527">
              <a:lnSpc>
                <a:spcPct val="80000"/>
              </a:lnSpc>
              <a:spcBef>
                <a:spcPts val="400"/>
              </a:spcBef>
              <a:defRPr sz="1914"/>
            </a:pPr>
            <a:r>
              <a:t>puhdas vesi ja jätevesien asianmukainen käsittely myös yksi kestävän kehityksen päätavoitteista</a:t>
            </a:r>
            <a:endParaRPr sz="2001"/>
          </a:p>
          <a:p>
            <a:pPr marL="397763" indent="-397763" defTabSz="795527">
              <a:lnSpc>
                <a:spcPct val="80000"/>
              </a:lnSpc>
              <a:spcBef>
                <a:spcPts val="500"/>
              </a:spcBef>
              <a:defRPr sz="2262"/>
            </a:pPr>
            <a:endParaRPr sz="2001"/>
          </a:p>
          <a:p>
            <a:pPr marL="351868" indent="-351868" defTabSz="795527">
              <a:lnSpc>
                <a:spcPct val="80000"/>
              </a:lnSpc>
              <a:spcBef>
                <a:spcPts val="500"/>
              </a:spcBef>
              <a:defRPr sz="2262"/>
            </a:pPr>
            <a:r>
              <a:rPr sz="2001"/>
              <a:t>Kehittyvien maiden sairauksista arviolta</a:t>
            </a:r>
            <a:r>
              <a:rPr b="1" sz="2001"/>
              <a:t> 80% </a:t>
            </a:r>
            <a:r>
              <a:rPr sz="2001"/>
              <a:t>aiheutuu saastuneesta vedestä tai heikosta sanitaatiosta</a:t>
            </a:r>
            <a:endParaRPr sz="2001"/>
          </a:p>
          <a:p>
            <a:pPr marL="397763" indent="-397763" defTabSz="795527">
              <a:lnSpc>
                <a:spcPct val="80000"/>
              </a:lnSpc>
              <a:spcBef>
                <a:spcPts val="500"/>
              </a:spcBef>
              <a:defRPr sz="2262"/>
            </a:pPr>
            <a:endParaRPr sz="2001"/>
          </a:p>
          <a:p>
            <a:pPr marL="351868" indent="-351868" defTabSz="795527">
              <a:lnSpc>
                <a:spcPct val="80000"/>
              </a:lnSpc>
              <a:spcBef>
                <a:spcPts val="500"/>
              </a:spcBef>
              <a:defRPr sz="2262"/>
            </a:pPr>
            <a:r>
              <a:rPr sz="2001"/>
              <a:t>Saastunut vesi tappaa yli </a:t>
            </a:r>
            <a:r>
              <a:rPr b="1" sz="2001"/>
              <a:t>1,5 miljoonaa </a:t>
            </a:r>
            <a:r>
              <a:rPr sz="2001"/>
              <a:t>lasta vuodessa</a:t>
            </a:r>
          </a:p>
        </p:txBody>
      </p:sp>
      <p:pic>
        <p:nvPicPr>
          <p:cNvPr id="11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6694" y="5099136"/>
            <a:ext cx="2405034" cy="1594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0" y="260647"/>
            <a:ext cx="9144000" cy="1143001"/>
          </a:xfrm>
          <a:prstGeom prst="rect">
            <a:avLst/>
          </a:prstGeom>
        </p:spPr>
        <p:txBody>
          <a:bodyPr/>
          <a:lstStyle>
            <a:lvl1pPr>
              <a:defRPr b="1" sz="4000"/>
            </a:lvl1pPr>
          </a:lstStyle>
          <a:p>
            <a:pPr/>
            <a:r>
              <a:t>Sanitaatio</a:t>
            </a:r>
          </a:p>
        </p:txBody>
      </p:sp>
      <p:sp>
        <p:nvSpPr>
          <p:cNvPr id="122" name="Shape 122"/>
          <p:cNvSpPr/>
          <p:nvPr>
            <p:ph type="body" sz="half" idx="1"/>
          </p:nvPr>
        </p:nvSpPr>
        <p:spPr>
          <a:xfrm>
            <a:off x="390364" y="1520279"/>
            <a:ext cx="7881024" cy="2829983"/>
          </a:xfrm>
          <a:prstGeom prst="rect">
            <a:avLst/>
          </a:prstGeom>
        </p:spPr>
        <p:txBody>
          <a:bodyPr/>
          <a:lstStyle/>
          <a:p>
            <a:pPr marL="361188" indent="-361188" defTabSz="722376">
              <a:lnSpc>
                <a:spcPct val="80000"/>
              </a:lnSpc>
              <a:spcBef>
                <a:spcPts val="400"/>
              </a:spcBef>
              <a:defRPr b="1" sz="2054"/>
            </a:pPr>
            <a:r>
              <a:t>sanitaatio</a:t>
            </a:r>
            <a:r>
              <a:rPr b="0"/>
              <a:t> = keinot, joiden avulla ihmisten ulosteet ja virtsa sekä yhdyskuntien jätevedet kerätään hygieenisellä tavalla, jotta ne eivät vaaranna terveyttä ja ympäristöä</a:t>
            </a:r>
            <a:endParaRPr b="0"/>
          </a:p>
          <a:p>
            <a:pPr marL="361188" indent="-361188" defTabSz="722376">
              <a:lnSpc>
                <a:spcPct val="80000"/>
              </a:lnSpc>
              <a:spcBef>
                <a:spcPts val="400"/>
              </a:spcBef>
              <a:defRPr b="1" sz="2054"/>
            </a:pPr>
            <a:endParaRPr sz="2133"/>
          </a:p>
          <a:p>
            <a:pPr lvl="1" marL="677227" indent="-361188" defTabSz="722376">
              <a:lnSpc>
                <a:spcPct val="80000"/>
              </a:lnSpc>
              <a:spcBef>
                <a:spcPts val="400"/>
              </a:spcBef>
              <a:defRPr sz="1738"/>
            </a:pPr>
            <a:r>
              <a:t>mm. käymälät ja niiden kunnossapito, viemäriverkosto ja hygieniakasvatus</a:t>
            </a:r>
            <a:endParaRPr sz="1817"/>
          </a:p>
          <a:p>
            <a:pPr lvl="1" marL="677227" indent="-361188" defTabSz="722376">
              <a:lnSpc>
                <a:spcPct val="80000"/>
              </a:lnSpc>
              <a:spcBef>
                <a:spcPts val="400"/>
              </a:spcBef>
              <a:defRPr sz="1738"/>
            </a:pPr>
            <a:r>
              <a:t>pyritään ehkäisemään loisten ja ulosteiden välityksellä tarttuvien tautien (esim. ripuli, kolera) leviämistä</a:t>
            </a:r>
            <a:endParaRPr sz="1817"/>
          </a:p>
          <a:p>
            <a:pPr lvl="1" marL="677227" indent="-361188" defTabSz="722376">
              <a:lnSpc>
                <a:spcPct val="80000"/>
              </a:lnSpc>
              <a:spcBef>
                <a:spcPts val="400"/>
              </a:spcBef>
              <a:defRPr sz="1738"/>
            </a:pPr>
            <a:r>
              <a:t>edistää erityisesti kehittyvissä maissa elävien lasten ja naisten terveyttä</a:t>
            </a:r>
            <a:endParaRPr sz="1817"/>
          </a:p>
          <a:p>
            <a:pPr lvl="1" marL="677227" indent="-361188" defTabSz="722376">
              <a:lnSpc>
                <a:spcPct val="80000"/>
              </a:lnSpc>
              <a:spcBef>
                <a:spcPts val="400"/>
              </a:spcBef>
              <a:defRPr sz="1738"/>
            </a:pPr>
            <a:r>
              <a:t>edistää sosiaalista kestävyyttä</a:t>
            </a:r>
          </a:p>
        </p:txBody>
      </p:sp>
      <p:pic>
        <p:nvPicPr>
          <p:cNvPr id="12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5775" y="4686832"/>
            <a:ext cx="2669598" cy="1754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 Shot 2021-03-01 at 11.24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4230" y="2090009"/>
            <a:ext cx="5575540" cy="389152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0" y="667047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Sanitaatio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667047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Sanitaatio</a:t>
            </a:r>
          </a:p>
        </p:txBody>
      </p:sp>
      <p:pic>
        <p:nvPicPr>
          <p:cNvPr id="129" name="Screen Shot 2021-03-01 at 11.25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5979"/>
            <a:ext cx="9144001" cy="5266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0" y="667047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Vesivarat</a:t>
            </a:r>
          </a:p>
        </p:txBody>
      </p:sp>
      <p:sp>
        <p:nvSpPr>
          <p:cNvPr id="132" name="Shape 132"/>
          <p:cNvSpPr/>
          <p:nvPr>
            <p:ph type="body" idx="4294967295"/>
          </p:nvPr>
        </p:nvSpPr>
        <p:spPr>
          <a:xfrm>
            <a:off x="390364" y="1520279"/>
            <a:ext cx="8591805" cy="480504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 u="sng"/>
            </a:pPr>
            <a:r>
              <a:t>kasvava vedenkulutus ja vesivarojen niukkeneminen</a:t>
            </a:r>
            <a:r>
              <a:rPr u="none"/>
              <a:t> on maailmanlaajuinen terveys- ja ympäristöongelma 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johtuu mm. voimakkaasta väestönkasvusta, kaupungistumisesta, ihmisten kulutustottumusten muutoksista 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puhtaan veden tarve kasvaa edelleen, mikäli kehitys jatkuu nykyisen kaltaisena </a:t>
            </a:r>
            <a:endParaRPr sz="150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endParaRPr sz="1500"/>
          </a:p>
          <a:p>
            <a:pPr lvl="3" marL="0" indent="1257300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1100"/>
            </a:pPr>
          </a:p>
          <a:p>
            <a:pPr lvl="1" marL="0" indent="400050">
              <a:lnSpc>
                <a:spcPct val="80000"/>
              </a:lnSpc>
              <a:spcBef>
                <a:spcPts val="300"/>
              </a:spcBef>
              <a:buSzTx/>
              <a:buFontTx/>
              <a:buNone/>
              <a:defRPr sz="1500"/>
            </a:pPr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6505" y="3484945"/>
            <a:ext cx="3646015" cy="2637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190" y="3406863"/>
            <a:ext cx="2908301" cy="279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667047"/>
            <a:ext cx="9144000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Vesivarat</a:t>
            </a:r>
          </a:p>
        </p:txBody>
      </p:sp>
      <p:sp>
        <p:nvSpPr>
          <p:cNvPr id="137" name="Shape 137"/>
          <p:cNvSpPr/>
          <p:nvPr>
            <p:ph type="body" idx="4294967295"/>
          </p:nvPr>
        </p:nvSpPr>
        <p:spPr>
          <a:xfrm>
            <a:off x="390364" y="1520279"/>
            <a:ext cx="8591805" cy="480504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 u="sng"/>
            </a:pPr>
            <a:r>
              <a:t>veden säästäminen ja tehokas vedenkäyttö tulevat yhä tärkeämmiksi </a:t>
            </a:r>
            <a:endParaRPr sz="1700"/>
          </a:p>
          <a:p>
            <a:pPr lvl="1" marL="857250" indent="-457200">
              <a:lnSpc>
                <a:spcPct val="80000"/>
              </a:lnSpc>
              <a:spcBef>
                <a:spcPts val="400"/>
              </a:spcBef>
              <a:defRPr b="1" sz="1900"/>
            </a:pPr>
            <a:r>
              <a:t>vesijalanjälki</a:t>
            </a:r>
            <a:r>
              <a:rPr b="0"/>
              <a:t>: kokonaisvedenkulutuksen mittari, joka huomioi talousveden lisäksi tuotteiden ja palveluiden tuotantoon kulutetun piiloveden</a:t>
            </a:r>
            <a:endParaRPr sz="1500"/>
          </a:p>
          <a:p>
            <a:pPr lvl="2" marL="1257300" indent="-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voidaan laskea mm. yksittäiselle ihmiselle, tuotteelle, yritykselle tai valtiolle</a:t>
            </a:r>
            <a:endParaRPr sz="1300"/>
          </a:p>
          <a:p>
            <a:pPr lvl="2" marL="1257300" indent="-457200">
              <a:lnSpc>
                <a:spcPct val="80000"/>
              </a:lnSpc>
              <a:spcBef>
                <a:spcPts val="300"/>
              </a:spcBef>
              <a:defRPr sz="1500"/>
            </a:pPr>
            <a:r>
              <a:t>suomalaisilla suhteellisen suuri, lähes puolet muodostuu ulkomailla (mm. elintarvikkeet) </a:t>
            </a:r>
          </a:p>
          <a:p>
            <a:pPr lvl="3" marL="0" indent="1257300">
              <a:lnSpc>
                <a:spcPct val="80000"/>
              </a:lnSpc>
              <a:spcBef>
                <a:spcPts val="200"/>
              </a:spcBef>
              <a:buSzTx/>
              <a:buFontTx/>
              <a:buNone/>
              <a:defRPr sz="1100"/>
            </a:pPr>
          </a:p>
          <a:p>
            <a:pPr lvl="1" marL="0" indent="400050">
              <a:lnSpc>
                <a:spcPct val="80000"/>
              </a:lnSpc>
              <a:spcBef>
                <a:spcPts val="300"/>
              </a:spcBef>
              <a:buSzTx/>
              <a:buFontTx/>
              <a:buNone/>
              <a:defRPr sz="1500"/>
            </a:pPr>
          </a:p>
        </p:txBody>
      </p:sp>
      <p:pic>
        <p:nvPicPr>
          <p:cNvPr id="13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013" y="3855697"/>
            <a:ext cx="2528255" cy="2528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9F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creen Shot 2021-03-01 at 11.25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2733" y="1130117"/>
            <a:ext cx="5898534" cy="4597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