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66D5E9-2BEB-1E7A-1A48-0B75148FA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6AFDED8-21F2-6117-AC22-E220232546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CCD152-0969-D8E2-4E89-71AFC5559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0E4D53-B20D-D68A-9E27-815D2275B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EF3F3B-5071-6841-31A0-D5CFD5630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478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E4F512-EC5F-E7C4-E2C9-81DF7D8DC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046AC3C-7FE8-EC71-CD8C-D7A440CDC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A2928F-9FF2-1FE2-5444-82AE84A0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467E32B-A0F9-86EB-7F72-2EF23F5BF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311BF9-982E-E374-C64A-7BDC5AED1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876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595EF3B-2585-8FAE-4ED8-F94F4866AC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886CFCE-BF0A-6775-6197-F92A3952A1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AC4BA5-06D1-73B8-2317-13B22E3DE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A46A69-56AA-2CCE-7F60-365AEA1D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F89D40-BC20-CF0F-C795-BBA7FC4FC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59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B2A9A2-A43B-AD15-C3CE-B0AC53144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F18A4A-2DAC-7AC7-3605-F9CB5B0F8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13C3E4-12B1-3640-D100-79253C65D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926FA3-73FC-BE5E-E22B-66A5EF559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D4234E-46AF-CF0F-1FE8-B1A0CD7AA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776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5B25E7-55FB-4C30-E5FB-C1E157EC4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56FEBA-DF89-EE8F-427E-DEF11677D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B91F9A-28F4-EFA8-13E2-263B0A744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E475A1-1787-D52F-4E48-72B9A7E55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0BF11D-45E8-2959-CDD7-3DA2711ED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63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664F53-9041-46A4-91A6-F721454FA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E22F30-2CC1-FBF5-A7AD-7EBFFA222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48CB55-306D-36FA-29EF-52B74FED0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CBAD83-BB99-AB4A-EA69-93403099C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531AA9F-BD74-3E28-866F-B7E369E0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2CF5C2-6712-FB29-2BC9-5EF45ECA3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856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E8F50C-CED0-2205-FCAE-1AABAA1AD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AE8EB5D-9DCB-1B7B-0AA6-E65F4768A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1577641-26C4-22C4-789B-916B53BC6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76AD8EC-E523-DB21-E720-050C5465A5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2C5484D-6C4D-BC68-DDAE-80309570E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FE24D58-84CC-254F-4405-2143670C3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966FD19-67BA-B8B4-832A-6211B179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0CCDE9D-5782-AE6F-B574-76E52805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353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54FC3D-2DAF-25FD-19B3-8521E3BF0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73E469F-2268-3D78-ECAC-0E31B5977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C91A419-4B86-E0BC-023D-63E1B323D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DF54948-07CB-4FA8-144A-2171970A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53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26D1602-79CE-1229-5F22-096F9C3CE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C322E1A-4960-4CC2-7CBA-F6DCA57C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EE9C28F-760A-42AB-0A27-122B790CF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2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58153A-C026-041F-2F5F-9C99AF930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E31AE5-3A04-094E-D6BF-5619F5D13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49F50AA-2381-2530-AD8D-5E0C4D612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473C1B-D6FE-0542-1422-CA44B9B72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239B3A4-C22E-264F-4F19-E9308E93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5F99F8A-9059-7128-3960-4F9CEB9A7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27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99385B-1E7B-6E3B-3791-2EE1D76EB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D0E5F75-D331-7D92-0A2C-F4E60252A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E22A51D-0FAA-BBD6-90F0-CFE7757EA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228594D-928C-1F0F-197B-D917284CE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866A69-CF78-6E1C-A145-513A4D58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22F702-415E-FAD9-A730-AE4DC4D6A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08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41CDEB7-7733-FEC4-BFE4-2DF1A39D8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1883BE-0184-4856-6F57-C9A5C3CC0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5B6D50-224D-707F-3060-F1F0A98AE2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EE21B9-0221-4AE2-B6DC-9EB28ED7CE0C}" type="datetimeFigureOut">
              <a:rPr lang="fi-FI" smtClean="0"/>
              <a:t>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B4EDF3-4340-DC98-C1BF-4FBAC5EBCB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DE7FBE-E841-F424-0291-24F000657B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74035A-36B7-4BBA-A332-B3482BF6FD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613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fi/simulations/energy-skate-par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378136-BB99-B85D-6E7D-CD1E7558F1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Tunnit 13-14 (FY 2)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2DA4992-180E-1586-A43F-4D412031A5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Energian käsitteet, uusiutuva ja uusiutumaton energialähde</a:t>
            </a:r>
          </a:p>
        </p:txBody>
      </p:sp>
    </p:spTree>
    <p:extLst>
      <p:ext uri="{BB962C8B-B14F-4D97-AF65-F5344CB8AC3E}">
        <p14:creationId xmlns:p14="http://schemas.microsoft.com/office/powerpoint/2010/main" val="2590269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Aurinko on maapallon tärkein energialähde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43927" y="1690688"/>
            <a:ext cx="7327232" cy="4578183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240632" y="1899235"/>
            <a:ext cx="41027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Aurinko säteilee päivässä Maahan 10000 kertaisen määrän energiaa suhteessa ihmisten käyttämään energiaan.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Auringon energia syntyy fuusioreaktiossa.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Lähes kaikki tuntemamme energia perustuu Auringon energiaan.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4298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Uusiutuvat ja uusiutumattomat energialähteet.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Energialähde määritellään uusiutuvaksi, jos sitä uusiutuu tarpeeksi nopeasti suhteessa ihmiskunnan käyttöön.</a:t>
            </a:r>
            <a:endParaRPr lang="fi-FI" sz="20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58685"/>
            <a:ext cx="7054516" cy="3274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203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Primääri- ja sekundäärienergia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1825625"/>
            <a:ext cx="7728285" cy="3214113"/>
          </a:xfrm>
        </p:spPr>
        <p:txBody>
          <a:bodyPr>
            <a:normAutofit/>
          </a:bodyPr>
          <a:lstStyle/>
          <a:p>
            <a:r>
              <a:rPr lang="fi-FI" sz="2400" dirty="0" smtClean="0"/>
              <a:t>Energian tuottamisella, kulutuksella ja käytöllä tarkoitetaan energian muuntamista toiseen muotoon.</a:t>
            </a:r>
          </a:p>
          <a:p>
            <a:r>
              <a:rPr lang="fi-FI" sz="2400" dirty="0" smtClean="0"/>
              <a:t>Primäärienergialla tarkoitetaan energiaa, mitä ei olla vielä jalostettu voimalaitoksissa.</a:t>
            </a:r>
          </a:p>
          <a:p>
            <a:r>
              <a:rPr lang="fi-FI" sz="2400" dirty="0" smtClean="0"/>
              <a:t>Sekundäärienergia on voimalaitoksien jalostamaa energiaa.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6485" y="1690688"/>
            <a:ext cx="2950066" cy="334905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949" y="4911401"/>
            <a:ext cx="6382474" cy="1617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008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897317"/>
              </p:ext>
            </p:extLst>
          </p:nvPr>
        </p:nvGraphicFramePr>
        <p:xfrm>
          <a:off x="838200" y="668218"/>
          <a:ext cx="10864362" cy="570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3712">
                  <a:extLst>
                    <a:ext uri="{9D8B030D-6E8A-4147-A177-3AD203B41FA5}">
                      <a16:colId xmlns:a16="http://schemas.microsoft.com/office/drawing/2014/main" val="818028042"/>
                    </a:ext>
                  </a:extLst>
                </a:gridCol>
                <a:gridCol w="1071902">
                  <a:extLst>
                    <a:ext uri="{9D8B030D-6E8A-4147-A177-3AD203B41FA5}">
                      <a16:colId xmlns:a16="http://schemas.microsoft.com/office/drawing/2014/main" val="1186002839"/>
                    </a:ext>
                  </a:extLst>
                </a:gridCol>
                <a:gridCol w="838748">
                  <a:extLst>
                    <a:ext uri="{9D8B030D-6E8A-4147-A177-3AD203B41FA5}">
                      <a16:colId xmlns:a16="http://schemas.microsoft.com/office/drawing/2014/main" val="2291429977"/>
                    </a:ext>
                  </a:extLst>
                </a:gridCol>
              </a:tblGrid>
              <a:tr h="815172">
                <a:tc>
                  <a:txBody>
                    <a:bodyPr/>
                    <a:lstStyle/>
                    <a:p>
                      <a:r>
                        <a:rPr lang="fi-FI" dirty="0" smtClean="0"/>
                        <a:t>Väite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Kyllä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Ei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229245"/>
                  </a:ext>
                </a:extLst>
              </a:tr>
              <a:tr h="815172">
                <a:tc>
                  <a:txBody>
                    <a:bodyPr/>
                    <a:lstStyle/>
                    <a:p>
                      <a:r>
                        <a:rPr lang="fi-FI" dirty="0" smtClean="0"/>
                        <a:t>Energia ei häviä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505903"/>
                  </a:ext>
                </a:extLst>
              </a:tr>
              <a:tr h="815172">
                <a:tc>
                  <a:txBody>
                    <a:bodyPr/>
                    <a:lstStyle/>
                    <a:p>
                      <a:r>
                        <a:rPr lang="fi-FI" dirty="0" smtClean="0"/>
                        <a:t>Uusiutuvaa bioenergiaa voidaan tuottaa metsien hakkuujätteestä.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851998"/>
                  </a:ext>
                </a:extLst>
              </a:tr>
              <a:tr h="815172">
                <a:tc>
                  <a:txBody>
                    <a:bodyPr/>
                    <a:lstStyle/>
                    <a:p>
                      <a:r>
                        <a:rPr lang="fi-FI" dirty="0" smtClean="0"/>
                        <a:t>Maailmassa olevan energian määrä vähenee, mutta Suomessa ei, koska Suomessa säästetään energiaa.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206854"/>
                  </a:ext>
                </a:extLst>
              </a:tr>
              <a:tr h="815172">
                <a:tc>
                  <a:txBody>
                    <a:bodyPr/>
                    <a:lstStyle/>
                    <a:p>
                      <a:r>
                        <a:rPr lang="fi-FI" dirty="0" smtClean="0"/>
                        <a:t>Energiaa voidaan varastoida kemiallisena energiana akuissa.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625633"/>
                  </a:ext>
                </a:extLst>
              </a:tr>
              <a:tr h="815172">
                <a:tc>
                  <a:txBody>
                    <a:bodyPr/>
                    <a:lstStyle/>
                    <a:p>
                      <a:r>
                        <a:rPr lang="fi-FI" dirty="0" smtClean="0"/>
                        <a:t>Aurinko on Maan tärkein energialähde.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825005"/>
                  </a:ext>
                </a:extLst>
              </a:tr>
              <a:tr h="815172">
                <a:tc>
                  <a:txBody>
                    <a:bodyPr/>
                    <a:lstStyle/>
                    <a:p>
                      <a:r>
                        <a:rPr lang="fi-FI" dirty="0" smtClean="0"/>
                        <a:t>Energian kulutus tarkoittaa energian vähenemistä.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259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671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4168" y="365125"/>
            <a:ext cx="9627693" cy="353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331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32200"/>
            <a:ext cx="6525536" cy="324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124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7523" y="873004"/>
            <a:ext cx="9439773" cy="128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162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D13828-F77F-32B2-709F-A462632FD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fi-FI" dirty="0"/>
              <a:t>Energian säilymislaki eli energiaperiaate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F82715-811C-E02C-AD35-E52FEDD77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Energiaa ei voi syntyä tai kadota.</a:t>
            </a:r>
          </a:p>
          <a:p>
            <a:r>
              <a:rPr lang="fi-FI" dirty="0"/>
              <a:t>Energia voi ainoastaan muuttua muodosta toiseen. Tämä laki pätee kaikissa fysikaalisissa prosesseissa.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6227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C25231-972A-373F-9D50-E1AD08E51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Vesitorni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6853EF-1276-F52D-DE58-EE3CFA466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78837" cy="4351338"/>
          </a:xfrm>
        </p:spPr>
        <p:txBody>
          <a:bodyPr>
            <a:normAutofit fontScale="92500"/>
          </a:bodyPr>
          <a:lstStyle/>
          <a:p>
            <a:r>
              <a:rPr lang="fi-FI" dirty="0"/>
              <a:t>Vesitornit hyödyntävät energian säilymislakia.</a:t>
            </a:r>
          </a:p>
          <a:p>
            <a:pPr lvl="1"/>
            <a:r>
              <a:rPr lang="fi-FI" dirty="0"/>
              <a:t>Pumppu muuttaa sähköverkon vapaan energian potentiaalienergiaksi.</a:t>
            </a:r>
          </a:p>
          <a:p>
            <a:r>
              <a:rPr lang="fi-FI" dirty="0"/>
              <a:t>Kun sähkö on halpaa, niin vesitornin säiliö pumpataan täyteen vettä.</a:t>
            </a:r>
          </a:p>
          <a:p>
            <a:r>
              <a:rPr lang="fi-FI" dirty="0"/>
              <a:t>Vesitorni mahdollistaa tasaisen vedenpaineen myös kulutushuippujen aikana.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E382B32E-C798-44D5-9B26-F9690C5E9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007" y="2084673"/>
            <a:ext cx="5075803" cy="3517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649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9504FD-9979-982B-3DEE-C2E26704D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0" dirty="0">
                <a:solidFill>
                  <a:srgbClr val="000000"/>
                </a:solidFill>
                <a:effectLst/>
                <a:latin typeface="Roboto" panose="020B0604020202020204" pitchFamily="2" charset="0"/>
              </a:rPr>
              <a:t>Energiaskeittipuisto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55B413-3724-7D0E-D314-756E5E4CF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https://phet.colorado.edu/fi/simulations/energy-skate-park</a:t>
            </a:r>
            <a:endParaRPr lang="fi-FI" dirty="0"/>
          </a:p>
          <a:p>
            <a:r>
              <a:rPr lang="fi-FI" dirty="0"/>
              <a:t>Tutkitaan energian säilymislakia.</a:t>
            </a:r>
          </a:p>
        </p:txBody>
      </p:sp>
    </p:spTree>
    <p:extLst>
      <p:ext uri="{BB962C8B-B14F-4D97-AF65-F5344CB8AC3E}">
        <p14:creationId xmlns:p14="http://schemas.microsoft.com/office/powerpoint/2010/main" val="3786589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4911C3-5D7F-F306-327F-BB878A777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Sidottu ja vapaa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2522D7-DCA7-E284-DC75-9E3ED97DE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Energia voidaan jakaa sidottuun energiaan ja vapaaseen energiaan. </a:t>
            </a:r>
          </a:p>
          <a:p>
            <a:r>
              <a:rPr lang="fi-FI" dirty="0"/>
              <a:t>Sidottu energia pitää vapauttaa, jotta sitä voidaan hyödyntää.</a:t>
            </a:r>
          </a:p>
          <a:p>
            <a:pPr lvl="1"/>
            <a:r>
              <a:rPr lang="fi-FI" dirty="0"/>
              <a:t>Kemiallinen energia. (Paristot, puuhun sitoutunut energia)</a:t>
            </a:r>
          </a:p>
          <a:p>
            <a:pPr lvl="1"/>
            <a:r>
              <a:rPr lang="fi-FI" dirty="0"/>
              <a:t>Ytimen sidosenergia (Ydinvoimalat, aurinko)</a:t>
            </a:r>
          </a:p>
          <a:p>
            <a:pPr lvl="1"/>
            <a:r>
              <a:rPr lang="fi-FI" dirty="0"/>
              <a:t>Kappaleiden potentiaalienergia. (Kappale nostetaan ylös, vesitornit)</a:t>
            </a:r>
          </a:p>
          <a:p>
            <a:r>
              <a:rPr lang="fi-FI" dirty="0"/>
              <a:t>Vapaa energia on hyödynnettävä heti.</a:t>
            </a:r>
          </a:p>
          <a:p>
            <a:pPr lvl="1"/>
            <a:r>
              <a:rPr lang="fi-FI"/>
              <a:t>Säteily. </a:t>
            </a:r>
            <a:endParaRPr lang="fi-FI" dirty="0"/>
          </a:p>
          <a:p>
            <a:pPr lvl="1"/>
            <a:r>
              <a:rPr lang="fi-FI" dirty="0"/>
              <a:t>Aaltoliikkeen energia.</a:t>
            </a:r>
          </a:p>
          <a:p>
            <a:pPr lvl="1"/>
            <a:r>
              <a:rPr lang="fi-FI" dirty="0"/>
              <a:t>Kappaleiden liike-energia.</a:t>
            </a:r>
          </a:p>
        </p:txBody>
      </p:sp>
    </p:spTree>
    <p:extLst>
      <p:ext uri="{BB962C8B-B14F-4D97-AF65-F5344CB8AC3E}">
        <p14:creationId xmlns:p14="http://schemas.microsoft.com/office/powerpoint/2010/main" val="3486062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2A6065-7920-1437-658D-01BD59ECE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eho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131" y="1690688"/>
            <a:ext cx="6439799" cy="1629002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1577" y="1327639"/>
            <a:ext cx="2843169" cy="508602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131" y="3742412"/>
            <a:ext cx="6430272" cy="25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543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F8D618-3020-43A6-1136-AA8D90B3A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Laskuja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21228E-948C-FAD8-2F25-A64A89644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Laske arviolta kuinka paljon </a:t>
            </a:r>
            <a:r>
              <a:rPr lang="fi-FI" sz="2000" dirty="0" err="1" smtClean="0"/>
              <a:t>WiFi</a:t>
            </a:r>
            <a:r>
              <a:rPr lang="fi-FI" sz="2000" dirty="0" smtClean="0"/>
              <a:t>-reititin kustantaa vuodessa, jos se on kytkettynä vuoden ympäri.</a:t>
            </a:r>
          </a:p>
          <a:p>
            <a:r>
              <a:rPr lang="fi-FI" sz="2000" dirty="0" smtClean="0"/>
              <a:t>Reitittimen sähköteho on 18 W ja vuoden keskiverto energian hinta on 14 </a:t>
            </a:r>
            <a:r>
              <a:rPr lang="fi-FI" sz="2000" dirty="0" err="1" smtClean="0"/>
              <a:t>snt</a:t>
            </a:r>
            <a:r>
              <a:rPr lang="fi-FI" sz="2000" dirty="0" smtClean="0"/>
              <a:t>/kWh.</a:t>
            </a:r>
            <a:endParaRPr lang="fi-FI" sz="20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09" y="3415895"/>
            <a:ext cx="5270400" cy="3081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241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0E5D50-8D21-8379-36A1-B64E3ADB0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Hyötysuhde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83546"/>
            <a:ext cx="5305926" cy="167140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8457" y="1483546"/>
            <a:ext cx="2939748" cy="3922643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838200" y="3154952"/>
            <a:ext cx="56147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 Olkiluoto 3- ydinvoimalaitoksen otto teho on 4300 MW ja sähköntuotannon tuottoteho 1600 MW. Laske voimalaitoksen hyötysuhde ja hukkateho megawatteina.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7428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Energiakaavio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296708"/>
            <a:ext cx="6736475" cy="2558661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838200" y="1648829"/>
            <a:ext cx="93485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Energiakaavio esittää energian muutoksen alkutilanteen, tekijän ja lopputilanteen.</a:t>
            </a:r>
          </a:p>
          <a:p>
            <a:endParaRPr lang="fi-FI" dirty="0"/>
          </a:p>
          <a:p>
            <a:r>
              <a:rPr lang="fi-FI" dirty="0" smtClean="0"/>
              <a:t>Piirroksen tulisi noudattaa oikeita suhteita.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4708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345</Words>
  <Application>Microsoft Office PowerPoint</Application>
  <PresentationFormat>Laajakuva</PresentationFormat>
  <Paragraphs>54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Roboto</vt:lpstr>
      <vt:lpstr>Office-teema</vt:lpstr>
      <vt:lpstr>Tunnit 13-14 (FY 2)</vt:lpstr>
      <vt:lpstr>Energian säilymislaki eli energiaperiaate</vt:lpstr>
      <vt:lpstr>Vesitorni</vt:lpstr>
      <vt:lpstr>Energiaskeittipuisto</vt:lpstr>
      <vt:lpstr>Sidottu ja vapaa energia</vt:lpstr>
      <vt:lpstr>Teho</vt:lpstr>
      <vt:lpstr>Laskuja</vt:lpstr>
      <vt:lpstr>Hyötysuhde</vt:lpstr>
      <vt:lpstr>Energiakaavio</vt:lpstr>
      <vt:lpstr>Aurinko on maapallon tärkein energialähde</vt:lpstr>
      <vt:lpstr>Uusiutuvat ja uusiutumattomat energialähteet.</vt:lpstr>
      <vt:lpstr>Primääri- ja sekundäärienergia</vt:lpstr>
      <vt:lpstr> </vt:lpstr>
      <vt:lpstr>PowerPoint-esitys</vt:lpstr>
      <vt:lpstr>Vastaus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Tunnit 13-14 (FY 2)</dc:title>
  <dc:creator>Brenda Simenson</dc:creator>
  <cp:lastModifiedBy>-</cp:lastModifiedBy>
  <cp:revision>9</cp:revision>
  <dcterms:created xsi:type="dcterms:W3CDTF">2024-12-01T14:04:17Z</dcterms:created>
  <dcterms:modified xsi:type="dcterms:W3CDTF">2024-12-03T10:47:25Z</dcterms:modified>
</cp:coreProperties>
</file>