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5" r:id="rId9"/>
    <p:sldId id="267" r:id="rId10"/>
    <p:sldId id="263" r:id="rId11"/>
    <p:sldId id="266" r:id="rId12"/>
    <p:sldId id="264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5CA47C-A3D6-4320-C36B-87E4129D0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3F84CF0-27F1-595A-C535-55D92BFD3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5781D9C-42CF-AE7A-839D-C808B8F1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23872AD-7B93-3F31-F521-08ECE94F4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C845C3-47C9-CE7D-42F1-6EE205A61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49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FCA1FC-D6C9-E854-F946-6F3CE1026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8687319-62FC-B771-D830-EA5A7936F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9883EA-FF31-83E8-52D0-08271A5D0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05407B-4106-CC95-62D8-366331791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700BD31-FA34-E08D-8121-A55E0A0A5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34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8E3E94E-A092-D519-B977-AA85F190A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DDCC57B-D713-7F26-681D-D23AC31909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9382DC-47E2-00CF-7B3A-453A59EF6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19FFC4-CFD2-1DDB-14E1-5E9C876E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33A0CC-15B4-AE6A-F09C-09C8143ED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4879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B43AE-B8E2-4142-D7CC-5653472FC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E3D3BF-64B6-C7D8-A975-346EB660A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90E0A7-1E2C-C902-B9B7-0BD6EFDBD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7A5233-C5B1-E358-5E49-DA9CD4CB3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95B2EC-F745-2811-AA20-3BBF331FF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2587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47A04-016A-6988-E77F-4A62ABF26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50B1042-701B-E0DF-1A49-914D7B6BA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7DA32A-326D-8355-2302-7D3E36B3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5546B2-1213-1EC8-4CA0-CFBB475F7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78DC5F-9789-48D5-935A-E8FCE2920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0779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2E1101-2284-4364-57ED-07EDC3F0A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427BA8-24E7-73BB-55CA-E36EF1A53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1C6B81B-292D-3F4D-0265-0D108471C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D50A1A9-8152-A5EF-3F1E-0A205E0FF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FC21A0E-F7DD-89B9-9EDD-FC03259B2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391DD4B-AF95-A52B-FE92-F5E868CD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85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FB3124-902A-AF11-D2C8-B3E4FED38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4DB550F-A5CB-CBE0-78A0-DD941AFA5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0B154EF-C855-88B9-ACD1-D36382776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7996BD6-BA02-C1B0-3764-3F80110F3B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46FF520-1E62-4D59-776C-9B93F4EE2C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030B49D-2FAB-9932-5CA3-893161E39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C6D3CC9-10F6-972E-F086-9F281EBFD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262C0A5-6887-03C4-F7FC-8705C171E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0477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26E2E7-2EC4-8CF9-9EDB-C92F56675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B48C9F1-F50D-A92E-9B82-2B3308ED7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B604E29-A5AE-67E2-CCF7-38C3E0CBF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3280ECD-AAC9-A45F-8485-E08732E2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647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0AD8EEC-2A8B-E2A4-FE2F-365D98545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21B1B6E-01AB-EA81-FAD3-7BCAEC23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A1CA795-EE9D-DA3A-2B5A-89E549B1D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91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674B6E-F47D-6131-A4C8-D42014AB3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D15F5A-74A6-9E16-E143-96E47CBED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5B08BA4-35AE-4874-CB06-9CD4A8BC0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09FC602-CE80-C671-E998-E16FCDDC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0DA5F0F-E8CD-7DB3-78FB-3C85FAAD9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006BC7F-C074-F186-E78E-8EB3D802C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757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09A798-321F-9805-7A45-0640A1DD8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82BF411-0EC1-EB04-14BC-FB33FE1197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3842966-A5A8-7D3B-FDCF-7736A4D548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192226-AC06-E3B2-B576-390425EAC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15F7BAA-9586-7884-F5B4-BDBEFD3D6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F077870-1489-9EEE-2B46-DEF5DBFA4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068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79EAAB3-5321-B1AB-887B-307ACEF62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DE972D3-D296-1AA6-E989-4AA638AAA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82A0BE-DF1B-1D28-3592-5E99A5A01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FA88EA-042D-4C55-8247-57B128F6F30C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D74CA6-8A78-8835-06E7-1FA08ABAC9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E5D043D-6A14-58DE-DBC8-A3482E5354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57CD9D-EA01-4417-BCD1-C2156A93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309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Oo8TaPVsn9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11sLusnVZw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rwgIjBUYVc?si=aYVroVyVraesCgPc&amp;t=569" TargetMode="External"/><Relationship Id="rId2" Type="http://schemas.openxmlformats.org/officeDocument/2006/relationships/hyperlink" Target="https://www.youtube.com/watch?v=v-sapLiDSn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7FDA05-1918-CA80-6FDD-25E754FDC7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9769"/>
            <a:ext cx="9144000" cy="2387600"/>
          </a:xfrm>
        </p:spPr>
        <p:txBody>
          <a:bodyPr/>
          <a:lstStyle/>
          <a:p>
            <a:r>
              <a:rPr lang="fi-FI" dirty="0"/>
              <a:t>Fysiikan maailmankuva kappaleet 1-2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84BE6C7-2C14-F7D6-97F0-056298EE3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7369"/>
            <a:ext cx="9144000" cy="1655762"/>
          </a:xfrm>
        </p:spPr>
        <p:txBody>
          <a:bodyPr/>
          <a:lstStyle/>
          <a:p>
            <a:r>
              <a:rPr lang="fi-FI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Fysiikka ympärillämme, mitä fysiikka on ja perusvuorovaikutukset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6959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4466AF-9C7D-F2D0-A3EC-4BBBE295B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298" y="0"/>
            <a:ext cx="10515600" cy="1325563"/>
          </a:xfrm>
        </p:spPr>
        <p:txBody>
          <a:bodyPr/>
          <a:lstStyle/>
          <a:p>
            <a:r>
              <a:rPr lang="fi-FI" dirty="0"/>
              <a:t>Perusvuorovaikutukset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368BD5-7579-3E3C-C0FD-177594632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90" y="1290950"/>
            <a:ext cx="6215374" cy="26182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000" b="1" dirty="0"/>
              <a:t>Gravitaatiovuorovaikutus</a:t>
            </a:r>
          </a:p>
          <a:p>
            <a:pPr lvl="1"/>
            <a:r>
              <a:rPr lang="fi-FI" sz="1400" dirty="0"/>
              <a:t>Vaikuttaa kaikkien kappaleiden välillä, joilla on massa. (myös energia)</a:t>
            </a:r>
          </a:p>
          <a:p>
            <a:pPr lvl="1"/>
            <a:r>
              <a:rPr lang="fi-FI" sz="1400" dirty="0"/>
              <a:t>Kantama on ääretön, mutta voima heikkenee etäisyyden kasvaessa.</a:t>
            </a:r>
          </a:p>
          <a:p>
            <a:pPr lvl="1"/>
            <a:r>
              <a:rPr lang="fi-FI" sz="1400" dirty="0"/>
              <a:t>Esimerkiksi: planeetat kiertää Aurinkoa ja galaksit pysyy koossa.</a:t>
            </a:r>
          </a:p>
          <a:p>
            <a:pPr marL="0" indent="0">
              <a:buNone/>
            </a:pPr>
            <a:r>
              <a:rPr lang="fi-FI" sz="2000" b="1" dirty="0"/>
              <a:t>Sähkömagneettinen vuorovaikutus</a:t>
            </a:r>
          </a:p>
          <a:p>
            <a:pPr lvl="1"/>
            <a:r>
              <a:rPr lang="fi-FI" sz="1400" dirty="0"/>
              <a:t>Liittyy sähkövarauksiin ja magneettisiin ominaisuuksiin.</a:t>
            </a:r>
          </a:p>
          <a:p>
            <a:pPr lvl="1"/>
            <a:r>
              <a:rPr lang="fi-FI" sz="1400" dirty="0"/>
              <a:t>Pitää atomit ja molekyylit koossa, koska elektronit ja atomiytimet vetävät toisiaan puoleensa.</a:t>
            </a:r>
          </a:p>
          <a:p>
            <a:pPr lvl="1"/>
            <a:r>
              <a:rPr lang="fi-FI" sz="1400" dirty="0"/>
              <a:t>Esimerkiksi: valon synty ja sähkövirta.</a:t>
            </a:r>
            <a:br>
              <a:rPr lang="fi-FI" dirty="0"/>
            </a:br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60B0FC9-37AD-55E8-609C-61A4FAA6232B}"/>
              </a:ext>
            </a:extLst>
          </p:cNvPr>
          <p:cNvSpPr txBox="1"/>
          <p:nvPr/>
        </p:nvSpPr>
        <p:spPr>
          <a:xfrm>
            <a:off x="6717672" y="1211316"/>
            <a:ext cx="491771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i-FI" sz="2000" b="1" dirty="0"/>
              <a:t>Vahva vuorovaikutus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Vaikuttaa atomin ytimessä sitomalla protonit ja neutronit yhteen.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Erittäin voimakas, mutta kantama on hyvin lyhyt.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Esimerkiksi: atomiytimen stabiilisuus.</a:t>
            </a:r>
          </a:p>
          <a:p>
            <a:pPr marL="0" indent="0">
              <a:buNone/>
            </a:pPr>
            <a:r>
              <a:rPr lang="fi-FI" sz="2000" b="1" dirty="0"/>
              <a:t>Heikko vuorovaikutus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Vaikuttaa atomiytimissä ja mahdollistaa tiettyjen hiukkasten muuttumisen toisiksi.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Esimerkkejä: beetahajoaminen, joka synnyttää radioaktiivisuutta</a:t>
            </a: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79F8D8C8-2ED5-4B53-3250-D1E7E66A3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357" y="3790302"/>
            <a:ext cx="10145541" cy="281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86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B23FCD-1E52-55A4-221F-261914B6C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Sähkömagneettisen vuorovaikutuksen tutkiminen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853B3A-3A21-C37D-D526-3B4368B11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1607"/>
            <a:ext cx="5370095" cy="4351338"/>
          </a:xfrm>
        </p:spPr>
        <p:txBody>
          <a:bodyPr>
            <a:normAutofit lnSpcReduction="10000"/>
          </a:bodyPr>
          <a:lstStyle/>
          <a:p>
            <a:r>
              <a:rPr lang="fi-FI" sz="2000" dirty="0"/>
              <a:t>Tutkitaan, miten sauvamagneettien vuorovaikutus riippuu niiden välisestä etäisyydestä.</a:t>
            </a:r>
          </a:p>
          <a:p>
            <a:r>
              <a:rPr lang="fi-FI" sz="2000" b="1" dirty="0"/>
              <a:t>Ongelma: </a:t>
            </a:r>
            <a:r>
              <a:rPr lang="fi-FI" sz="2000" dirty="0"/>
              <a:t>Magneetti vetää toista magneettia puoleensa eri voimakkuudella, kun etäisyys muuttuu.</a:t>
            </a:r>
          </a:p>
          <a:p>
            <a:r>
              <a:rPr lang="fi-FI" sz="2000" b="1" dirty="0"/>
              <a:t>Hypoteesi: </a:t>
            </a:r>
            <a:r>
              <a:rPr lang="fi-FI" sz="2000" dirty="0"/>
              <a:t>Magneetin aiheuttama voima heikkenee etäisyyden kasvaessa suhteessa aina enemmän mitä kauempana se on.</a:t>
            </a:r>
          </a:p>
          <a:p>
            <a:r>
              <a:rPr lang="fi-FI" sz="2000" b="1" dirty="0"/>
              <a:t>Tutkimus: </a:t>
            </a:r>
            <a:r>
              <a:rPr lang="fi-FI" sz="2000" dirty="0"/>
              <a:t>Tehdään kuvan mukainen tutkimus.</a:t>
            </a:r>
          </a:p>
          <a:p>
            <a:r>
              <a:rPr lang="fi-FI" sz="2000" b="1" dirty="0"/>
              <a:t>Päätelmät: </a:t>
            </a:r>
            <a:r>
              <a:rPr lang="fi-FI" sz="2000" dirty="0"/>
              <a:t>Mitä lähempänä magneetit ovat toisistaan, sitä voimakkaammin ne vuorovaikuttavat.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30CBEAF-44D6-F98F-78B2-66F2F1300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9327" y="1287806"/>
            <a:ext cx="4550850" cy="2634891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643DFEFC-8586-A8FC-AD85-AEE9F24EB3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5691" y="4043369"/>
            <a:ext cx="3648234" cy="274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31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6CBA6E-E9CE-47AB-3812-983AA971E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Tehtäviä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A3C467-6CFF-01D9-7263-A10B1DBC0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1-9, 1-10, 2-9, 2-10, 2-13, 2-15, 2-18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43366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901D3-AEE9-D48C-707E-8107005D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fysiikka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699057-FC80-C81D-A3EC-3513D6909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Fysiikka on kokeellinen luonnontiede, jossa tutkitaan kappaleiden ja ilmiöiden mitattavissa olevia ominaisuuksia.</a:t>
            </a:r>
          </a:p>
          <a:p>
            <a:r>
              <a:rPr lang="fi-FI" sz="2400" dirty="0"/>
              <a:t>Fysiikan tutkimuksissa noudatetaan </a:t>
            </a:r>
            <a:r>
              <a:rPr lang="fi-FI" sz="2400" b="1" dirty="0"/>
              <a:t>luonnontieteellistä menetelmää.</a:t>
            </a:r>
          </a:p>
          <a:p>
            <a:pPr lvl="1"/>
            <a:r>
              <a:rPr lang="fi-FI" sz="2000" b="1" dirty="0"/>
              <a:t>ONGELMA -&gt; HYPOTEESI –&gt; TUTKIMUS -&gt; PÄÄTELMÄT</a:t>
            </a:r>
          </a:p>
          <a:p>
            <a:r>
              <a:rPr lang="fi-FI" sz="2400" dirty="0"/>
              <a:t>Erilaisia ilmiöitä pyritään selvittämään tekemällä mittauksia niistä. </a:t>
            </a:r>
          </a:p>
          <a:p>
            <a:r>
              <a:rPr lang="fi-FI" sz="2400" dirty="0"/>
              <a:t>Mittausten avulla ilmiöt voidaan mallintaa fysikaalisesti ja matemaattisesti.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12205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66C103-19DA-0421-BAD9-AC8EDE8E7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Gravitaatio ja luonnontieteellisen menetelmän perusidea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84AB8D-2A7B-92EC-A3A3-34E24BB81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89752" cy="4351338"/>
          </a:xfrm>
        </p:spPr>
        <p:txBody>
          <a:bodyPr/>
          <a:lstStyle/>
          <a:p>
            <a:r>
              <a:rPr lang="fi-FI" b="1" dirty="0"/>
              <a:t>Mitä gravitaatio on?</a:t>
            </a:r>
          </a:p>
          <a:p>
            <a:pPr lvl="1"/>
            <a:r>
              <a:rPr lang="fi-FI" dirty="0"/>
              <a:t>Voima Maan ja kappaleiden välillä?</a:t>
            </a:r>
          </a:p>
          <a:p>
            <a:pPr lvl="1"/>
            <a:r>
              <a:rPr lang="fi-FI" dirty="0"/>
              <a:t>Planeetat pysyy kiertoradoilla ja esineet Maan pinnalla?</a:t>
            </a:r>
          </a:p>
          <a:p>
            <a:r>
              <a:rPr lang="fi-FI" b="1" dirty="0"/>
              <a:t>Luonnontieteellinen menetelmä:</a:t>
            </a:r>
          </a:p>
          <a:p>
            <a:pPr lvl="1"/>
            <a:r>
              <a:rPr lang="fi-FI" dirty="0"/>
              <a:t>Ongelma: Miksi esineet putoavat? Mikä voima selittää ilmiön?</a:t>
            </a:r>
          </a:p>
          <a:p>
            <a:pPr lvl="1"/>
            <a:r>
              <a:rPr lang="fi-FI" dirty="0"/>
              <a:t>Hypoteesi: Gravitaatio on massojen välinen vetovoima?</a:t>
            </a:r>
          </a:p>
        </p:txBody>
      </p:sp>
      <p:pic>
        <p:nvPicPr>
          <p:cNvPr id="6" name="Kuva 5" descr="Kuva, joka sisältää kohteen piirros, clipart, kuvitus, Animoidut lastenohjelmat&#10;&#10;Kuvaus luotu automaattisesti">
            <a:extLst>
              <a:ext uri="{FF2B5EF4-FFF2-40B4-BE49-F238E27FC236}">
                <a16:creationId xmlns:a16="http://schemas.microsoft.com/office/drawing/2014/main" id="{C185C857-EEF3-29B6-322D-B25CF00101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299" y="1905803"/>
            <a:ext cx="3925571" cy="3210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18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9F2622-9E44-4D7C-8FA7-1A1A91E7E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Gravitaatiolain kehitys: Galilei ja Newton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0412696-3A26-B2A3-B3E4-ACA12E3E27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b="1" dirty="0"/>
                  <a:t>Galileo Galilein tutkimuksia 1600-luvun alkupuolella</a:t>
                </a:r>
              </a:p>
              <a:p>
                <a:pPr lvl="1"/>
                <a:r>
                  <a:rPr lang="fi-FI" dirty="0"/>
                  <a:t>Pudotuskokeet: Massa ei vaikuta putoamisnopeuteen, jos ilmanvastusta ei oteta huomioon.</a:t>
                </a:r>
              </a:p>
              <a:p>
                <a:pPr lvl="1"/>
                <a:r>
                  <a:rPr lang="fi-FI" dirty="0"/>
                  <a:t>Kappaleet kiihtyvät vakionopeudella.</a:t>
                </a:r>
              </a:p>
              <a:p>
                <a:pPr lvl="1"/>
                <a:r>
                  <a:rPr lang="fi-FI" dirty="0">
                    <a:hlinkClick r:id="rId2"/>
                  </a:rPr>
                  <a:t>https://www.youtube.com/watch?v=Oo8TaPVsn9Y</a:t>
                </a:r>
                <a:endParaRPr lang="fi-FI" dirty="0"/>
              </a:p>
              <a:p>
                <a:pPr lvl="1"/>
                <a:endParaRPr lang="fi-FI" dirty="0"/>
              </a:p>
              <a:p>
                <a:r>
                  <a:rPr lang="fi-FI" b="1" dirty="0"/>
                  <a:t>Isaac Newtonin teoria vuonna 1687</a:t>
                </a:r>
              </a:p>
              <a:p>
                <a:pPr lvl="1"/>
                <a:r>
                  <a:rPr lang="fi-FI" dirty="0"/>
                  <a:t>Yleinen gravitaatiolaki: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𝐺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fi-FI" dirty="0"/>
                  <a:t>.</a:t>
                </a:r>
              </a:p>
              <a:p>
                <a:pPr lvl="1"/>
                <a:r>
                  <a:rPr lang="fi-FI" sz="2000" dirty="0"/>
                  <a:t>Newton muodosti gravitaatiolain yhdistämällä planeettojen liikkeisiin ja putoaviin kappaleisiin liittyvät havainnot matemaattiseen analyysiin.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0412696-3A26-B2A3-B3E4-ACA12E3E27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484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E7419A-6DA5-E650-09FA-65DA01DE9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Gravitaatiolain todentaminen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E02F10F-1374-F88A-82A4-41443884B0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i-FI" sz="2400" dirty="0"/>
                  <a:t>Henry Cavendish mittasi kokeellisesti gravitaatiovakion G vuonna 1798.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𝐺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fi-F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i-FI" sz="2000" dirty="0"/>
              </a:p>
              <a:p>
                <a:r>
                  <a:rPr lang="fi-FI" sz="2400" dirty="0"/>
                  <a:t>Gravitaatiovakion avulla pystyttiin ensimmäistä kertaa määrittämään maapallon massa.</a:t>
                </a:r>
              </a:p>
              <a:p>
                <a:r>
                  <a:rPr lang="fi-FI" sz="2400" dirty="0">
                    <a:hlinkClick r:id="rId2"/>
                  </a:rPr>
                  <a:t>https://www.youtube.com/watch?v=11sLusnVZwM</a:t>
                </a:r>
                <a:endParaRPr lang="fi-FI" sz="2400" dirty="0"/>
              </a:p>
              <a:p>
                <a:pPr marL="0" indent="0">
                  <a:buNone/>
                </a:pPr>
                <a:r>
                  <a:rPr lang="fi-FI" b="1" dirty="0"/>
                  <a:t>Johtopäätökset:</a:t>
                </a:r>
              </a:p>
              <a:p>
                <a:pPr marL="0" indent="0">
                  <a:buNone/>
                </a:pPr>
                <a:r>
                  <a:rPr lang="fi-FI" sz="2400" dirty="0"/>
                  <a:t>- Painovoima on ilmiö, joka kuvaa massallisten kappaleiden välistä vetovoimaa, joka riippuu kappaleiden massoista ja niiden välisestä etäisyydestä.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E02F10F-1374-F88A-82A4-41443884B0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182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4478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0A6F78-B8E1-06CA-097E-70A741F5F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Gravitaatio ja nykyaikainen tiede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E63539-BA0C-5C03-5067-A0A189A23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4356"/>
            <a:ext cx="10515600" cy="5033727"/>
          </a:xfrm>
        </p:spPr>
        <p:txBody>
          <a:bodyPr>
            <a:normAutofit/>
          </a:bodyPr>
          <a:lstStyle/>
          <a:p>
            <a:r>
              <a:rPr lang="fi-FI" b="1" dirty="0"/>
              <a:t>Albert Einstein, julkaisi yleisen suhteellisuusteoria 1915.</a:t>
            </a:r>
            <a:endParaRPr lang="fi-FI" dirty="0"/>
          </a:p>
          <a:p>
            <a:pPr lvl="1"/>
            <a:r>
              <a:rPr lang="fi-FI" dirty="0"/>
              <a:t>Gravitaatio ei ole varsinaisesti voima, vaan painovoima selittyy aika-avaruuden kaareutumisella. </a:t>
            </a:r>
          </a:p>
          <a:p>
            <a:pPr lvl="1"/>
            <a:r>
              <a:rPr lang="fi-FI" dirty="0"/>
              <a:t>Massa kaareuttaa aika-avaruutta ja kappaleet liikkuvat lyhyimpiä mahdollisia reittejä.</a:t>
            </a:r>
          </a:p>
          <a:p>
            <a:pPr lvl="1"/>
            <a:r>
              <a:rPr lang="fi-FI" dirty="0"/>
              <a:t>Selittää ilmiöt, joita Newtonin gravitaatiolaki ei pystynyt selittämään.</a:t>
            </a:r>
          </a:p>
          <a:p>
            <a:pPr lvl="2"/>
            <a:r>
              <a:rPr lang="fi-FI" dirty="0"/>
              <a:t>Valon taipuminen suurten taivaankappaleiden ympärillä.</a:t>
            </a:r>
          </a:p>
          <a:p>
            <a:pPr lvl="1"/>
            <a:r>
              <a:rPr lang="fi-FI" dirty="0"/>
              <a:t>Yleinen suhteellisuusteoria ei selitä silti kaikkea.</a:t>
            </a:r>
          </a:p>
          <a:p>
            <a:pPr lvl="2"/>
            <a:r>
              <a:rPr lang="fi-FI" dirty="0"/>
              <a:t>Pimeä aine, pimeä energia ja kvanttigravitaatio.</a:t>
            </a:r>
          </a:p>
          <a:p>
            <a:pPr marL="914400" lvl="2" indent="0">
              <a:buNone/>
            </a:pPr>
            <a:endParaRPr lang="fi-FI" dirty="0"/>
          </a:p>
          <a:p>
            <a:pPr lvl="1"/>
            <a:r>
              <a:rPr lang="fi-FI" sz="1400" dirty="0">
                <a:solidFill>
                  <a:srgbClr val="467886"/>
                </a:solidFill>
                <a:hlinkClick r:id="rId2"/>
              </a:rPr>
              <a:t>https://www.youtube.com/watch?v=v-sapLiDSnQ</a:t>
            </a:r>
            <a:r>
              <a:rPr lang="fi-FI" sz="1400" dirty="0">
                <a:solidFill>
                  <a:srgbClr val="467886"/>
                </a:solidFill>
              </a:rPr>
              <a:t> </a:t>
            </a:r>
            <a:r>
              <a:rPr lang="fi-FI" sz="1400" dirty="0"/>
              <a:t>(Havainnoiva video 2-ulotteisesta gravitaation mallista)</a:t>
            </a:r>
            <a:endParaRPr lang="fi-FI" sz="1400" dirty="0">
              <a:solidFill>
                <a:srgbClr val="467886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1"/>
            <a:r>
              <a:rPr lang="fi-FI" sz="1400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https://youtu.be/wrwgIjBUYVc?si=aYVroVyVraesCgPc&amp;t=569</a:t>
            </a:r>
            <a:r>
              <a:rPr lang="fi-FI" sz="1400" dirty="0"/>
              <a:t> (Havainnoiva video Maata ympäröivästä aika-avaruudesta)</a:t>
            </a:r>
          </a:p>
          <a:p>
            <a:pPr lvl="1"/>
            <a:endParaRPr lang="fi-FI" sz="1400" dirty="0"/>
          </a:p>
          <a:p>
            <a:pPr lvl="1"/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138904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1113D5-6B8B-AFBF-0A83-4F881725B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Maailmankaikkeuden synty ja sen mysteerit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BA3B91-9C11-A88E-9877-6CE4F0BAF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49713" cy="4351338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Maailmankaikkeus syntyi alkuräjähdyksestä noin 13,8 miljardia vuotta sitten. </a:t>
            </a:r>
          </a:p>
          <a:p>
            <a:r>
              <a:rPr lang="fi-FI" sz="2400" dirty="0"/>
              <a:t>Ennen tätä olevasta ”alkutilasta” fysiikalla ei ole yksiselitteistä mallia.</a:t>
            </a:r>
          </a:p>
          <a:p>
            <a:r>
              <a:rPr lang="fi-FI" sz="2400" dirty="0"/>
              <a:t>Pimeä aine on aine, joka ei lähetä sähkömagneettista säteilyä, mutta vaikuttaa aineen kanssa painonvoiman välityksellä.</a:t>
            </a:r>
          </a:p>
          <a:p>
            <a:r>
              <a:rPr lang="fi-FI" sz="2400" dirty="0"/>
              <a:t>Pimeä energia on hypoteettinen energia muoto, joka kiihdyttää maailmankaikkeuden laajenemista.</a:t>
            </a:r>
          </a:p>
        </p:txBody>
      </p:sp>
      <p:pic>
        <p:nvPicPr>
          <p:cNvPr id="5" name="Kuva 4" descr="Kuva, joka sisältää kohteen kuvakaappaus, teksti, liikenne, avaruus&#10;&#10;Kuvaus luotu automaattisesti">
            <a:extLst>
              <a:ext uri="{FF2B5EF4-FFF2-40B4-BE49-F238E27FC236}">
                <a16:creationId xmlns:a16="http://schemas.microsoft.com/office/drawing/2014/main" id="{0939553A-0541-A637-291F-1B73F3651D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554" y="1825625"/>
            <a:ext cx="5367504" cy="388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0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C24C78-DC9F-FA0E-0B68-CA6EFFC4C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Fysiikan merkitys yhteiskunnassa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A96DBD-ADDA-E6CC-9E6A-DAD24A729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9551"/>
            <a:ext cx="10515600" cy="4637412"/>
          </a:xfrm>
        </p:spPr>
        <p:txBody>
          <a:bodyPr>
            <a:normAutofit/>
          </a:bodyPr>
          <a:lstStyle/>
          <a:p>
            <a:r>
              <a:rPr lang="fi-FI" dirty="0"/>
              <a:t>Höyrykone: Teollistumisen alku</a:t>
            </a:r>
          </a:p>
          <a:p>
            <a:pPr lvl="1"/>
            <a:r>
              <a:rPr lang="fi-FI" sz="1800" dirty="0"/>
              <a:t>James Wattin parannukset höyrykoneeseen (1700-luku) mahdollistivat tehokkaan mekaanisen työn.</a:t>
            </a:r>
          </a:p>
          <a:p>
            <a:pPr lvl="1"/>
            <a:r>
              <a:rPr lang="fi-FI" sz="1800" dirty="0"/>
              <a:t>Käynnisti teollisen vallankumouksen, kasvatti tuotannon tehokkuutta ja mullisti logistiikan, esim. rautateiden kehitys.</a:t>
            </a:r>
          </a:p>
          <a:p>
            <a:r>
              <a:rPr lang="fi-FI" sz="2200" dirty="0"/>
              <a:t>Sähköntuotanto: Energian siirrettävyys</a:t>
            </a:r>
          </a:p>
          <a:p>
            <a:pPr lvl="1"/>
            <a:r>
              <a:rPr lang="fi-FI" sz="1800" dirty="0"/>
              <a:t>Michael </a:t>
            </a:r>
            <a:r>
              <a:rPr lang="fi-FI" sz="1800" dirty="0" err="1"/>
              <a:t>Faraday</a:t>
            </a:r>
            <a:r>
              <a:rPr lang="fi-FI" sz="1800" dirty="0"/>
              <a:t> (1831): sähkömagneettisen induktion keksintö – sähkön tuotannon perusta.</a:t>
            </a:r>
          </a:p>
          <a:p>
            <a:pPr lvl="1"/>
            <a:r>
              <a:rPr lang="fi-FI" sz="1800" dirty="0"/>
              <a:t>Keskitetty sähköntuotanto (esim. vesivoima, 1800-luvun loppu) ja jakeluverkot mahdollistivat sähköistyksen, joka muutti koteja ja teollisuutta.</a:t>
            </a:r>
          </a:p>
          <a:p>
            <a:r>
              <a:rPr lang="fi-FI" sz="2200" dirty="0"/>
              <a:t>Sähkömagneettinen säteily: Tiedon välitys</a:t>
            </a:r>
          </a:p>
          <a:p>
            <a:pPr lvl="1"/>
            <a:r>
              <a:rPr lang="fi-FI" sz="1800" dirty="0"/>
              <a:t>Heinrich Hertz (1887): sähkömagneettisen säteilyn kokeellinen todistus.</a:t>
            </a:r>
          </a:p>
          <a:p>
            <a:pPr lvl="1"/>
            <a:r>
              <a:rPr lang="fi-FI" sz="1800" dirty="0"/>
              <a:t>Radioaallot (Marconi, 1900-luvun alku): nopea tiedonvälitys radioiden ja televisioiden kautta.</a:t>
            </a:r>
          </a:p>
          <a:p>
            <a:pPr lvl="1"/>
            <a:r>
              <a:rPr lang="fi-FI" sz="1800" dirty="0"/>
              <a:t>Nykyään: Wi-Fi, satelliittiviestintä ja mobiiliverkot perustuvat sähkömagneettiseen säteilyyn. </a:t>
            </a:r>
          </a:p>
          <a:p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428010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35C9D1-655C-D451-5B7F-7DF8C53E4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Vuorovaikutus ja voima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2F8E85-2735-4AF7-C1CB-1C20B757E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Vuorovaikutuksessa kaksi kappaletta vaikuttavat toisiinsa ja vaikutukset havaitaan molemmissa kappaleissa yhtä aikaa.</a:t>
            </a:r>
          </a:p>
          <a:p>
            <a:r>
              <a:rPr lang="fi-FI" sz="2000" dirty="0"/>
              <a:t>Vuorovaikutus voi muuttaa kappaleen liikettä ja muotoa</a:t>
            </a:r>
          </a:p>
          <a:p>
            <a:r>
              <a:rPr lang="fi-FI" sz="2000" dirty="0"/>
              <a:t>Vuorovaikutus aiheuttaa voiman.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19F44B2-B219-9C73-88E6-B9EDC6EFA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9190" y="2951378"/>
            <a:ext cx="4393268" cy="336052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A205A893-23DF-667C-48D3-2BDF6C2333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624" y="3534878"/>
            <a:ext cx="5201376" cy="288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90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721</Words>
  <Application>Microsoft Office PowerPoint</Application>
  <PresentationFormat>Laajakuva</PresentationFormat>
  <Paragraphs>86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Office-teema</vt:lpstr>
      <vt:lpstr>Fysiikan maailmankuva kappaleet 1-2</vt:lpstr>
      <vt:lpstr>Mitä fysiikka on?</vt:lpstr>
      <vt:lpstr>Gravitaatio ja luonnontieteellisen menetelmän perusidea</vt:lpstr>
      <vt:lpstr>Gravitaatiolain kehitys: Galilei ja Newton</vt:lpstr>
      <vt:lpstr>Gravitaatiolain todentaminen</vt:lpstr>
      <vt:lpstr>Gravitaatio ja nykyaikainen tiede</vt:lpstr>
      <vt:lpstr>Maailmankaikkeuden synty ja sen mysteerit</vt:lpstr>
      <vt:lpstr>Fysiikan merkitys yhteiskunnassa</vt:lpstr>
      <vt:lpstr>Vuorovaikutus ja voima</vt:lpstr>
      <vt:lpstr>Perusvuorovaikutukset</vt:lpstr>
      <vt:lpstr>Sähkömagneettisen vuorovaikutuksen tutkiminen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Brenda Simenson</dc:creator>
  <cp:lastModifiedBy>Brenda Simenson</cp:lastModifiedBy>
  <cp:revision>5</cp:revision>
  <dcterms:created xsi:type="dcterms:W3CDTF">2024-11-04T15:47:12Z</dcterms:created>
  <dcterms:modified xsi:type="dcterms:W3CDTF">2024-11-20T18:01:39Z</dcterms:modified>
</cp:coreProperties>
</file>