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411" r:id="rId3"/>
    <p:sldId id="413" r:id="rId4"/>
    <p:sldId id="416" r:id="rId5"/>
    <p:sldId id="414" r:id="rId6"/>
    <p:sldId id="417" r:id="rId7"/>
    <p:sldId id="421" r:id="rId8"/>
    <p:sldId id="419" r:id="rId9"/>
    <p:sldId id="418" r:id="rId10"/>
    <p:sldId id="420" r:id="rId11"/>
    <p:sldId id="410" r:id="rId12"/>
  </p:sldIdLst>
  <p:sldSz cx="9144000" cy="6858000" type="screen4x3"/>
  <p:notesSz cx="6805613" cy="99441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2BF"/>
    <a:srgbClr val="EDF4A6"/>
    <a:srgbClr val="EF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Normaali tyyli 4 - Korost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Ei tyyliä, ei ruudukko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E3E02-AC97-42AB-B009-E9364F63CFD6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C5F-F668-47D7-8588-CEBF8E4AA61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9633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7DE51-5EFA-9B4E-98E0-2CEB9A718E90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A1853-4550-5C45-914E-2B3E13C2E83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2253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A1853-4550-5C45-914E-2B3E13C2E83A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6973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fld id="{18AA7A7D-E583-43A0-A200-CE790714A37F}" type="slidenum">
              <a:rPr lang="fi-FI" altLang="fi-FI" smtClean="0">
                <a:latin typeface="Arial" panose="020B0604020202020204" pitchFamily="34" charset="0"/>
              </a:rPr>
              <a:pPr/>
              <a:t>11</a:t>
            </a:fld>
            <a:endParaRPr lang="fi-FI" altLang="fi-FI" smtClean="0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i-FI" altLang="fi-FI" smtClean="0"/>
          </a:p>
        </p:txBody>
      </p:sp>
    </p:spTree>
    <p:extLst>
      <p:ext uri="{BB962C8B-B14F-4D97-AF65-F5344CB8AC3E}">
        <p14:creationId xmlns:p14="http://schemas.microsoft.com/office/powerpoint/2010/main" val="3779521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3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265520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4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721188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5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3417834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6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609567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7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797537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8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2492490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9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1040457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E1F06F-C310-444B-B1EA-4FFBBA074486}" type="slidenum">
              <a:rPr lang="fi-FI" altLang="fi-FI"/>
              <a:pPr/>
              <a:t>10</a:t>
            </a:fld>
            <a:endParaRPr lang="fi-FI" altLang="fi-FI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 altLang="fi-FI"/>
          </a:p>
        </p:txBody>
      </p:sp>
    </p:spTree>
    <p:extLst>
      <p:ext uri="{BB962C8B-B14F-4D97-AF65-F5344CB8AC3E}">
        <p14:creationId xmlns:p14="http://schemas.microsoft.com/office/powerpoint/2010/main" val="388700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31697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20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371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sigths_kielioppidi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baseline="0">
                <a:solidFill>
                  <a:schemeClr val="accent1"/>
                </a:solidFill>
              </a:defRPr>
            </a:lvl1pPr>
          </a:lstStyle>
          <a:p>
            <a:r>
              <a:rPr lang="fi-FI" dirty="0" smtClean="0"/>
              <a:t>Dian otsikko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 marL="914400" indent="-457200">
              <a:buFont typeface="Arial" panose="020B0604020202020204" pitchFamily="34" charset="0"/>
              <a:buChar char="•"/>
              <a:defRPr/>
            </a:lvl2pPr>
            <a:lvl3pPr>
              <a:defRPr i="1"/>
            </a:lvl3pPr>
          </a:lstStyle>
          <a:p>
            <a:pPr lvl="0"/>
            <a:r>
              <a:rPr lang="fi-FI" dirty="0" smtClean="0"/>
              <a:t>Alaotsikko</a:t>
            </a:r>
          </a:p>
          <a:p>
            <a:pPr lvl="1"/>
            <a:r>
              <a:rPr lang="fi-FI" dirty="0" smtClean="0"/>
              <a:t>Teoria ja esimerkkilause englanniksi</a:t>
            </a:r>
          </a:p>
          <a:p>
            <a:pPr lvl="2"/>
            <a:r>
              <a:rPr lang="fi-FI" dirty="0" smtClean="0"/>
              <a:t>suomennos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1065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628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791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237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71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178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746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2364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486C-9C7B-45EB-917C-9C9BF5AC2523}" type="datetimeFigureOut">
              <a:rPr lang="fi-FI" smtClean="0"/>
              <a:t>16.11.2017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207F-8912-4BDF-AE60-60FB66E14BE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2558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84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39552" y="1052736"/>
            <a:ext cx="8147248" cy="522361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fi-FI" altLang="fi-FI" sz="2600" dirty="0" smtClean="0">
                <a:solidFill>
                  <a:schemeClr val="accent1"/>
                </a:solidFill>
              </a:rPr>
              <a:t>Jos adjektiiveja on substantiivin edessä useita, noudatetaan pääsääntöisesti seuraavaa järjestystä:</a:t>
            </a:r>
          </a:p>
          <a:p>
            <a:pPr marL="0" indent="0">
              <a:spcBef>
                <a:spcPts val="0"/>
              </a:spcBef>
              <a:buNone/>
            </a:pPr>
            <a:endParaRPr lang="fi-FI" altLang="fi-FI" sz="2600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i-FI" altLang="fi-FI" sz="26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fi-FI" altLang="fi-FI" sz="2400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400" dirty="0" smtClean="0">
                <a:solidFill>
                  <a:schemeClr val="accent1"/>
                </a:solidFill>
              </a:rPr>
              <a:t>Nuo kamalat keltaiset sandaalit.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600" i="1" dirty="0" smtClean="0"/>
              <a:t>	</a:t>
            </a:r>
            <a:r>
              <a:rPr lang="fi-FI" sz="2600" i="1" dirty="0" err="1" smtClean="0"/>
              <a:t>Those</a:t>
            </a:r>
            <a:r>
              <a:rPr lang="fi-FI" sz="2600" i="1" dirty="0" smtClean="0"/>
              <a:t> </a:t>
            </a:r>
            <a:r>
              <a:rPr lang="fi-FI" sz="2600" i="1" dirty="0" err="1"/>
              <a:t>awful</a:t>
            </a:r>
            <a:r>
              <a:rPr lang="fi-FI" sz="2600" i="1" dirty="0"/>
              <a:t> </a:t>
            </a:r>
            <a:r>
              <a:rPr lang="fi-FI" sz="2600" i="1" dirty="0" err="1"/>
              <a:t>yellow</a:t>
            </a:r>
            <a:r>
              <a:rPr lang="fi-FI" sz="2600" i="1" dirty="0"/>
              <a:t> </a:t>
            </a:r>
            <a:r>
              <a:rPr lang="fi-FI" sz="2600" i="1" dirty="0" err="1"/>
              <a:t>sandals</a:t>
            </a:r>
            <a:r>
              <a:rPr lang="fi-FI" sz="2600" i="1" dirty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400" dirty="0" smtClean="0">
                <a:solidFill>
                  <a:schemeClr val="accent1"/>
                </a:solidFill>
              </a:rPr>
              <a:t>Pitkä, kaunis, kultainen kaulanauha.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i="1" dirty="0" smtClean="0"/>
              <a:t>	A beautiful, long, golden necklace.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sz="2400" dirty="0" smtClean="0">
                <a:solidFill>
                  <a:schemeClr val="accent1"/>
                </a:solidFill>
              </a:rPr>
              <a:t>Tuo uusi</a:t>
            </a:r>
            <a:r>
              <a:rPr lang="fi-FI" sz="2400" dirty="0">
                <a:solidFill>
                  <a:schemeClr val="accent1"/>
                </a:solidFill>
              </a:rPr>
              <a:t>, </a:t>
            </a:r>
            <a:r>
              <a:rPr lang="fi-FI" sz="2400" dirty="0" smtClean="0">
                <a:solidFill>
                  <a:schemeClr val="accent1"/>
                </a:solidFill>
              </a:rPr>
              <a:t>upea, saksalainen, musta, aerodynaaminen, pieni urheiluauto.</a:t>
            </a:r>
            <a:endParaRPr lang="fi-FI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600" i="1" dirty="0" smtClean="0"/>
              <a:t>	That </a:t>
            </a:r>
            <a:r>
              <a:rPr lang="en-US" sz="2600" i="1" dirty="0"/>
              <a:t>awesome, small, aerodynamic, new, black </a:t>
            </a:r>
            <a:r>
              <a:rPr lang="en-US" sz="2600" i="1" dirty="0" smtClean="0"/>
              <a:t>	German </a:t>
            </a:r>
            <a:r>
              <a:rPr lang="en-US" sz="2600" i="1" dirty="0"/>
              <a:t>sports car.</a:t>
            </a:r>
            <a:r>
              <a:rPr lang="en-US" sz="2400" dirty="0"/>
              <a:t/>
            </a:r>
            <a:br>
              <a:rPr lang="en-US" sz="2400" dirty="0"/>
            </a:br>
            <a:endParaRPr lang="fi-FI" altLang="fi-FI" sz="2600" i="1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11560" y="26064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altLang="fi-FI" sz="3200" b="1" dirty="0" smtClean="0">
                <a:solidFill>
                  <a:schemeClr val="accent1"/>
                </a:solidFill>
              </a:rPr>
              <a:t>ADJEKTIIVIEN KESKINÄINEN JÄRJESTYS</a:t>
            </a:r>
            <a:r>
              <a:rPr lang="fi-FI" altLang="fi-FI" b="1" dirty="0" smtClean="0">
                <a:solidFill>
                  <a:schemeClr val="accent1"/>
                </a:solidFill>
              </a:rPr>
              <a:t>  </a:t>
            </a:r>
            <a:endParaRPr lang="fi-FI" altLang="fi-FI" b="1" dirty="0">
              <a:solidFill>
                <a:schemeClr val="accent1"/>
              </a:solidFill>
            </a:endParaRPr>
          </a:p>
        </p:txBody>
      </p:sp>
      <p:graphicFrame>
        <p:nvGraphicFramePr>
          <p:cNvPr id="2" name="Taulukk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924973"/>
              </p:ext>
            </p:extLst>
          </p:nvPr>
        </p:nvGraphicFramePr>
        <p:xfrm>
          <a:off x="626448" y="2060848"/>
          <a:ext cx="8075240" cy="769620"/>
        </p:xfrm>
        <a:graphic>
          <a:graphicData uri="http://schemas.openxmlformats.org/drawingml/2006/table">
            <a:tbl>
              <a:tblPr/>
              <a:tblGrid>
                <a:gridCol w="1368152"/>
                <a:gridCol w="864096"/>
                <a:gridCol w="1080120"/>
                <a:gridCol w="720080"/>
                <a:gridCol w="864096"/>
                <a:gridCol w="1728192"/>
                <a:gridCol w="1450504"/>
              </a:tblGrid>
              <a:tr h="0"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1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2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3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4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5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6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dirty="0" smtClean="0"/>
                        <a:t>7</a:t>
                      </a:r>
                      <a:endParaRPr lang="fi-FI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Mielipide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Koko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Muoto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Ikä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Väri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Kansallisuus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dirty="0" smtClean="0"/>
                        <a:t>Materiaali</a:t>
                      </a:r>
                      <a:endParaRPr lang="fi-FI" sz="2400" b="1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09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44238"/>
            <a:ext cx="8229600" cy="418058"/>
          </a:xfrm>
        </p:spPr>
        <p:txBody>
          <a:bodyPr>
            <a:noAutofit/>
          </a:bodyPr>
          <a:lstStyle/>
          <a:p>
            <a:r>
              <a:rPr lang="fi-FI" altLang="fi-FI" sz="2800" b="1" dirty="0" err="1" smtClean="0">
                <a:solidFill>
                  <a:srgbClr val="2DA2BF"/>
                </a:solidFill>
              </a:rPr>
              <a:t>Activate</a:t>
            </a:r>
            <a:r>
              <a:rPr lang="fi-FI" altLang="fi-FI" sz="2800" b="1" dirty="0" smtClean="0">
                <a:solidFill>
                  <a:srgbClr val="2DA2BF"/>
                </a:solidFill>
              </a:rPr>
              <a:t>: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539552" y="1052736"/>
            <a:ext cx="8291264" cy="51985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1. </a:t>
            </a:r>
            <a:r>
              <a:rPr lang="fi-FI" altLang="fi-FI" sz="2200" dirty="0" err="1" smtClean="0">
                <a:solidFill>
                  <a:srgbClr val="2DA2BF"/>
                </a:solidFill>
              </a:rPr>
              <a:t>Layla</a:t>
            </a:r>
            <a:r>
              <a:rPr lang="fi-FI" altLang="fi-FI" sz="2200" dirty="0" smtClean="0">
                <a:solidFill>
                  <a:srgbClr val="2DA2BF"/>
                </a:solidFill>
              </a:rPr>
              <a:t> on iloinen pieni 18 kuukauden ikäinen tyttö, joka on nyt unessa.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Layla</a:t>
            </a:r>
            <a:r>
              <a:rPr lang="fi-FI" altLang="fi-FI" sz="2200" i="1" dirty="0" smtClean="0"/>
              <a:t> </a:t>
            </a:r>
            <a:r>
              <a:rPr lang="fi-FI" altLang="fi-FI" sz="2200" i="1" dirty="0"/>
              <a:t>is a </a:t>
            </a:r>
            <a:r>
              <a:rPr lang="fi-FI" altLang="fi-FI" sz="2200" i="1" dirty="0" err="1"/>
              <a:t>happy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little</a:t>
            </a:r>
            <a:r>
              <a:rPr lang="fi-FI" altLang="fi-FI" sz="2200" i="1" dirty="0"/>
              <a:t> 18-month-old </a:t>
            </a:r>
            <a:r>
              <a:rPr lang="fi-FI" altLang="fi-FI" sz="2200" i="1" dirty="0" err="1"/>
              <a:t>girl</a:t>
            </a:r>
            <a:r>
              <a:rPr lang="fi-FI" altLang="fi-FI" sz="2200" i="1" dirty="0"/>
              <a:t>, </a:t>
            </a:r>
            <a:r>
              <a:rPr lang="fi-FI" altLang="fi-FI" sz="2200" i="1" dirty="0" err="1"/>
              <a:t>who</a:t>
            </a:r>
            <a:r>
              <a:rPr lang="fi-FI" altLang="fi-FI" sz="2200" i="1" dirty="0"/>
              <a:t> is </a:t>
            </a:r>
            <a:r>
              <a:rPr lang="fi-FI" altLang="fi-FI" sz="2200" i="1" dirty="0" err="1"/>
              <a:t>now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asleep</a:t>
            </a:r>
            <a:r>
              <a:rPr lang="fi-FI" altLang="fi-FI" sz="2200" i="1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2. Odottamaton voi tapahtua, jos olet riittävän kärsivällinen.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/>
              <a:t>unexpected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can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happen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if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you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are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patient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enough</a:t>
            </a:r>
            <a:r>
              <a:rPr lang="fi-FI" altLang="fi-FI" sz="2200" i="1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3. Onko parkkialueella riittävästi parkkipaikkoja liikuntarajoitteisille?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Has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/>
              <a:t>the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car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park</a:t>
            </a:r>
            <a:r>
              <a:rPr lang="fi-FI" altLang="fi-FI" sz="2200" i="1" dirty="0"/>
              <a:t> got </a:t>
            </a:r>
            <a:r>
              <a:rPr lang="fi-FI" altLang="fi-FI" sz="2200" i="1" dirty="0" err="1"/>
              <a:t>enough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parking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spaces</a:t>
            </a:r>
            <a:r>
              <a:rPr lang="fi-FI" altLang="fi-FI" sz="2200" i="1" dirty="0"/>
              <a:t> for </a:t>
            </a:r>
            <a:r>
              <a:rPr lang="fi-FI" altLang="fi-FI" sz="2200" i="1" dirty="0" err="1"/>
              <a:t>the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disabled</a:t>
            </a:r>
            <a:r>
              <a:rPr lang="fi-FI" altLang="fi-FI" sz="2200" i="1" dirty="0"/>
              <a:t>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4. Pelkään pimeää. - </a:t>
            </a:r>
            <a:r>
              <a:rPr lang="fi-FI" altLang="fi-FI" sz="2200" dirty="0">
                <a:solidFill>
                  <a:srgbClr val="2DA2BF"/>
                </a:solidFill>
              </a:rPr>
              <a:t>Niin </a:t>
            </a:r>
            <a:r>
              <a:rPr lang="fi-FI" altLang="fi-FI" sz="2200" dirty="0" smtClean="0">
                <a:solidFill>
                  <a:srgbClr val="2DA2BF"/>
                </a:solidFill>
              </a:rPr>
              <a:t>minäkin, olemme </a:t>
            </a:r>
            <a:r>
              <a:rPr lang="fi-FI" altLang="fi-FI" sz="2200" dirty="0">
                <a:solidFill>
                  <a:srgbClr val="2DA2BF"/>
                </a:solidFill>
              </a:rPr>
              <a:t>samanlaisia</a:t>
            </a:r>
            <a:r>
              <a:rPr lang="fi-FI" altLang="fi-FI" sz="2200" dirty="0" smtClean="0">
                <a:solidFill>
                  <a:srgbClr val="2DA2BF"/>
                </a:solidFill>
              </a:rPr>
              <a:t>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I’m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/>
              <a:t>afraid</a:t>
            </a:r>
            <a:r>
              <a:rPr lang="fi-FI" altLang="fi-FI" sz="2200" i="1" dirty="0"/>
              <a:t> of </a:t>
            </a:r>
            <a:r>
              <a:rPr lang="fi-FI" altLang="fi-FI" sz="2200" i="1" dirty="0" err="1"/>
              <a:t>the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dark</a:t>
            </a:r>
            <a:r>
              <a:rPr lang="fi-FI" altLang="fi-FI" sz="2200" i="1" dirty="0"/>
              <a:t>. – </a:t>
            </a:r>
            <a:r>
              <a:rPr lang="fi-FI" altLang="fi-FI" sz="2200" i="1" dirty="0" err="1"/>
              <a:t>So</a:t>
            </a:r>
            <a:r>
              <a:rPr lang="fi-FI" altLang="fi-FI" sz="2200" i="1" dirty="0"/>
              <a:t> am I. </a:t>
            </a:r>
            <a:r>
              <a:rPr lang="fi-FI" altLang="fi-FI" sz="2200" i="1" dirty="0" err="1"/>
              <a:t>We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are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alike</a:t>
            </a:r>
            <a:r>
              <a:rPr lang="fi-FI" altLang="fi-FI" sz="2200" i="1" dirty="0"/>
              <a:t>. / </a:t>
            </a:r>
            <a:r>
              <a:rPr lang="fi-FI" altLang="fi-FI" sz="2200" i="1" dirty="0" err="1"/>
              <a:t>We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are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similar</a:t>
            </a:r>
            <a:r>
              <a:rPr lang="fi-FI" altLang="fi-FI" sz="2200" i="1" dirty="0"/>
              <a:t> </a:t>
            </a:r>
            <a:r>
              <a:rPr lang="fi-FI" altLang="fi-FI" sz="2200" i="1" dirty="0" smtClean="0"/>
              <a:t>to </a:t>
            </a:r>
            <a:r>
              <a:rPr lang="fi-FI" altLang="fi-FI" sz="2200" i="1" dirty="0" err="1"/>
              <a:t>one</a:t>
            </a:r>
            <a:r>
              <a:rPr lang="fi-FI" altLang="fi-FI" sz="2200" i="1" dirty="0"/>
              <a:t> </a:t>
            </a:r>
            <a:r>
              <a:rPr lang="fi-FI" altLang="fi-FI" sz="2200" i="1" dirty="0" err="1"/>
              <a:t>another</a:t>
            </a:r>
            <a:r>
              <a:rPr lang="fi-FI" altLang="fi-FI" sz="2200" i="1" dirty="0"/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fi-FI" altLang="fi-FI" sz="2200" dirty="0" smtClean="0">
                <a:solidFill>
                  <a:srgbClr val="2DA2BF"/>
                </a:solidFill>
              </a:rPr>
              <a:t>5. Häpeilevä Leo oli häpeissään tunnustaessaan luntanneensa kokeessa.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embarrassed</a:t>
            </a:r>
            <a:r>
              <a:rPr lang="fi-FI" altLang="fi-FI" sz="2200" i="1" dirty="0" smtClean="0"/>
              <a:t>/</a:t>
            </a:r>
            <a:r>
              <a:rPr lang="fi-FI" altLang="fi-FI" sz="2200" i="1" dirty="0" err="1" smtClean="0"/>
              <a:t>shamefaced</a:t>
            </a:r>
            <a:r>
              <a:rPr lang="fi-FI" altLang="fi-FI" sz="2200" i="1" dirty="0" smtClean="0"/>
              <a:t> Leo </a:t>
            </a:r>
            <a:r>
              <a:rPr lang="fi-FI" altLang="fi-FI" sz="2200" i="1" dirty="0" err="1" smtClean="0"/>
              <a:t>was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ashamed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when</a:t>
            </a:r>
            <a:r>
              <a:rPr lang="fi-FI" altLang="fi-FI" sz="2200" i="1" dirty="0" smtClean="0"/>
              <a:t> he </a:t>
            </a:r>
            <a:r>
              <a:rPr lang="fi-FI" altLang="fi-FI" sz="2200" i="1" dirty="0" err="1" smtClean="0"/>
              <a:t>admitted</a:t>
            </a:r>
            <a:r>
              <a:rPr lang="fi-FI" altLang="fi-FI" sz="2200" i="1" dirty="0" smtClean="0"/>
              <a:t> to </a:t>
            </a:r>
            <a:r>
              <a:rPr lang="fi-FI" altLang="fi-FI" sz="2200" i="1" dirty="0" err="1" smtClean="0"/>
              <a:t>having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cheated</a:t>
            </a:r>
            <a:r>
              <a:rPr lang="fi-FI" altLang="fi-FI" sz="2200" i="1" dirty="0" smtClean="0"/>
              <a:t> in </a:t>
            </a:r>
            <a:r>
              <a:rPr lang="fi-FI" altLang="fi-FI" sz="2200" i="1" dirty="0" err="1" smtClean="0"/>
              <a:t>the</a:t>
            </a:r>
            <a:r>
              <a:rPr lang="fi-FI" altLang="fi-FI" sz="2200" i="1" dirty="0" smtClean="0"/>
              <a:t> </a:t>
            </a:r>
            <a:r>
              <a:rPr lang="fi-FI" altLang="fi-FI" sz="2200" i="1" dirty="0" err="1" smtClean="0"/>
              <a:t>exam</a:t>
            </a:r>
            <a:r>
              <a:rPr lang="fi-FI" altLang="fi-FI" sz="220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69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i-FI" altLang="fi-FI" b="1" dirty="0" smtClean="0">
                <a:solidFill>
                  <a:schemeClr val="accent1"/>
                </a:solidFill>
              </a:rPr>
              <a:t>Adjektiivit</a:t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b="1" dirty="0" smtClean="0">
                <a:solidFill>
                  <a:schemeClr val="accent1"/>
                </a:solidFill>
              </a:rPr>
              <a:t/>
            </a:r>
            <a:br>
              <a:rPr lang="fi-FI" altLang="fi-FI" b="1" dirty="0" smtClean="0">
                <a:solidFill>
                  <a:schemeClr val="accent1"/>
                </a:solidFill>
              </a:rPr>
            </a:br>
            <a:r>
              <a:rPr lang="fi-FI" altLang="fi-FI" sz="3100" i="1" dirty="0" smtClean="0">
                <a:solidFill>
                  <a:schemeClr val="hlink"/>
                </a:solidFill>
              </a:rPr>
              <a:t>Adjektiivien käyttö</a:t>
            </a:r>
            <a:r>
              <a:rPr lang="fi-FI" altLang="fi-FI" dirty="0">
                <a:solidFill>
                  <a:schemeClr val="hlink"/>
                </a:solidFill>
              </a:rPr>
              <a:t/>
            </a:r>
            <a:br>
              <a:rPr lang="fi-FI" altLang="fi-FI" dirty="0">
                <a:solidFill>
                  <a:schemeClr val="hlink"/>
                </a:solidFill>
              </a:rPr>
            </a:b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295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i-FI" altLang="fi-FI" sz="3200" dirty="0"/>
              <a:t>ADJEKTIIVIT</a:t>
            </a:r>
            <a:r>
              <a:rPr lang="fi-FI" altLang="fi-FI" dirty="0"/>
              <a:t>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r>
              <a:rPr lang="fi-FI" altLang="fi-FI" sz="2800" dirty="0" smtClean="0"/>
              <a:t>Vastaavat </a:t>
            </a:r>
            <a:r>
              <a:rPr lang="fi-FI" altLang="fi-FI" sz="2800" dirty="0"/>
              <a:t>kysymykseen </a:t>
            </a:r>
            <a:r>
              <a:rPr lang="fi-FI" altLang="fi-FI" sz="2800" i="1" dirty="0"/>
              <a:t>m</a:t>
            </a:r>
            <a:r>
              <a:rPr lang="fi-FI" altLang="fi-FI" sz="2800" i="1" dirty="0" smtClean="0"/>
              <a:t>illainen?</a:t>
            </a:r>
            <a:endParaRPr lang="fi-FI" altLang="fi-FI" sz="2800" i="1" dirty="0"/>
          </a:p>
          <a:p>
            <a:r>
              <a:rPr lang="fi-FI" altLang="fi-FI" sz="2800" dirty="0" smtClean="0"/>
              <a:t>Adjektiiveilla </a:t>
            </a:r>
            <a:r>
              <a:rPr lang="fi-FI" altLang="fi-FI" sz="2800" dirty="0"/>
              <a:t>ei ole monikkoa</a:t>
            </a:r>
            <a:r>
              <a:rPr lang="fi-FI" altLang="fi-FI" sz="2800" dirty="0" smtClean="0"/>
              <a:t>.</a:t>
            </a:r>
            <a:endParaRPr lang="fi-FI" altLang="fi-FI" sz="2800" i="1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fi-FI" altLang="fi-FI" sz="28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law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firm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has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an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excellent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u="sng" dirty="0" err="1" smtClean="0">
                <a:solidFill>
                  <a:schemeClr val="tx1"/>
                </a:solidFill>
              </a:rPr>
              <a:t>reputation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 </a:t>
            </a:r>
            <a:r>
              <a:rPr lang="fi-FI" altLang="fi-FI" sz="2800" i="1" dirty="0" smtClean="0"/>
              <a:t>(yks)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None/>
            </a:pPr>
            <a:r>
              <a:rPr lang="fi-FI" altLang="fi-FI" sz="2800" i="1" u="sng" dirty="0" err="1" smtClean="0">
                <a:solidFill>
                  <a:schemeClr val="tx1"/>
                </a:solidFill>
              </a:rPr>
              <a:t>All</a:t>
            </a:r>
            <a:r>
              <a:rPr lang="fi-FI" altLang="fi-FI" sz="2800" i="1" u="sng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u="sng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2800" i="1" u="sng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u="sng" dirty="0" err="1" smtClean="0">
                <a:solidFill>
                  <a:schemeClr val="tx1"/>
                </a:solidFill>
              </a:rPr>
              <a:t>lawyers</a:t>
            </a:r>
            <a:r>
              <a:rPr lang="fi-FI" altLang="fi-FI" sz="2800" i="1" u="sng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at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that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firm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are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excellent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 </a:t>
            </a:r>
            <a:r>
              <a:rPr lang="fi-FI" altLang="fi-FI" sz="2800" i="1" dirty="0" smtClean="0"/>
              <a:t>(</a:t>
            </a:r>
            <a:r>
              <a:rPr lang="fi-FI" altLang="fi-FI" sz="2800" i="1" dirty="0" err="1" smtClean="0"/>
              <a:t>mon</a:t>
            </a:r>
            <a:r>
              <a:rPr lang="fi-FI" altLang="fi-FI" sz="2800" i="1" dirty="0" smtClean="0"/>
              <a:t>)</a:t>
            </a:r>
            <a:endParaRPr lang="fi-FI" altLang="fi-FI" sz="2800" i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fi-FI" altLang="fi-FI" sz="2800" i="1" dirty="0">
                <a:solidFill>
                  <a:schemeClr val="tx1"/>
                </a:solidFill>
              </a:rPr>
              <a:t>	</a:t>
            </a:r>
            <a:endParaRPr lang="fi-FI" altLang="fi-FI" sz="2800" i="1" dirty="0" smtClean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In Britain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barristers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wear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b="1" i="1" dirty="0" smtClean="0">
                <a:solidFill>
                  <a:schemeClr val="tx1"/>
                </a:solidFill>
              </a:rPr>
              <a:t>long,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black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u="sng" dirty="0" err="1" smtClean="0">
                <a:solidFill>
                  <a:schemeClr val="tx1"/>
                </a:solidFill>
              </a:rPr>
              <a:t>gowns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in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court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They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often</a:t>
            </a:r>
            <a:r>
              <a:rPr lang="fi-FI" altLang="fi-FI" sz="2800" i="1" dirty="0">
                <a:solidFill>
                  <a:schemeClr val="tx1"/>
                </a:solidFill>
              </a:rPr>
              <a:t>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wear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b="1" i="1" dirty="0" smtClean="0">
                <a:solidFill>
                  <a:schemeClr val="tx1"/>
                </a:solidFill>
              </a:rPr>
              <a:t>white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u="sng" dirty="0" err="1" smtClean="0">
                <a:solidFill>
                  <a:schemeClr val="tx1"/>
                </a:solidFill>
              </a:rPr>
              <a:t>wigs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as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well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 </a:t>
            </a:r>
            <a:r>
              <a:rPr lang="fi-FI" altLang="fi-FI" sz="2800" i="1" dirty="0"/>
              <a:t>(</a:t>
            </a:r>
            <a:r>
              <a:rPr lang="fi-FI" altLang="fi-FI" sz="2800" i="1" dirty="0" err="1"/>
              <a:t>mon</a:t>
            </a:r>
            <a:r>
              <a:rPr lang="fi-FI" altLang="fi-FI" sz="2800" i="1" dirty="0" smtClean="0"/>
              <a:t>)</a:t>
            </a:r>
            <a:r>
              <a:rPr lang="fi-FI" altLang="fi-FI" sz="2800" i="1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1200"/>
              </a:spcBef>
              <a:buNone/>
            </a:pPr>
            <a:r>
              <a:rPr lang="fi-FI" altLang="fi-FI" sz="2800" i="1" dirty="0" smtClean="0">
                <a:solidFill>
                  <a:schemeClr val="tx1"/>
                </a:solidFill>
              </a:rPr>
              <a:t>A </a:t>
            </a:r>
            <a:r>
              <a:rPr lang="fi-FI" altLang="fi-FI" sz="2800" i="1" dirty="0" err="1" smtClean="0">
                <a:solidFill>
                  <a:schemeClr val="tx1"/>
                </a:solidFill>
              </a:rPr>
              <a:t>judge’s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</a:t>
            </a:r>
            <a:r>
              <a:rPr lang="fi-FI" altLang="fi-FI" sz="2800" i="1" u="sng" dirty="0" err="1" smtClean="0">
                <a:solidFill>
                  <a:schemeClr val="tx1"/>
                </a:solidFill>
              </a:rPr>
              <a:t>wig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 is </a:t>
            </a:r>
            <a:r>
              <a:rPr lang="fi-FI" altLang="fi-FI" sz="2800" b="1" i="1" dirty="0" smtClean="0">
                <a:solidFill>
                  <a:schemeClr val="tx1"/>
                </a:solidFill>
              </a:rPr>
              <a:t>white and </a:t>
            </a:r>
            <a:r>
              <a:rPr lang="fi-FI" altLang="fi-FI" sz="2800" b="1" i="1" dirty="0" err="1" smtClean="0">
                <a:solidFill>
                  <a:schemeClr val="tx1"/>
                </a:solidFill>
              </a:rPr>
              <a:t>curly</a:t>
            </a:r>
            <a:r>
              <a:rPr lang="fi-FI" altLang="fi-FI" sz="2800" i="1" dirty="0" smtClean="0">
                <a:solidFill>
                  <a:schemeClr val="tx1"/>
                </a:solidFill>
              </a:rPr>
              <a:t>. </a:t>
            </a:r>
            <a:r>
              <a:rPr lang="fi-FI" altLang="fi-FI" sz="2800" i="1" dirty="0"/>
              <a:t>(yks)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None/>
            </a:pPr>
            <a:endParaRPr lang="fi-FI" altLang="fi-FI" i="1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fi-FI" altLang="fi-FI" i="1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fi-FI" altLang="fi-FI" dirty="0"/>
          </a:p>
        </p:txBody>
      </p:sp>
    </p:spTree>
    <p:extLst>
      <p:ext uri="{BB962C8B-B14F-4D97-AF65-F5344CB8AC3E}">
        <p14:creationId xmlns:p14="http://schemas.microsoft.com/office/powerpoint/2010/main" val="80844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778098"/>
          </a:xfrm>
        </p:spPr>
        <p:txBody>
          <a:bodyPr/>
          <a:lstStyle/>
          <a:p>
            <a:r>
              <a:rPr lang="fi-FI" altLang="fi-FI" sz="3200" dirty="0"/>
              <a:t>ADJEKTIIVIT</a:t>
            </a:r>
            <a:r>
              <a:rPr lang="fi-FI" altLang="fi-FI" dirty="0"/>
              <a:t>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9"/>
            <a:ext cx="8229600" cy="438762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i-FI" altLang="fi-FI" sz="2800" dirty="0" smtClean="0"/>
              <a:t>Adjektiivia käytetään: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i-FI" altLang="fi-FI" sz="2800" dirty="0" smtClean="0"/>
              <a:t> substantiivin edessä kuvailemassa sitä (</a:t>
            </a:r>
            <a:r>
              <a:rPr lang="fi-FI" altLang="fi-FI" sz="2800" b="1" i="1" dirty="0" smtClean="0"/>
              <a:t>adjektiiviattribuutti</a:t>
            </a:r>
            <a:r>
              <a:rPr lang="fi-FI" altLang="fi-FI" sz="2800" dirty="0" smtClean="0"/>
              <a:t>). 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fi-FI" altLang="fi-FI" sz="30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30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000" i="1" dirty="0" err="1">
                <a:solidFill>
                  <a:schemeClr val="tx1"/>
                </a:solidFill>
              </a:rPr>
              <a:t>article</a:t>
            </a:r>
            <a:r>
              <a:rPr lang="fi-FI" altLang="fi-FI" sz="3000" i="1" dirty="0">
                <a:solidFill>
                  <a:schemeClr val="tx1"/>
                </a:solidFill>
              </a:rPr>
              <a:t> </a:t>
            </a:r>
            <a:r>
              <a:rPr lang="fi-FI" altLang="fi-FI" sz="3000" i="1" dirty="0" err="1">
                <a:solidFill>
                  <a:schemeClr val="tx1"/>
                </a:solidFill>
              </a:rPr>
              <a:t>had</a:t>
            </a:r>
            <a:r>
              <a:rPr lang="fi-FI" altLang="fi-FI" sz="3000" i="1" dirty="0">
                <a:solidFill>
                  <a:schemeClr val="tx1"/>
                </a:solidFill>
              </a:rPr>
              <a:t> </a:t>
            </a:r>
            <a:r>
              <a:rPr lang="fi-FI" altLang="fi-FI" sz="3000" i="1" u="sng" dirty="0">
                <a:solidFill>
                  <a:schemeClr val="tx1"/>
                </a:solidFill>
              </a:rPr>
              <a:t>an </a:t>
            </a:r>
            <a:r>
              <a:rPr lang="fi-FI" altLang="fi-FI" sz="3000" b="1" i="1" u="sng" dirty="0" err="1">
                <a:solidFill>
                  <a:schemeClr val="tx1"/>
                </a:solidFill>
              </a:rPr>
              <a:t>eye-catching</a:t>
            </a:r>
            <a:r>
              <a:rPr lang="fi-FI" altLang="fi-FI" sz="3000" i="1" u="sng" dirty="0">
                <a:solidFill>
                  <a:schemeClr val="tx1"/>
                </a:solidFill>
              </a:rPr>
              <a:t> </a:t>
            </a:r>
            <a:r>
              <a:rPr lang="fi-FI" altLang="fi-FI" sz="3000" i="1" u="sng" dirty="0" err="1">
                <a:solidFill>
                  <a:schemeClr val="tx1"/>
                </a:solidFill>
              </a:rPr>
              <a:t>headline</a:t>
            </a:r>
            <a:r>
              <a:rPr lang="fi-FI" altLang="fi-FI" sz="3000" i="1" dirty="0" smtClean="0">
                <a:solidFill>
                  <a:schemeClr val="tx1"/>
                </a:solidFill>
              </a:rPr>
              <a:t>.</a:t>
            </a:r>
            <a:endParaRPr lang="fi-FI" altLang="fi-FI" sz="3000" i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fi-FI" altLang="fi-FI" sz="2800" dirty="0"/>
              <a:t>tai </a:t>
            </a:r>
            <a:r>
              <a:rPr lang="fi-FI" altLang="fi-FI" sz="2800" dirty="0" smtClean="0"/>
              <a:t>linkkiverbin jälkeen kuvailemaan </a:t>
            </a:r>
            <a:r>
              <a:rPr lang="fi-FI" altLang="fi-FI" sz="2800" i="1" dirty="0" smtClean="0"/>
              <a:t>millainen </a:t>
            </a:r>
            <a:r>
              <a:rPr lang="fi-FI" altLang="fi-FI" sz="2800" i="1" dirty="0"/>
              <a:t>joku/jokin </a:t>
            </a:r>
            <a:r>
              <a:rPr lang="fi-FI" altLang="fi-FI" sz="2800" i="1" dirty="0" smtClean="0"/>
              <a:t>on </a:t>
            </a:r>
            <a:r>
              <a:rPr lang="fi-FI" altLang="fi-FI" sz="2800" dirty="0" smtClean="0"/>
              <a:t>tai </a:t>
            </a:r>
            <a:r>
              <a:rPr lang="fi-FI" altLang="fi-FI" sz="2800" i="1" dirty="0" smtClean="0"/>
              <a:t>millaiseksi </a:t>
            </a:r>
            <a:r>
              <a:rPr lang="fi-FI" altLang="fi-FI" sz="2800" i="1" dirty="0"/>
              <a:t>joku </a:t>
            </a:r>
            <a:r>
              <a:rPr lang="fi-FI" altLang="fi-FI" sz="2800" i="1" dirty="0" smtClean="0"/>
              <a:t>tulee </a:t>
            </a:r>
            <a:r>
              <a:rPr lang="fi-FI" altLang="fi-FI" sz="2800" dirty="0" smtClean="0"/>
              <a:t>(</a:t>
            </a:r>
            <a:r>
              <a:rPr lang="fi-FI" altLang="fi-FI" sz="2800" b="1" i="1" dirty="0" smtClean="0"/>
              <a:t>predikatiivi</a:t>
            </a:r>
            <a:r>
              <a:rPr lang="fi-FI" altLang="fi-FI" sz="2800" dirty="0" smtClean="0"/>
              <a:t>).</a:t>
            </a:r>
            <a:endParaRPr lang="fi-FI" altLang="fi-FI" sz="2800" dirty="0"/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fi-FI" altLang="fi-FI" sz="3000" i="1" dirty="0" err="1" smtClean="0">
                <a:solidFill>
                  <a:schemeClr val="tx1"/>
                </a:solidFill>
              </a:rPr>
              <a:t>The</a:t>
            </a:r>
            <a:r>
              <a:rPr lang="fi-FI" altLang="fi-FI" sz="3000" i="1" dirty="0" smtClean="0">
                <a:solidFill>
                  <a:schemeClr val="tx1"/>
                </a:solidFill>
              </a:rPr>
              <a:t> </a:t>
            </a:r>
            <a:r>
              <a:rPr lang="fi-FI" altLang="fi-FI" sz="3000" i="1" dirty="0" err="1">
                <a:solidFill>
                  <a:schemeClr val="tx1"/>
                </a:solidFill>
              </a:rPr>
              <a:t>headline</a:t>
            </a:r>
            <a:r>
              <a:rPr lang="fi-FI" altLang="fi-FI" sz="3000" i="1" dirty="0">
                <a:solidFill>
                  <a:schemeClr val="tx1"/>
                </a:solidFill>
              </a:rPr>
              <a:t> </a:t>
            </a:r>
            <a:r>
              <a:rPr lang="fi-FI" altLang="fi-FI" sz="3000" i="1" u="sng" dirty="0" err="1">
                <a:solidFill>
                  <a:schemeClr val="tx1"/>
                </a:solidFill>
              </a:rPr>
              <a:t>was</a:t>
            </a:r>
            <a:r>
              <a:rPr lang="fi-FI" altLang="fi-FI" sz="3000" i="1" u="sng" dirty="0">
                <a:solidFill>
                  <a:schemeClr val="tx1"/>
                </a:solidFill>
              </a:rPr>
              <a:t> </a:t>
            </a:r>
            <a:r>
              <a:rPr lang="fi-FI" altLang="fi-FI" sz="3000" i="1" u="sng" dirty="0" err="1">
                <a:solidFill>
                  <a:schemeClr val="tx1"/>
                </a:solidFill>
              </a:rPr>
              <a:t>very</a:t>
            </a:r>
            <a:r>
              <a:rPr lang="fi-FI" altLang="fi-FI" sz="3000" i="1" u="sng" dirty="0">
                <a:solidFill>
                  <a:schemeClr val="tx1"/>
                </a:solidFill>
              </a:rPr>
              <a:t> </a:t>
            </a:r>
            <a:r>
              <a:rPr lang="fi-FI" altLang="fi-FI" sz="3000" b="1" i="1" u="sng" dirty="0" err="1" smtClean="0">
                <a:solidFill>
                  <a:schemeClr val="tx1"/>
                </a:solidFill>
              </a:rPr>
              <a:t>catchy</a:t>
            </a:r>
            <a:r>
              <a:rPr lang="fi-FI" altLang="fi-FI" sz="30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498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5076056" y="1412776"/>
            <a:ext cx="2952328" cy="2539632"/>
          </a:xfrm>
          <a:ln>
            <a:noFill/>
          </a:ln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fi-FI" sz="2700" b="0" i="1" dirty="0" smtClean="0"/>
              <a:t/>
            </a:r>
            <a:br>
              <a:rPr lang="fi-FI" sz="2700" b="0" i="1" dirty="0" smtClean="0"/>
            </a:br>
            <a:r>
              <a:rPr lang="fi-FI" sz="2700" b="0" i="1" dirty="0" err="1" smtClean="0"/>
              <a:t>asleep</a:t>
            </a:r>
            <a:r>
              <a:rPr lang="fi-FI" sz="2700" b="0" i="1" dirty="0" smtClean="0"/>
              <a:t> = </a:t>
            </a:r>
            <a:r>
              <a:rPr lang="fi-FI" sz="2700" b="0" dirty="0" smtClean="0">
                <a:solidFill>
                  <a:schemeClr val="accent1"/>
                </a:solidFill>
              </a:rPr>
              <a:t>unessa</a:t>
            </a:r>
            <a:r>
              <a:rPr lang="fi-FI" sz="2700" b="0" i="1" dirty="0" smtClean="0"/>
              <a:t/>
            </a:r>
            <a:br>
              <a:rPr lang="fi-FI" sz="2700" b="0" i="1" dirty="0" smtClean="0"/>
            </a:br>
            <a:r>
              <a:rPr lang="fi-FI" sz="2700" b="0" i="1" dirty="0" err="1" smtClean="0"/>
              <a:t>awake</a:t>
            </a:r>
            <a:r>
              <a:rPr lang="fi-FI" sz="2700" b="0" i="1" dirty="0" smtClean="0"/>
              <a:t> = </a:t>
            </a:r>
            <a:r>
              <a:rPr lang="fi-FI" sz="2700" b="0" dirty="0" smtClean="0">
                <a:solidFill>
                  <a:schemeClr val="accent1"/>
                </a:solidFill>
              </a:rPr>
              <a:t>valveilla</a:t>
            </a:r>
            <a:r>
              <a:rPr lang="fi-FI" sz="2700" b="0" i="1" dirty="0" smtClean="0"/>
              <a:t/>
            </a:r>
            <a:br>
              <a:rPr lang="fi-FI" sz="2700" b="0" i="1" dirty="0" smtClean="0"/>
            </a:br>
            <a:r>
              <a:rPr lang="fi-FI" sz="2700" b="0" i="1" dirty="0" err="1" smtClean="0"/>
              <a:t>aware</a:t>
            </a:r>
            <a:r>
              <a:rPr lang="fi-FI" sz="2700" b="0" i="1" dirty="0" smtClean="0"/>
              <a:t> = </a:t>
            </a:r>
            <a:r>
              <a:rPr lang="fi-FI" sz="2700" b="0" dirty="0" smtClean="0">
                <a:solidFill>
                  <a:schemeClr val="accent1"/>
                </a:solidFill>
              </a:rPr>
              <a:t>tietoinen</a:t>
            </a:r>
            <a:r>
              <a:rPr lang="fi-FI" sz="2700" b="0" i="1" dirty="0" smtClean="0"/>
              <a:t/>
            </a:r>
            <a:br>
              <a:rPr lang="fi-FI" sz="2700" b="0" i="1" dirty="0" smtClean="0"/>
            </a:br>
            <a:r>
              <a:rPr lang="fi-FI" sz="2700" b="0" i="1" dirty="0" err="1" smtClean="0"/>
              <a:t>fond</a:t>
            </a:r>
            <a:r>
              <a:rPr lang="fi-FI" sz="2700" b="0" i="1" dirty="0" smtClean="0"/>
              <a:t> = </a:t>
            </a:r>
            <a:r>
              <a:rPr lang="fi-FI" sz="2700" b="0" dirty="0" smtClean="0">
                <a:solidFill>
                  <a:schemeClr val="accent1"/>
                </a:solidFill>
              </a:rPr>
              <a:t>kiintynyt</a:t>
            </a:r>
            <a:r>
              <a:rPr lang="fi-FI" sz="2700" b="0" i="1" dirty="0" smtClean="0"/>
              <a:t/>
            </a:r>
            <a:br>
              <a:rPr lang="fi-FI" sz="2700" b="0" i="1" dirty="0" smtClean="0"/>
            </a:br>
            <a:r>
              <a:rPr lang="fi-FI" sz="2700" b="0" i="1" dirty="0" err="1" smtClean="0"/>
              <a:t>glad</a:t>
            </a:r>
            <a:r>
              <a:rPr lang="fi-FI" sz="2700" b="0" i="1" dirty="0" smtClean="0"/>
              <a:t> = </a:t>
            </a:r>
            <a:r>
              <a:rPr lang="fi-FI" sz="2700" b="0" dirty="0" smtClean="0">
                <a:solidFill>
                  <a:schemeClr val="accent1"/>
                </a:solidFill>
              </a:rPr>
              <a:t>iloinen                  </a:t>
            </a:r>
            <a:br>
              <a:rPr lang="fi-FI" sz="2700" b="0" dirty="0" smtClean="0">
                <a:solidFill>
                  <a:schemeClr val="accent1"/>
                </a:solidFill>
              </a:rPr>
            </a:br>
            <a:r>
              <a:rPr lang="fi-FI" sz="2700" b="0" i="1" dirty="0" err="1" smtClean="0"/>
              <a:t>ill</a:t>
            </a:r>
            <a:r>
              <a:rPr lang="fi-FI" sz="2700" b="0" i="1" dirty="0" smtClean="0"/>
              <a:t> = </a:t>
            </a:r>
            <a:r>
              <a:rPr lang="fi-FI" sz="2700" b="0" dirty="0" smtClean="0">
                <a:solidFill>
                  <a:schemeClr val="accent1"/>
                </a:solidFill>
              </a:rPr>
              <a:t>sairas                    </a:t>
            </a:r>
            <a:br>
              <a:rPr lang="fi-FI" sz="2700" b="0" dirty="0" smtClean="0">
                <a:solidFill>
                  <a:schemeClr val="accent1"/>
                </a:solidFill>
              </a:rPr>
            </a:br>
            <a:r>
              <a:rPr lang="fi-FI" altLang="fi-FI" sz="2700" b="0" i="1" dirty="0" err="1" smtClean="0"/>
              <a:t>well</a:t>
            </a:r>
            <a:r>
              <a:rPr lang="fi-FI" altLang="fi-FI" sz="2700" b="0" i="1" dirty="0" smtClean="0"/>
              <a:t> = </a:t>
            </a:r>
            <a:r>
              <a:rPr lang="fi-FI" altLang="fi-FI" sz="2700" b="0" dirty="0" smtClean="0">
                <a:solidFill>
                  <a:schemeClr val="accent1"/>
                </a:solidFill>
              </a:rPr>
              <a:t>terve</a:t>
            </a:r>
            <a:endParaRPr lang="fi-FI" altLang="fi-FI" sz="3200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>
          <a:xfrm>
            <a:off x="1619672" y="1412776"/>
            <a:ext cx="3312368" cy="2539632"/>
          </a:xfrm>
          <a:ln w="19050" cap="rnd" cmpd="dbl">
            <a:solidFill>
              <a:schemeClr val="accent1"/>
            </a:solidFill>
            <a:prstDash val="sysDash"/>
          </a:ln>
        </p:spPr>
        <p:txBody>
          <a:bodyPr>
            <a:normAutofit fontScale="2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fi-FI" sz="9600" i="1" dirty="0" err="1" smtClean="0"/>
              <a:t>afloat</a:t>
            </a:r>
            <a:r>
              <a:rPr lang="fi-FI" sz="9600" i="1" dirty="0" smtClean="0"/>
              <a:t> = </a:t>
            </a:r>
            <a:r>
              <a:rPr lang="fi-FI" altLang="fi-FI" sz="9600" dirty="0" smtClean="0">
                <a:solidFill>
                  <a:schemeClr val="accent1"/>
                </a:solidFill>
              </a:rPr>
              <a:t>kelluva, pinnalla</a:t>
            </a:r>
            <a:r>
              <a:rPr lang="fi-FI" altLang="fi-FI" sz="9600" i="1" dirty="0" smtClean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9600" i="1" dirty="0" err="1" smtClean="0"/>
              <a:t>afraid</a:t>
            </a:r>
            <a:r>
              <a:rPr lang="fi-FI" sz="9600" i="1" dirty="0" smtClean="0"/>
              <a:t> = </a:t>
            </a:r>
            <a:r>
              <a:rPr lang="fi-FI" sz="9600" dirty="0" smtClean="0">
                <a:solidFill>
                  <a:schemeClr val="accent1"/>
                </a:solidFill>
              </a:rPr>
              <a:t>peloissaan</a:t>
            </a:r>
            <a:r>
              <a:rPr lang="fi-FI" sz="9600" i="1" dirty="0" smtClean="0"/>
              <a:t/>
            </a:r>
            <a:br>
              <a:rPr lang="fi-FI" sz="9600" i="1" dirty="0" smtClean="0"/>
            </a:br>
            <a:r>
              <a:rPr lang="fi-FI" sz="9600" i="1" dirty="0" err="1" smtClean="0"/>
              <a:t>ajar</a:t>
            </a:r>
            <a:r>
              <a:rPr lang="fi-FI" sz="9600" i="1" dirty="0" smtClean="0"/>
              <a:t> = </a:t>
            </a:r>
            <a:r>
              <a:rPr lang="fi-FI" sz="9600" dirty="0" smtClean="0">
                <a:solidFill>
                  <a:schemeClr val="accent1"/>
                </a:solidFill>
              </a:rPr>
              <a:t>avoinna, raollaan</a:t>
            </a:r>
            <a:br>
              <a:rPr lang="fi-FI" sz="9600" dirty="0" smtClean="0">
                <a:solidFill>
                  <a:schemeClr val="accent1"/>
                </a:solidFill>
              </a:rPr>
            </a:br>
            <a:r>
              <a:rPr lang="fi-FI" sz="9600" i="1" dirty="0" err="1" smtClean="0"/>
              <a:t>alike</a:t>
            </a:r>
            <a:r>
              <a:rPr lang="fi-FI" sz="9600" i="1" dirty="0" smtClean="0"/>
              <a:t> = </a:t>
            </a:r>
            <a:r>
              <a:rPr lang="fi-FI" sz="9600" dirty="0" smtClean="0">
                <a:solidFill>
                  <a:schemeClr val="accent1"/>
                </a:solidFill>
              </a:rPr>
              <a:t>samankaltainen</a:t>
            </a:r>
            <a:r>
              <a:rPr lang="fi-FI" sz="9600" i="1" dirty="0" smtClean="0"/>
              <a:t/>
            </a:r>
            <a:br>
              <a:rPr lang="fi-FI" sz="9600" i="1" dirty="0" smtClean="0"/>
            </a:br>
            <a:r>
              <a:rPr lang="fi-FI" sz="9600" i="1" dirty="0" err="1" smtClean="0"/>
              <a:t>alive</a:t>
            </a:r>
            <a:r>
              <a:rPr lang="fi-FI" sz="9600" i="1" dirty="0" smtClean="0"/>
              <a:t> = </a:t>
            </a:r>
            <a:r>
              <a:rPr lang="fi-FI" sz="9600" dirty="0" smtClean="0">
                <a:solidFill>
                  <a:schemeClr val="accent1"/>
                </a:solidFill>
              </a:rPr>
              <a:t>elossa</a:t>
            </a:r>
            <a:r>
              <a:rPr lang="fi-FI" sz="9600" i="1" dirty="0" smtClean="0"/>
              <a:t/>
            </a:r>
            <a:br>
              <a:rPr lang="fi-FI" sz="9600" i="1" dirty="0" smtClean="0"/>
            </a:br>
            <a:r>
              <a:rPr lang="fi-FI" sz="9600" i="1" dirty="0" err="1" smtClean="0"/>
              <a:t>alone</a:t>
            </a:r>
            <a:r>
              <a:rPr lang="fi-FI" sz="9600" i="1" dirty="0" smtClean="0"/>
              <a:t> = </a:t>
            </a:r>
            <a:r>
              <a:rPr lang="fi-FI" sz="9600" dirty="0" smtClean="0">
                <a:solidFill>
                  <a:schemeClr val="accent1"/>
                </a:solidFill>
              </a:rPr>
              <a:t>yksin</a:t>
            </a:r>
            <a:r>
              <a:rPr lang="fi-FI" sz="9600" i="1" dirty="0" smtClean="0"/>
              <a:t/>
            </a:r>
            <a:br>
              <a:rPr lang="fi-FI" sz="9600" i="1" dirty="0" smtClean="0"/>
            </a:br>
            <a:r>
              <a:rPr lang="fi-FI" sz="9600" i="1" dirty="0" err="1" smtClean="0"/>
              <a:t>ashamed</a:t>
            </a:r>
            <a:r>
              <a:rPr lang="fi-FI" sz="9600" i="1" dirty="0" smtClean="0"/>
              <a:t> = </a:t>
            </a:r>
            <a:r>
              <a:rPr lang="fi-FI" sz="9600" dirty="0" smtClean="0">
                <a:solidFill>
                  <a:schemeClr val="accent1"/>
                </a:solidFill>
              </a:rPr>
              <a:t>häpeissään</a:t>
            </a:r>
            <a:r>
              <a:rPr lang="fi-FI" sz="2800" i="1" dirty="0" smtClean="0"/>
              <a:t/>
            </a:r>
            <a:br>
              <a:rPr lang="fi-FI" sz="2800" i="1" dirty="0" smtClean="0"/>
            </a:br>
            <a:endParaRPr lang="fi-FI" altLang="fi-FI" dirty="0">
              <a:solidFill>
                <a:schemeClr val="accent1"/>
              </a:solidFill>
            </a:endParaRPr>
          </a:p>
        </p:txBody>
      </p:sp>
      <p:sp>
        <p:nvSpPr>
          <p:cNvPr id="2" name="Sisällön paikkamerkki 1"/>
          <p:cNvSpPr>
            <a:spLocks noGrp="1"/>
          </p:cNvSpPr>
          <p:nvPr>
            <p:ph type="body" sz="half" idx="2"/>
          </p:nvPr>
        </p:nvSpPr>
        <p:spPr>
          <a:xfrm>
            <a:off x="395536" y="4077072"/>
            <a:ext cx="7992888" cy="21931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altLang="fi-FI" sz="2400" dirty="0" smtClean="0">
                <a:solidFill>
                  <a:schemeClr val="accent1"/>
                </a:solidFill>
              </a:rPr>
              <a:t>Ovi näytti olevan auki. 	</a:t>
            </a:r>
            <a:r>
              <a:rPr lang="fi-FI" sz="2400" i="1" dirty="0" err="1" smtClean="0"/>
              <a:t>The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door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seemed</a:t>
            </a:r>
            <a:r>
              <a:rPr lang="fi-FI" sz="2400" i="1" dirty="0" smtClean="0"/>
              <a:t> to </a:t>
            </a:r>
            <a:r>
              <a:rPr lang="fi-FI" sz="2400" i="1" dirty="0" err="1" smtClean="0"/>
              <a:t>be</a:t>
            </a:r>
            <a:r>
              <a:rPr lang="fi-FI" sz="2400" i="1" dirty="0" smtClean="0"/>
              <a:t> </a:t>
            </a:r>
            <a:r>
              <a:rPr lang="fi-FI" sz="2400" b="1" i="1" dirty="0" err="1" smtClean="0"/>
              <a:t>ajar</a:t>
            </a:r>
            <a:r>
              <a:rPr lang="fi-FI" sz="2400" i="1" dirty="0" smtClean="0"/>
              <a:t>.</a:t>
            </a:r>
          </a:p>
          <a:p>
            <a:pPr marL="0" indent="0">
              <a:buNone/>
            </a:pPr>
            <a:r>
              <a:rPr lang="fi-FI" sz="2400" dirty="0" smtClean="0">
                <a:solidFill>
                  <a:schemeClr val="accent1"/>
                </a:solidFill>
              </a:rPr>
              <a:t>Täällä on avoin ovi. 		</a:t>
            </a:r>
            <a:r>
              <a:rPr lang="fi-FI" sz="2400" i="1" dirty="0" err="1" smtClean="0"/>
              <a:t>There</a:t>
            </a:r>
            <a:r>
              <a:rPr lang="fi-FI" sz="2400" i="1" dirty="0" smtClean="0"/>
              <a:t> is </a:t>
            </a:r>
            <a:r>
              <a:rPr lang="fi-FI" sz="2400" b="1" i="1" dirty="0" smtClean="0"/>
              <a:t>an open </a:t>
            </a:r>
            <a:r>
              <a:rPr lang="fi-FI" sz="2400" b="1" i="1" dirty="0" err="1" smtClean="0"/>
              <a:t>door</a:t>
            </a:r>
            <a:r>
              <a:rPr lang="fi-FI" sz="2400" b="1" i="1" dirty="0" smtClean="0"/>
              <a:t> </a:t>
            </a:r>
            <a:r>
              <a:rPr lang="fi-FI" sz="2400" i="1" dirty="0" err="1" smtClean="0"/>
              <a:t>here</a:t>
            </a:r>
            <a:r>
              <a:rPr lang="fi-FI" sz="2400" i="1" dirty="0" smtClean="0"/>
              <a:t>.</a:t>
            </a:r>
          </a:p>
          <a:p>
            <a:pPr marL="0" indent="0">
              <a:buNone/>
            </a:pPr>
            <a:r>
              <a:rPr lang="fi-FI" sz="2400" dirty="0" smtClean="0">
                <a:solidFill>
                  <a:schemeClr val="accent1"/>
                </a:solidFill>
              </a:rPr>
              <a:t>En tiennyt tämän rocktähden olevan vielä elossa. </a:t>
            </a:r>
          </a:p>
          <a:p>
            <a:pPr marL="0" indent="0">
              <a:buNone/>
            </a:pPr>
            <a:r>
              <a:rPr lang="fi-FI" sz="2400" i="1" dirty="0" smtClean="0"/>
              <a:t>I </a:t>
            </a:r>
            <a:r>
              <a:rPr lang="fi-FI" sz="2400" i="1" dirty="0" err="1" smtClean="0"/>
              <a:t>didn’t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know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this</a:t>
            </a:r>
            <a:r>
              <a:rPr lang="fi-FI" sz="2400" i="1" dirty="0" smtClean="0"/>
              <a:t> rock </a:t>
            </a:r>
            <a:r>
              <a:rPr lang="fi-FI" sz="2400" i="1" dirty="0" err="1" smtClean="0"/>
              <a:t>star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was</a:t>
            </a:r>
            <a:r>
              <a:rPr lang="fi-FI" sz="2400" i="1" dirty="0" smtClean="0"/>
              <a:t> </a:t>
            </a:r>
            <a:r>
              <a:rPr lang="fi-FI" sz="2400" i="1" dirty="0" err="1" smtClean="0"/>
              <a:t>still</a:t>
            </a:r>
            <a:r>
              <a:rPr lang="fi-FI" sz="2400" i="1" dirty="0" smtClean="0"/>
              <a:t> </a:t>
            </a:r>
            <a:r>
              <a:rPr lang="fi-FI" sz="2400" b="1" i="1" dirty="0" err="1" smtClean="0"/>
              <a:t>alive</a:t>
            </a:r>
            <a:r>
              <a:rPr lang="fi-FI" sz="2400" i="1" dirty="0" smtClean="0"/>
              <a:t>.</a:t>
            </a:r>
          </a:p>
          <a:p>
            <a:pPr marL="0" indent="0">
              <a:buNone/>
            </a:pPr>
            <a:r>
              <a:rPr lang="fi-FI" sz="2400" dirty="0" smtClean="0">
                <a:solidFill>
                  <a:schemeClr val="accent1"/>
                </a:solidFill>
              </a:rPr>
              <a:t>Näin lavalla elävän legendan.   </a:t>
            </a:r>
            <a:r>
              <a:rPr lang="fi-FI" sz="2400" i="1" dirty="0" smtClean="0"/>
              <a:t>I </a:t>
            </a:r>
            <a:r>
              <a:rPr lang="fi-FI" sz="2400" i="1" dirty="0" err="1" smtClean="0"/>
              <a:t>saw</a:t>
            </a:r>
            <a:r>
              <a:rPr lang="fi-FI" sz="2400" i="1" dirty="0" smtClean="0"/>
              <a:t> </a:t>
            </a:r>
            <a:r>
              <a:rPr lang="fi-FI" sz="2400" b="1" i="1" dirty="0" smtClean="0"/>
              <a:t>a </a:t>
            </a:r>
            <a:r>
              <a:rPr lang="fi-FI" sz="2400" b="1" i="1" dirty="0" err="1" smtClean="0"/>
              <a:t>living</a:t>
            </a:r>
            <a:r>
              <a:rPr lang="fi-FI" sz="2400" b="1" i="1" dirty="0" smtClean="0"/>
              <a:t> </a:t>
            </a:r>
            <a:r>
              <a:rPr lang="fi-FI" sz="2400" b="1" i="1" dirty="0" err="1" smtClean="0"/>
              <a:t>legend</a:t>
            </a:r>
            <a:r>
              <a:rPr lang="fi-FI" sz="2400" b="1" i="1" dirty="0" smtClean="0"/>
              <a:t> </a:t>
            </a:r>
            <a:r>
              <a:rPr lang="fi-FI" sz="2400" i="1" dirty="0" smtClean="0"/>
              <a:t>on </a:t>
            </a:r>
            <a:r>
              <a:rPr lang="fi-FI" sz="2400" i="1" dirty="0" err="1" smtClean="0"/>
              <a:t>stage</a:t>
            </a:r>
            <a:r>
              <a:rPr lang="fi-FI" sz="2400" i="1" dirty="0" smtClean="0"/>
              <a:t>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215008" y="620688"/>
            <a:ext cx="8928992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altLang="fi-FI" sz="12800" b="1" dirty="0" smtClean="0">
                <a:solidFill>
                  <a:schemeClr val="accent1"/>
                </a:solidFill>
              </a:rPr>
              <a:t>ADJEKTIIVIT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i-FI" altLang="fi-FI" sz="9600" dirty="0" smtClean="0">
                <a:solidFill>
                  <a:schemeClr val="accent1"/>
                </a:solidFill>
              </a:rPr>
              <a:t>Huomaa</a:t>
            </a:r>
            <a:r>
              <a:rPr lang="fi-FI" altLang="fi-FI" sz="9600" dirty="0">
                <a:solidFill>
                  <a:schemeClr val="accent1"/>
                </a:solidFill>
              </a:rPr>
              <a:t>, että joitakin adjektiiveja </a:t>
            </a:r>
            <a:r>
              <a:rPr lang="fi-FI" altLang="fi-FI" sz="9600" dirty="0" smtClean="0">
                <a:solidFill>
                  <a:schemeClr val="accent1"/>
                </a:solidFill>
              </a:rPr>
              <a:t>voi </a:t>
            </a:r>
            <a:r>
              <a:rPr lang="fi-FI" altLang="fi-FI" sz="9600" dirty="0">
                <a:solidFill>
                  <a:schemeClr val="accent1"/>
                </a:solidFill>
              </a:rPr>
              <a:t>käyttää vain </a:t>
            </a:r>
            <a:r>
              <a:rPr lang="fi-FI" altLang="fi-FI" sz="9600" b="1" i="1" dirty="0" smtClean="0">
                <a:solidFill>
                  <a:schemeClr val="accent1"/>
                </a:solidFill>
              </a:rPr>
              <a:t>predikatiiveina</a:t>
            </a:r>
            <a:r>
              <a:rPr lang="fi-FI" altLang="fi-FI" sz="9600" dirty="0" smtClean="0">
                <a:solidFill>
                  <a:schemeClr val="accent1"/>
                </a:solidFill>
              </a:rPr>
              <a:t>.</a:t>
            </a:r>
            <a:endParaRPr lang="fi-FI" altLang="fi-FI" sz="9600" dirty="0">
              <a:solidFill>
                <a:schemeClr val="accent1"/>
              </a:solidFill>
            </a:endParaRPr>
          </a:p>
          <a:p>
            <a:pPr algn="l"/>
            <a:endParaRPr lang="fi-FI" altLang="fi-FI" dirty="0"/>
          </a:p>
        </p:txBody>
      </p:sp>
    </p:spTree>
    <p:extLst>
      <p:ext uri="{BB962C8B-B14F-4D97-AF65-F5344CB8AC3E}">
        <p14:creationId xmlns:p14="http://schemas.microsoft.com/office/powerpoint/2010/main" val="133015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63036" y="346646"/>
            <a:ext cx="8229600" cy="850106"/>
          </a:xfrm>
        </p:spPr>
        <p:txBody>
          <a:bodyPr/>
          <a:lstStyle/>
          <a:p>
            <a:r>
              <a:rPr lang="fi-FI" altLang="fi-FI" sz="3200" b="1" dirty="0">
                <a:solidFill>
                  <a:schemeClr val="accent1"/>
                </a:solidFill>
              </a:rPr>
              <a:t>ADJEKTIIVIT</a:t>
            </a:r>
            <a:r>
              <a:rPr lang="fi-FI" altLang="fi-FI" b="1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412776"/>
            <a:ext cx="8147248" cy="518457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fi-FI" altLang="fi-FI" sz="5500" dirty="0" smtClean="0">
                <a:solidFill>
                  <a:schemeClr val="accent1"/>
                </a:solidFill>
              </a:rPr>
              <a:t>Adjektiivista voidaan tehdä myös </a:t>
            </a:r>
            <a:r>
              <a:rPr lang="fi-FI" altLang="fi-FI" sz="5500" b="1" i="1" dirty="0" smtClean="0">
                <a:solidFill>
                  <a:schemeClr val="accent1"/>
                </a:solidFill>
              </a:rPr>
              <a:t>substantiivi</a:t>
            </a:r>
            <a:r>
              <a:rPr lang="fi-FI" altLang="fi-FI" sz="5500" dirty="0" smtClean="0">
                <a:solidFill>
                  <a:schemeClr val="accent1"/>
                </a:solidFill>
              </a:rPr>
              <a:t> lisäämällä sen eteen </a:t>
            </a:r>
            <a:r>
              <a:rPr lang="fi-FI" altLang="fi-FI" sz="5500" b="1" i="1" dirty="0" err="1" smtClean="0">
                <a:solidFill>
                  <a:schemeClr val="accent1"/>
                </a:solidFill>
              </a:rPr>
              <a:t>the</a:t>
            </a:r>
            <a:r>
              <a:rPr lang="fi-FI" altLang="fi-FI" sz="5500" dirty="0" smtClean="0">
                <a:solidFill>
                  <a:schemeClr val="accent1"/>
                </a:solidFill>
              </a:rPr>
              <a:t> kuvaamaan kokonaista ihmisryhmää. </a:t>
            </a:r>
            <a:endParaRPr lang="fi-FI" altLang="fi-FI" sz="51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dirty="0" smtClean="0">
                <a:solidFill>
                  <a:schemeClr val="accent1"/>
                </a:solidFill>
              </a:rPr>
              <a:t>kodittomat </a:t>
            </a:r>
            <a:endParaRPr lang="fi-FI" altLang="fi-FI" sz="5100" i="1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dirty="0" smtClean="0">
                <a:solidFill>
                  <a:schemeClr val="accent1"/>
                </a:solidFill>
              </a:rPr>
              <a:t>loukkaantuneet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dirty="0" smtClean="0">
                <a:solidFill>
                  <a:schemeClr val="accent1"/>
                </a:solidFill>
              </a:rPr>
              <a:t>rikkaat ja kuuluisat </a:t>
            </a:r>
          </a:p>
          <a:p>
            <a:pPr marL="0" indent="0">
              <a:lnSpc>
                <a:spcPct val="120000"/>
              </a:lnSpc>
              <a:buNone/>
            </a:pPr>
            <a:endParaRPr lang="fi-FI" altLang="fi-FI" sz="51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dirty="0" err="1" smtClean="0">
                <a:solidFill>
                  <a:schemeClr val="accent1"/>
                </a:solidFill>
              </a:rPr>
              <a:t>Huom</a:t>
            </a:r>
            <a:r>
              <a:rPr lang="fi-FI" altLang="fi-FI" sz="5100" dirty="0">
                <a:solidFill>
                  <a:schemeClr val="accent1"/>
                </a:solidFill>
              </a:rPr>
              <a:t>! Jos puhutaan vain </a:t>
            </a:r>
            <a:r>
              <a:rPr lang="fi-FI" altLang="fi-FI" sz="5100" b="1" dirty="0">
                <a:solidFill>
                  <a:schemeClr val="accent1"/>
                </a:solidFill>
              </a:rPr>
              <a:t>yhdestä henkilöstä</a:t>
            </a:r>
            <a:r>
              <a:rPr lang="fi-FI" altLang="fi-FI" sz="5100" dirty="0">
                <a:solidFill>
                  <a:schemeClr val="accent1"/>
                </a:solidFill>
              </a:rPr>
              <a:t>, on adjektiiviin liitettävä mukaan substantiivi.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i="1" dirty="0" smtClean="0">
                <a:solidFill>
                  <a:schemeClr val="tx1"/>
                </a:solidFill>
              </a:rPr>
              <a:t>	a </a:t>
            </a:r>
            <a:r>
              <a:rPr lang="fi-FI" altLang="fi-FI" sz="5100" i="1" dirty="0" err="1">
                <a:solidFill>
                  <a:schemeClr val="tx1"/>
                </a:solidFill>
              </a:rPr>
              <a:t>young</a:t>
            </a:r>
            <a:r>
              <a:rPr lang="fi-FI" altLang="fi-FI" sz="5100" i="1" dirty="0">
                <a:solidFill>
                  <a:schemeClr val="tx1"/>
                </a:solidFill>
              </a:rPr>
              <a:t> </a:t>
            </a:r>
            <a:r>
              <a:rPr lang="fi-FI" altLang="fi-FI" sz="5100" b="1" i="1" dirty="0">
                <a:solidFill>
                  <a:schemeClr val="tx1"/>
                </a:solidFill>
              </a:rPr>
              <a:t>person</a:t>
            </a:r>
            <a:r>
              <a:rPr lang="fi-FI" altLang="fi-FI" sz="5100" i="1" dirty="0">
                <a:solidFill>
                  <a:schemeClr val="tx1"/>
                </a:solidFill>
              </a:rPr>
              <a:t>, </a:t>
            </a:r>
            <a:r>
              <a:rPr lang="fi-FI" altLang="fi-FI" sz="5100" i="1" dirty="0" err="1"/>
              <a:t>the</a:t>
            </a:r>
            <a:r>
              <a:rPr lang="fi-FI" altLang="fi-FI" sz="5100" i="1" dirty="0"/>
              <a:t> </a:t>
            </a:r>
            <a:r>
              <a:rPr lang="fi-FI" altLang="fi-FI" sz="5100" i="1" dirty="0" err="1"/>
              <a:t>injured</a:t>
            </a:r>
            <a:r>
              <a:rPr lang="fi-FI" altLang="fi-FI" sz="5100" i="1" dirty="0"/>
              <a:t> </a:t>
            </a:r>
            <a:r>
              <a:rPr lang="fi-FI" altLang="fi-FI" sz="5100" b="1" i="1" dirty="0" err="1"/>
              <a:t>policeman</a:t>
            </a:r>
            <a:r>
              <a:rPr lang="fi-FI" altLang="fi-FI" sz="5100" i="1" dirty="0"/>
              <a:t>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i="1" dirty="0" smtClean="0">
                <a:solidFill>
                  <a:schemeClr val="tx1"/>
                </a:solidFill>
              </a:rPr>
              <a:t>	a </a:t>
            </a:r>
            <a:r>
              <a:rPr lang="fi-FI" altLang="fi-FI" sz="5100" i="1" dirty="0" err="1">
                <a:solidFill>
                  <a:schemeClr val="tx1"/>
                </a:solidFill>
              </a:rPr>
              <a:t>homeless</a:t>
            </a:r>
            <a:r>
              <a:rPr lang="fi-FI" altLang="fi-FI" sz="5100" i="1" dirty="0">
                <a:solidFill>
                  <a:schemeClr val="tx1"/>
                </a:solidFill>
              </a:rPr>
              <a:t> </a:t>
            </a:r>
            <a:r>
              <a:rPr lang="fi-FI" altLang="fi-FI" sz="5100" b="1" i="1" dirty="0" err="1">
                <a:solidFill>
                  <a:schemeClr val="tx1"/>
                </a:solidFill>
              </a:rPr>
              <a:t>woman</a:t>
            </a:r>
            <a:r>
              <a:rPr lang="fi-FI" altLang="fi-FI" sz="5100" i="1" dirty="0">
                <a:solidFill>
                  <a:schemeClr val="tx1"/>
                </a:solidFill>
              </a:rPr>
              <a:t>, </a:t>
            </a:r>
            <a:r>
              <a:rPr lang="fi-FI" altLang="fi-FI" sz="5100" i="1" dirty="0" err="1" smtClean="0">
                <a:solidFill>
                  <a:schemeClr val="tx1"/>
                </a:solidFill>
              </a:rPr>
              <a:t>this</a:t>
            </a:r>
            <a:r>
              <a:rPr lang="fi-FI" altLang="fi-FI" sz="5100" i="1" dirty="0" smtClean="0">
                <a:solidFill>
                  <a:schemeClr val="tx1"/>
                </a:solidFill>
              </a:rPr>
              <a:t> </a:t>
            </a:r>
            <a:r>
              <a:rPr lang="fi-FI" altLang="fi-FI" sz="5100" i="1" dirty="0" err="1">
                <a:solidFill>
                  <a:schemeClr val="tx1"/>
                </a:solidFill>
              </a:rPr>
              <a:t>rich</a:t>
            </a:r>
            <a:r>
              <a:rPr lang="fi-FI" altLang="fi-FI" sz="5100" i="1" dirty="0">
                <a:solidFill>
                  <a:schemeClr val="tx1"/>
                </a:solidFill>
              </a:rPr>
              <a:t> </a:t>
            </a:r>
            <a:r>
              <a:rPr lang="fi-FI" altLang="fi-FI" sz="5100" b="1" i="1" dirty="0" err="1">
                <a:solidFill>
                  <a:schemeClr val="tx1"/>
                </a:solidFill>
              </a:rPr>
              <a:t>entrepreneur</a:t>
            </a:r>
            <a:endParaRPr lang="fi-FI" altLang="fi-FI" sz="5100" b="1" i="1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fi-FI" altLang="fi-FI" dirty="0"/>
          </a:p>
        </p:txBody>
      </p:sp>
      <p:sp>
        <p:nvSpPr>
          <p:cNvPr id="2" name="Sisällön paikkamerkki 1"/>
          <p:cNvSpPr>
            <a:spLocks noGrp="1"/>
          </p:cNvSpPr>
          <p:nvPr>
            <p:ph sz="half" idx="2"/>
          </p:nvPr>
        </p:nvSpPr>
        <p:spPr>
          <a:xfrm>
            <a:off x="539552" y="2420888"/>
            <a:ext cx="8502412" cy="4145032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i-FI" altLang="fi-FI" sz="5100" i="1" dirty="0" smtClean="0"/>
              <a:t>			</a:t>
            </a:r>
            <a:r>
              <a:rPr lang="fi-FI" altLang="fi-FI" sz="5100" b="1" i="1" dirty="0" err="1" smtClean="0"/>
              <a:t>the</a:t>
            </a:r>
            <a:r>
              <a:rPr lang="fi-FI" altLang="fi-FI" sz="5100" i="1" dirty="0" smtClean="0"/>
              <a:t> </a:t>
            </a:r>
            <a:r>
              <a:rPr lang="fi-FI" altLang="fi-FI" sz="5100" i="1" dirty="0" err="1"/>
              <a:t>homeless</a:t>
            </a:r>
            <a:r>
              <a:rPr lang="fi-FI" altLang="fi-FI" sz="5100" i="1" dirty="0"/>
              <a:t> </a:t>
            </a:r>
            <a:r>
              <a:rPr lang="fi-FI" altLang="fi-FI" sz="4200" i="1" dirty="0"/>
              <a:t>(= </a:t>
            </a:r>
            <a:r>
              <a:rPr lang="fi-FI" altLang="fi-FI" sz="4200" i="1" dirty="0" err="1"/>
              <a:t>all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the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homeless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people</a:t>
            </a:r>
            <a:r>
              <a:rPr lang="fi-FI" altLang="fi-FI" sz="4200" i="1" dirty="0"/>
              <a:t>)</a:t>
            </a:r>
          </a:p>
          <a:p>
            <a:pPr marL="0" indent="0">
              <a:lnSpc>
                <a:spcPct val="120000"/>
              </a:lnSpc>
              <a:spcBef>
                <a:spcPts val="400"/>
              </a:spcBef>
              <a:buNone/>
            </a:pPr>
            <a:r>
              <a:rPr lang="fi-FI" altLang="fi-FI" sz="5100" dirty="0"/>
              <a:t>	</a:t>
            </a:r>
            <a:r>
              <a:rPr lang="fi-FI" altLang="fi-FI" sz="5100" dirty="0" smtClean="0"/>
              <a:t>   	 	</a:t>
            </a:r>
            <a:r>
              <a:rPr lang="fi-FI" altLang="fi-FI" sz="5100" b="1" i="1" dirty="0" err="1" smtClean="0"/>
              <a:t>the</a:t>
            </a:r>
            <a:r>
              <a:rPr lang="fi-FI" altLang="fi-FI" sz="5100" i="1" dirty="0" smtClean="0"/>
              <a:t> </a:t>
            </a:r>
            <a:r>
              <a:rPr lang="fi-FI" altLang="fi-FI" sz="5100" i="1" dirty="0" err="1"/>
              <a:t>injured</a:t>
            </a:r>
            <a:r>
              <a:rPr lang="fi-FI" altLang="fi-FI" sz="5100" i="1" dirty="0"/>
              <a:t> </a:t>
            </a:r>
            <a:r>
              <a:rPr lang="fi-FI" altLang="fi-FI" sz="4200" i="1" dirty="0" smtClean="0"/>
              <a:t>(= </a:t>
            </a:r>
            <a:r>
              <a:rPr lang="fi-FI" altLang="fi-FI" sz="4200" i="1" dirty="0" err="1"/>
              <a:t>all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the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injured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people</a:t>
            </a:r>
            <a:r>
              <a:rPr lang="fi-FI" altLang="fi-FI" sz="4200" i="1" dirty="0"/>
              <a:t>)</a:t>
            </a:r>
            <a:r>
              <a:rPr lang="fi-FI" altLang="fi-FI" sz="4200" dirty="0"/>
              <a:t>	</a:t>
            </a:r>
            <a:endParaRPr lang="fi-FI" altLang="fi-FI" sz="42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100" i="1" dirty="0" smtClean="0"/>
              <a:t>			</a:t>
            </a:r>
            <a:r>
              <a:rPr lang="fi-FI" altLang="fi-FI" sz="5100" b="1" i="1" dirty="0" err="1" smtClean="0"/>
              <a:t>the</a:t>
            </a:r>
            <a:r>
              <a:rPr lang="fi-FI" altLang="fi-FI" sz="5100" i="1" dirty="0" smtClean="0"/>
              <a:t> </a:t>
            </a:r>
            <a:r>
              <a:rPr lang="fi-FI" altLang="fi-FI" sz="5100" i="1" dirty="0" err="1"/>
              <a:t>rich</a:t>
            </a:r>
            <a:r>
              <a:rPr lang="fi-FI" altLang="fi-FI" sz="5100" i="1" dirty="0"/>
              <a:t> and </a:t>
            </a:r>
            <a:r>
              <a:rPr lang="fi-FI" altLang="fi-FI" sz="5100" b="1" i="1" dirty="0" err="1" smtClean="0"/>
              <a:t>the</a:t>
            </a:r>
            <a:r>
              <a:rPr lang="fi-FI" altLang="fi-FI" sz="5100" i="1" dirty="0" smtClean="0"/>
              <a:t> </a:t>
            </a:r>
            <a:r>
              <a:rPr lang="fi-FI" altLang="fi-FI" sz="5100" i="1" dirty="0" err="1" smtClean="0"/>
              <a:t>famous</a:t>
            </a:r>
            <a:r>
              <a:rPr lang="fi-FI" altLang="fi-FI" sz="5100" i="1" dirty="0" smtClean="0"/>
              <a:t> </a:t>
            </a:r>
            <a:r>
              <a:rPr lang="fi-FI" altLang="fi-FI" sz="4200" i="1" dirty="0"/>
              <a:t>(= </a:t>
            </a:r>
            <a:r>
              <a:rPr lang="fi-FI" altLang="fi-FI" sz="4200" i="1" dirty="0" err="1"/>
              <a:t>all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the</a:t>
            </a:r>
            <a:r>
              <a:rPr lang="fi-FI" altLang="fi-FI" sz="4200" i="1" dirty="0"/>
              <a:t> </a:t>
            </a:r>
            <a:r>
              <a:rPr lang="fi-FI" altLang="fi-FI" sz="4200" i="1" dirty="0" err="1"/>
              <a:t>people</a:t>
            </a:r>
            <a:r>
              <a:rPr lang="fi-FI" altLang="fi-FI" sz="4200" i="1" dirty="0"/>
              <a:t> </a:t>
            </a:r>
            <a:r>
              <a:rPr lang="fi-FI" altLang="fi-FI" sz="4200" i="1" dirty="0" err="1" smtClean="0"/>
              <a:t>who</a:t>
            </a:r>
            <a:r>
              <a:rPr lang="fi-FI" altLang="fi-FI" sz="4200" i="1" dirty="0" smtClean="0"/>
              <a:t> 							</a:t>
            </a:r>
            <a:r>
              <a:rPr lang="fi-FI" altLang="fi-FI" sz="4200" i="1" dirty="0" err="1" smtClean="0"/>
              <a:t>are</a:t>
            </a:r>
            <a:r>
              <a:rPr lang="fi-FI" altLang="fi-FI" sz="4200" i="1" dirty="0" smtClean="0"/>
              <a:t> </a:t>
            </a:r>
            <a:r>
              <a:rPr lang="fi-FI" altLang="fi-FI" sz="4200" i="1" dirty="0" err="1"/>
              <a:t>rich</a:t>
            </a:r>
            <a:r>
              <a:rPr lang="fi-FI" altLang="fi-FI" sz="4200" i="1" dirty="0"/>
              <a:t> and </a:t>
            </a:r>
            <a:r>
              <a:rPr lang="fi-FI" altLang="fi-FI" sz="4200" i="1" dirty="0" err="1"/>
              <a:t>famous</a:t>
            </a:r>
            <a:r>
              <a:rPr lang="fi-FI" altLang="fi-FI" sz="4200" i="1" dirty="0" smtClean="0"/>
              <a:t>)</a:t>
            </a:r>
          </a:p>
          <a:p>
            <a:pPr marL="0" indent="0">
              <a:lnSpc>
                <a:spcPct val="170000"/>
              </a:lnSpc>
              <a:buNone/>
            </a:pPr>
            <a:endParaRPr lang="fi-FI" altLang="fi-FI" sz="5100" i="1" dirty="0"/>
          </a:p>
          <a:p>
            <a:pPr marL="0" indent="0">
              <a:buNone/>
            </a:pPr>
            <a:endParaRPr lang="fi-FI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1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fi-FI" altLang="fi-FI" sz="3200" b="1" dirty="0">
                <a:solidFill>
                  <a:schemeClr val="accent1"/>
                </a:solidFill>
              </a:rPr>
              <a:t>ADJEKTIIVIT</a:t>
            </a:r>
            <a:r>
              <a:rPr lang="fi-FI" altLang="fi-FI" b="1" dirty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196752"/>
            <a:ext cx="8147248" cy="482453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fi-FI" altLang="fi-FI" sz="5500" dirty="0" smtClean="0">
                <a:solidFill>
                  <a:schemeClr val="accent1"/>
                </a:solidFill>
              </a:rPr>
              <a:t>Rakenteella </a:t>
            </a:r>
            <a:r>
              <a:rPr lang="fi-FI" altLang="fi-FI" sz="5500" b="1" i="1" dirty="0" err="1" smtClean="0">
                <a:solidFill>
                  <a:schemeClr val="accent1"/>
                </a:solidFill>
              </a:rPr>
              <a:t>the</a:t>
            </a:r>
            <a:r>
              <a:rPr lang="fi-FI" altLang="fi-FI" sz="5500" b="1" dirty="0" smtClean="0">
                <a:solidFill>
                  <a:schemeClr val="accent1"/>
                </a:solidFill>
              </a:rPr>
              <a:t> + adjektiivi </a:t>
            </a:r>
            <a:r>
              <a:rPr lang="fi-FI" altLang="fi-FI" sz="5500" dirty="0" smtClean="0">
                <a:solidFill>
                  <a:schemeClr val="accent1"/>
                </a:solidFill>
              </a:rPr>
              <a:t>voidaan myös muodostaa substantiivi, joka kuvaa abstraktia käsitettä.</a:t>
            </a:r>
          </a:p>
          <a:p>
            <a:pPr marL="0" indent="0">
              <a:lnSpc>
                <a:spcPct val="120000"/>
              </a:lnSpc>
              <a:buNone/>
            </a:pPr>
            <a:endParaRPr lang="fi-FI" altLang="fi-FI" sz="5100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500" dirty="0" smtClean="0">
                <a:solidFill>
                  <a:schemeClr val="accent1"/>
                </a:solidFill>
              </a:rPr>
              <a:t>	tuntematon </a:t>
            </a:r>
            <a:endParaRPr lang="fi-FI" altLang="fi-FI" sz="5500" i="1" dirty="0" smtClean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500" dirty="0" smtClean="0">
                <a:solidFill>
                  <a:schemeClr val="accent1"/>
                </a:solidFill>
              </a:rPr>
              <a:t>	odottamaton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500" dirty="0" smtClean="0">
                <a:solidFill>
                  <a:schemeClr val="accent1"/>
                </a:solidFill>
              </a:rPr>
              <a:t>	yliluonnollinen  </a:t>
            </a:r>
          </a:p>
          <a:p>
            <a:pPr marL="0" indent="0">
              <a:lnSpc>
                <a:spcPct val="120000"/>
              </a:lnSpc>
              <a:spcBef>
                <a:spcPts val="1800"/>
              </a:spcBef>
              <a:buNone/>
            </a:pPr>
            <a:r>
              <a:rPr lang="fi-FI" altLang="fi-FI" sz="5500" dirty="0" smtClean="0">
                <a:solidFill>
                  <a:schemeClr val="accent1"/>
                </a:solidFill>
              </a:rPr>
              <a:t>Auttaako positiivinen ajattelu meitä tekemään mahdottomasta mahdollista? </a:t>
            </a:r>
            <a:endParaRPr lang="fi-FI" altLang="fi-FI" sz="5500" dirty="0">
              <a:solidFill>
                <a:schemeClr val="accent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5500" i="1" dirty="0" err="1" smtClean="0">
                <a:solidFill>
                  <a:schemeClr val="tx1"/>
                </a:solidFill>
              </a:rPr>
              <a:t>Does</a:t>
            </a:r>
            <a:r>
              <a:rPr lang="fi-FI" altLang="fi-FI" sz="5500" i="1" dirty="0" smtClean="0">
                <a:solidFill>
                  <a:schemeClr val="tx1"/>
                </a:solidFill>
              </a:rPr>
              <a:t> </a:t>
            </a:r>
            <a:r>
              <a:rPr lang="fi-FI" altLang="fi-FI" sz="5500" i="1" dirty="0" err="1" smtClean="0">
                <a:solidFill>
                  <a:schemeClr val="tx1"/>
                </a:solidFill>
              </a:rPr>
              <a:t>positive</a:t>
            </a:r>
            <a:r>
              <a:rPr lang="fi-FI" altLang="fi-FI" sz="5500" i="1" dirty="0" smtClean="0">
                <a:solidFill>
                  <a:schemeClr val="tx1"/>
                </a:solidFill>
              </a:rPr>
              <a:t> </a:t>
            </a:r>
            <a:r>
              <a:rPr lang="fi-FI" altLang="fi-FI" sz="5500" i="1" dirty="0" err="1" smtClean="0">
                <a:solidFill>
                  <a:schemeClr val="tx1"/>
                </a:solidFill>
              </a:rPr>
              <a:t>thinkin</a:t>
            </a:r>
            <a:r>
              <a:rPr lang="fi-FI" altLang="fi-FI" sz="5500" i="1" dirty="0" err="1" smtClean="0"/>
              <a:t>g</a:t>
            </a:r>
            <a:r>
              <a:rPr lang="fi-FI" altLang="fi-FI" sz="5500" i="1" dirty="0" smtClean="0"/>
              <a:t> help us </a:t>
            </a:r>
            <a:r>
              <a:rPr lang="fi-FI" altLang="fi-FI" sz="5500" i="1" dirty="0" err="1" smtClean="0"/>
              <a:t>make</a:t>
            </a:r>
            <a:r>
              <a:rPr lang="fi-FI" altLang="fi-FI" sz="5500" i="1" dirty="0" smtClean="0"/>
              <a:t> </a:t>
            </a:r>
            <a:r>
              <a:rPr lang="fi-FI" altLang="fi-FI" sz="5500" i="1" dirty="0" err="1" smtClean="0"/>
              <a:t>the</a:t>
            </a:r>
            <a:r>
              <a:rPr lang="fi-FI" altLang="fi-FI" sz="5500" i="1" dirty="0" smtClean="0"/>
              <a:t> </a:t>
            </a:r>
            <a:r>
              <a:rPr lang="fi-FI" altLang="fi-FI" sz="5500" i="1" dirty="0" err="1" smtClean="0"/>
              <a:t>impossible</a:t>
            </a:r>
            <a:r>
              <a:rPr lang="fi-FI" altLang="fi-FI" sz="5500" i="1" dirty="0" smtClean="0"/>
              <a:t> </a:t>
            </a:r>
            <a:r>
              <a:rPr lang="fi-FI" altLang="fi-FI" sz="5500" i="1" dirty="0" err="1" smtClean="0"/>
              <a:t>possible</a:t>
            </a:r>
            <a:r>
              <a:rPr lang="fi-FI" altLang="fi-FI" sz="5500" i="1" dirty="0" smtClean="0"/>
              <a:t>?</a:t>
            </a:r>
            <a:endParaRPr lang="fi-FI" altLang="fi-FI" sz="5500" b="1" i="1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fi-FI" altLang="fi-FI" dirty="0"/>
          </a:p>
        </p:txBody>
      </p:sp>
      <p:sp>
        <p:nvSpPr>
          <p:cNvPr id="2" name="Sisällön paikkamerkki 1"/>
          <p:cNvSpPr>
            <a:spLocks noGrp="1"/>
          </p:cNvSpPr>
          <p:nvPr>
            <p:ph sz="half" idx="2"/>
          </p:nvPr>
        </p:nvSpPr>
        <p:spPr>
          <a:xfrm>
            <a:off x="3923928" y="2492896"/>
            <a:ext cx="3456385" cy="1512168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i-FI" altLang="fi-FI" sz="5500" b="1" i="1" dirty="0" err="1" smtClean="0"/>
              <a:t>the</a:t>
            </a:r>
            <a:r>
              <a:rPr lang="fi-FI" altLang="fi-FI" sz="5500" i="1" dirty="0" smtClean="0"/>
              <a:t> </a:t>
            </a:r>
            <a:r>
              <a:rPr lang="fi-FI" altLang="fi-FI" sz="5500" i="1" dirty="0" err="1" smtClean="0"/>
              <a:t>unknown</a:t>
            </a:r>
            <a:r>
              <a:rPr lang="fi-FI" altLang="fi-FI" sz="5500" i="1" dirty="0" smtClean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500" b="1" i="1" dirty="0" err="1" smtClean="0"/>
              <a:t>the</a:t>
            </a:r>
            <a:r>
              <a:rPr lang="fi-FI" altLang="fi-FI" sz="5500" i="1" dirty="0" smtClean="0"/>
              <a:t> </a:t>
            </a:r>
            <a:r>
              <a:rPr lang="fi-FI" altLang="fi-FI" sz="5500" i="1" dirty="0" err="1" smtClean="0"/>
              <a:t>unexpected</a:t>
            </a:r>
            <a:endParaRPr lang="fi-FI" altLang="fi-FI" sz="5500" i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fi-FI" altLang="fi-FI" sz="5500" b="1" i="1" dirty="0" err="1" smtClean="0"/>
              <a:t>the</a:t>
            </a:r>
            <a:r>
              <a:rPr lang="fi-FI" altLang="fi-FI" sz="5500" i="1" dirty="0" smtClean="0"/>
              <a:t> </a:t>
            </a:r>
            <a:r>
              <a:rPr lang="fi-FI" altLang="fi-FI" sz="5500" i="1" dirty="0" err="1" smtClean="0"/>
              <a:t>supernatural</a:t>
            </a:r>
            <a:endParaRPr lang="fi-FI" altLang="fi-FI" sz="5500" i="1" dirty="0" smtClean="0"/>
          </a:p>
          <a:p>
            <a:pPr marL="0" indent="0">
              <a:lnSpc>
                <a:spcPct val="170000"/>
              </a:lnSpc>
              <a:buNone/>
            </a:pPr>
            <a:endParaRPr lang="fi-FI" altLang="fi-FI" sz="5100" i="1" dirty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23564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850106"/>
          </a:xfrm>
        </p:spPr>
        <p:txBody>
          <a:bodyPr/>
          <a:lstStyle/>
          <a:p>
            <a:r>
              <a:rPr lang="fi-FI" altLang="fi-FI" sz="3200" b="1" dirty="0" smtClean="0">
                <a:solidFill>
                  <a:schemeClr val="accent1"/>
                </a:solidFill>
              </a:rPr>
              <a:t>ADJEKTIIVIT</a:t>
            </a:r>
            <a:endParaRPr lang="fi-FI" altLang="fi-FI" b="1" dirty="0">
              <a:solidFill>
                <a:schemeClr val="accent1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39552" y="1052736"/>
            <a:ext cx="8147248" cy="535914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fi-FI" altLang="fi-FI" sz="4400" dirty="0" smtClean="0">
                <a:solidFill>
                  <a:schemeClr val="accent1"/>
                </a:solidFill>
              </a:rPr>
              <a:t>Adjektiiviin voi liittyä numeromääre. Vertaa seuraavien esimerkkien muotoa</a:t>
            </a:r>
            <a:r>
              <a:rPr lang="fi-FI" altLang="fi-FI" sz="4700" dirty="0" smtClean="0">
                <a:solidFill>
                  <a:schemeClr val="accent1"/>
                </a:solidFill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700" i="1" dirty="0" smtClean="0"/>
              <a:t>My </a:t>
            </a:r>
            <a:r>
              <a:rPr lang="fi-FI" altLang="fi-FI" sz="4700" b="1" i="1" dirty="0" smtClean="0"/>
              <a:t>68-year-old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grandfather</a:t>
            </a:r>
            <a:r>
              <a:rPr lang="fi-FI" altLang="fi-FI" sz="4700" i="1" dirty="0" smtClean="0"/>
              <a:t> is </a:t>
            </a:r>
            <a:r>
              <a:rPr lang="fi-FI" altLang="fi-FI" sz="4700" i="1" dirty="0" err="1" smtClean="0"/>
              <a:t>very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active</a:t>
            </a:r>
            <a:r>
              <a:rPr lang="fi-FI" altLang="fi-FI" sz="4700" i="1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altLang="fi-FI" sz="4700" i="1" dirty="0" smtClean="0"/>
              <a:t>My </a:t>
            </a:r>
            <a:r>
              <a:rPr lang="fi-FI" altLang="fi-FI" sz="4700" i="1" dirty="0" err="1" smtClean="0"/>
              <a:t>grandfather</a:t>
            </a:r>
            <a:r>
              <a:rPr lang="fi-FI" altLang="fi-FI" sz="4700" i="1" dirty="0" smtClean="0"/>
              <a:t> is </a:t>
            </a:r>
            <a:r>
              <a:rPr lang="fi-FI" altLang="fi-FI" sz="4700" i="1" dirty="0" err="1" smtClean="0"/>
              <a:t>already</a:t>
            </a:r>
            <a:r>
              <a:rPr lang="fi-FI" altLang="fi-FI" sz="4700" i="1" dirty="0" smtClean="0"/>
              <a:t> </a:t>
            </a:r>
            <a:r>
              <a:rPr lang="fi-FI" altLang="fi-FI" sz="4700" b="1" i="1" dirty="0" smtClean="0"/>
              <a:t>68 </a:t>
            </a:r>
            <a:r>
              <a:rPr lang="fi-FI" altLang="fi-FI" sz="4700" b="1" i="1" dirty="0" err="1" smtClean="0"/>
              <a:t>years</a:t>
            </a:r>
            <a:r>
              <a:rPr lang="fi-FI" altLang="fi-FI" sz="4700" b="1" i="1" dirty="0" smtClean="0"/>
              <a:t> </a:t>
            </a:r>
            <a:r>
              <a:rPr lang="fi-FI" altLang="fi-FI" sz="4700" b="1" i="1" dirty="0" err="1" smtClean="0"/>
              <a:t>old</a:t>
            </a:r>
            <a:r>
              <a:rPr lang="fi-FI" altLang="fi-FI" sz="4700" i="1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700" i="1" dirty="0" err="1" smtClean="0"/>
              <a:t>This</a:t>
            </a:r>
            <a:r>
              <a:rPr lang="fi-FI" altLang="fi-FI" sz="4700" i="1" dirty="0" smtClean="0"/>
              <a:t> is </a:t>
            </a:r>
            <a:r>
              <a:rPr lang="fi-FI" altLang="fi-FI" sz="4700" b="1" i="1" dirty="0" smtClean="0"/>
              <a:t>a 500-page(-long)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book</a:t>
            </a:r>
            <a:r>
              <a:rPr lang="fi-FI" altLang="fi-FI" sz="4700" i="1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altLang="fi-FI" sz="4700" i="1" dirty="0" err="1" smtClean="0"/>
              <a:t>This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book</a:t>
            </a:r>
            <a:r>
              <a:rPr lang="fi-FI" altLang="fi-FI" sz="4700" i="1" dirty="0" smtClean="0"/>
              <a:t> is </a:t>
            </a:r>
            <a:r>
              <a:rPr lang="fi-FI" altLang="fi-FI" sz="4700" b="1" i="1" dirty="0" smtClean="0"/>
              <a:t>500 </a:t>
            </a:r>
            <a:r>
              <a:rPr lang="fi-FI" altLang="fi-FI" sz="4700" b="1" i="1" dirty="0" err="1" smtClean="0"/>
              <a:t>pages</a:t>
            </a:r>
            <a:r>
              <a:rPr lang="fi-FI" altLang="fi-FI" sz="4700" b="1" i="1" dirty="0" smtClean="0"/>
              <a:t> long</a:t>
            </a:r>
            <a:r>
              <a:rPr lang="fi-FI" altLang="fi-FI" sz="4700" i="1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fi-FI" altLang="fi-FI" sz="4700" i="1" dirty="0" err="1" smtClean="0"/>
              <a:t>There</a:t>
            </a:r>
            <a:r>
              <a:rPr lang="fi-FI" altLang="fi-FI" sz="4700" i="1" dirty="0" smtClean="0"/>
              <a:t> is a </a:t>
            </a:r>
            <a:r>
              <a:rPr lang="fi-FI" altLang="fi-FI" sz="4700" b="1" i="1" dirty="0" smtClean="0"/>
              <a:t>60-foot-deep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well</a:t>
            </a:r>
            <a:r>
              <a:rPr lang="fi-FI" altLang="fi-FI" sz="4700" i="1" dirty="0" smtClean="0"/>
              <a:t> in </a:t>
            </a:r>
            <a:r>
              <a:rPr lang="fi-FI" altLang="fi-FI" sz="4700" i="1" dirty="0" err="1" smtClean="0"/>
              <a:t>our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garden</a:t>
            </a:r>
            <a:r>
              <a:rPr lang="fi-FI" altLang="fi-FI" sz="4700" i="1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altLang="fi-FI" sz="4700" i="1" dirty="0" err="1" smtClean="0"/>
              <a:t>There</a:t>
            </a:r>
            <a:r>
              <a:rPr lang="fi-FI" altLang="fi-FI" sz="4700" i="1" dirty="0" smtClean="0"/>
              <a:t> is a </a:t>
            </a:r>
            <a:r>
              <a:rPr lang="fi-FI" altLang="fi-FI" sz="4700" i="1" dirty="0" err="1" smtClean="0"/>
              <a:t>well</a:t>
            </a:r>
            <a:r>
              <a:rPr lang="fi-FI" altLang="fi-FI" sz="4700" i="1" dirty="0" smtClean="0"/>
              <a:t> in </a:t>
            </a:r>
            <a:r>
              <a:rPr lang="fi-FI" altLang="fi-FI" sz="4700" i="1" dirty="0" err="1" smtClean="0"/>
              <a:t>our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garden</a:t>
            </a:r>
            <a:r>
              <a:rPr lang="fi-FI" altLang="fi-FI" sz="4700" i="1" dirty="0" smtClean="0"/>
              <a:t> </a:t>
            </a:r>
            <a:r>
              <a:rPr lang="fi-FI" altLang="fi-FI" sz="4700" i="1" dirty="0" err="1" smtClean="0"/>
              <a:t>which</a:t>
            </a:r>
            <a:r>
              <a:rPr lang="fi-FI" altLang="fi-FI" sz="4700" i="1" dirty="0" smtClean="0"/>
              <a:t> is </a:t>
            </a:r>
            <a:r>
              <a:rPr lang="fi-FI" altLang="fi-FI" sz="4700" b="1" i="1" dirty="0" smtClean="0"/>
              <a:t>60 </a:t>
            </a:r>
            <a:r>
              <a:rPr lang="fi-FI" altLang="fi-FI" sz="4700" b="1" i="1" dirty="0" err="1" smtClean="0"/>
              <a:t>feet</a:t>
            </a:r>
            <a:r>
              <a:rPr lang="fi-FI" altLang="fi-FI" sz="4700" b="1" i="1" dirty="0" smtClean="0"/>
              <a:t> </a:t>
            </a:r>
            <a:r>
              <a:rPr lang="fi-FI" altLang="fi-FI" sz="4700" b="1" i="1" dirty="0" err="1" smtClean="0"/>
              <a:t>deep</a:t>
            </a:r>
            <a:r>
              <a:rPr lang="fi-FI" altLang="fi-FI" sz="4700" i="1" dirty="0" smtClean="0"/>
              <a:t>.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fi-FI" altLang="fi-FI" sz="4400" dirty="0" smtClean="0">
                <a:solidFill>
                  <a:schemeClr val="accent1"/>
                </a:solidFill>
              </a:rPr>
              <a:t>Mikäli määre on substantiivin edessä, huomaa väliviivat ja substantiivi yksikössä: </a:t>
            </a:r>
            <a:r>
              <a:rPr lang="fi-FI" altLang="fi-FI" sz="4700" i="1" dirty="0" smtClean="0"/>
              <a:t>68-year-old, 500-page, 60-foot-deep</a:t>
            </a:r>
            <a:endParaRPr lang="fi-FI" altLang="fi-FI" sz="4700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endParaRPr lang="fi-FI" altLang="fi-FI" dirty="0"/>
          </a:p>
        </p:txBody>
      </p:sp>
    </p:spTree>
    <p:extLst>
      <p:ext uri="{BB962C8B-B14F-4D97-AF65-F5344CB8AC3E}">
        <p14:creationId xmlns:p14="http://schemas.microsoft.com/office/powerpoint/2010/main" val="390594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39552" y="1052736"/>
            <a:ext cx="8147248" cy="522361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fi-FI" altLang="fi-FI" sz="2600" b="1" i="1" dirty="0" err="1" smtClean="0"/>
              <a:t>enough</a:t>
            </a:r>
            <a:r>
              <a:rPr lang="fi-FI" altLang="fi-FI" sz="2600" dirty="0" smtClean="0">
                <a:solidFill>
                  <a:schemeClr val="accent1"/>
                </a:solidFill>
              </a:rPr>
              <a:t> sijoitetaan lauseessa </a:t>
            </a:r>
            <a:r>
              <a:rPr lang="fi-FI" altLang="fi-FI" sz="2600" b="1" i="1" dirty="0" smtClean="0">
                <a:solidFill>
                  <a:schemeClr val="accent1"/>
                </a:solidFill>
              </a:rPr>
              <a:t>substantiivin eteen</a:t>
            </a:r>
            <a:r>
              <a:rPr lang="fi-FI" altLang="fi-FI" sz="2600" dirty="0" smtClean="0">
                <a:solidFill>
                  <a:schemeClr val="accent1"/>
                </a:solidFill>
              </a:rPr>
              <a:t>, mutta </a:t>
            </a:r>
            <a:r>
              <a:rPr lang="fi-FI" altLang="fi-FI" sz="2600" b="1" i="1" dirty="0" smtClean="0">
                <a:solidFill>
                  <a:schemeClr val="accent1"/>
                </a:solidFill>
              </a:rPr>
              <a:t>adjektiivin jälkeen</a:t>
            </a:r>
            <a:r>
              <a:rPr lang="fi-FI" altLang="fi-FI" sz="2600" dirty="0" smtClean="0">
                <a:solidFill>
                  <a:schemeClr val="accent1"/>
                </a:solidFill>
              </a:rPr>
              <a:t>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fi-FI" altLang="fi-FI" sz="2600" dirty="0" smtClean="0">
                <a:solidFill>
                  <a:schemeClr val="accent1"/>
                </a:solidFill>
              </a:rPr>
              <a:t>	tarpeeksi/riittävästi työtä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600" i="1" dirty="0" smtClean="0"/>
              <a:t>					</a:t>
            </a:r>
            <a:r>
              <a:rPr lang="fi-FI" altLang="fi-FI" sz="2600" b="1" i="1" dirty="0" err="1" smtClean="0"/>
              <a:t>enough</a:t>
            </a:r>
            <a:r>
              <a:rPr lang="fi-FI" altLang="fi-FI" sz="2600" i="1" dirty="0" smtClean="0"/>
              <a:t> </a:t>
            </a:r>
            <a:r>
              <a:rPr lang="fi-FI" altLang="fi-FI" sz="2600" i="1" dirty="0" err="1"/>
              <a:t>work</a:t>
            </a:r>
            <a:endParaRPr lang="fi-FI" altLang="fi-FI" sz="2600" i="1" dirty="0"/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600" dirty="0" smtClean="0">
                <a:solidFill>
                  <a:schemeClr val="accent1"/>
                </a:solidFill>
              </a:rPr>
              <a:t>	tarpeeksi/riittävän tehokas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600" i="1" dirty="0" smtClean="0"/>
              <a:t>					</a:t>
            </a:r>
            <a:r>
              <a:rPr lang="fi-FI" altLang="fi-FI" sz="2600" i="1" dirty="0" err="1" smtClean="0"/>
              <a:t>efficient</a:t>
            </a:r>
            <a:r>
              <a:rPr lang="fi-FI" altLang="fi-FI" sz="2600" i="1" dirty="0" smtClean="0"/>
              <a:t> </a:t>
            </a:r>
            <a:r>
              <a:rPr lang="fi-FI" altLang="fi-FI" sz="2600" b="1" i="1" dirty="0" err="1"/>
              <a:t>enough</a:t>
            </a:r>
            <a:r>
              <a:rPr lang="fi-FI" altLang="fi-FI" sz="2600" b="1" i="1" dirty="0"/>
              <a:t>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fi-FI" altLang="fi-FI" sz="2600" dirty="0" smtClean="0">
                <a:solidFill>
                  <a:schemeClr val="accent1"/>
                </a:solidFill>
              </a:rPr>
              <a:t>Minulla on tarpeeksi aikaa valmistautua matkaa varten.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600" i="1" dirty="0" smtClean="0"/>
              <a:t>	I </a:t>
            </a:r>
            <a:r>
              <a:rPr lang="fi-FI" altLang="fi-FI" sz="2600" i="1" dirty="0" err="1"/>
              <a:t>have</a:t>
            </a:r>
            <a:r>
              <a:rPr lang="fi-FI" altLang="fi-FI" sz="2600" i="1" dirty="0"/>
              <a:t> </a:t>
            </a:r>
            <a:r>
              <a:rPr lang="fi-FI" altLang="fi-FI" sz="2600" b="1" i="1" dirty="0" err="1"/>
              <a:t>enough</a:t>
            </a:r>
            <a:r>
              <a:rPr lang="fi-FI" altLang="fi-FI" sz="2600" i="1" dirty="0"/>
              <a:t> </a:t>
            </a:r>
            <a:r>
              <a:rPr lang="fi-FI" altLang="fi-FI" sz="2600" b="1" i="1" dirty="0" err="1"/>
              <a:t>time</a:t>
            </a:r>
            <a:r>
              <a:rPr lang="fi-FI" altLang="fi-FI" sz="2600" i="1" dirty="0"/>
              <a:t> to </a:t>
            </a:r>
            <a:r>
              <a:rPr lang="fi-FI" altLang="fi-FI" sz="2600" i="1" dirty="0" err="1"/>
              <a:t>prepare</a:t>
            </a:r>
            <a:r>
              <a:rPr lang="fi-FI" altLang="fi-FI" sz="2600" i="1" dirty="0"/>
              <a:t> for </a:t>
            </a:r>
            <a:r>
              <a:rPr lang="fi-FI" altLang="fi-FI" sz="2600" i="1" dirty="0" err="1"/>
              <a:t>the</a:t>
            </a:r>
            <a:r>
              <a:rPr lang="fi-FI" altLang="fi-FI" sz="2600" i="1" dirty="0"/>
              <a:t> </a:t>
            </a:r>
            <a:r>
              <a:rPr lang="fi-FI" altLang="fi-FI" sz="2600" i="1" dirty="0" err="1"/>
              <a:t>trip</a:t>
            </a:r>
            <a:r>
              <a:rPr lang="fi-FI" altLang="fi-FI" sz="2600" i="1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fi-FI" altLang="fi-FI" sz="2600" dirty="0" smtClean="0">
                <a:solidFill>
                  <a:schemeClr val="accent1"/>
                </a:solidFill>
              </a:rPr>
              <a:t>Mutta olen tarpeeksi kiireinen, että en tylsisty.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i-FI" altLang="fi-FI" sz="2600" i="1" dirty="0" smtClean="0"/>
              <a:t>	</a:t>
            </a:r>
            <a:r>
              <a:rPr lang="fi-FI" altLang="fi-FI" sz="2600" i="1" dirty="0" err="1" smtClean="0"/>
              <a:t>But</a:t>
            </a:r>
            <a:r>
              <a:rPr lang="fi-FI" altLang="fi-FI" sz="2600" i="1" dirty="0" smtClean="0"/>
              <a:t> </a:t>
            </a:r>
            <a:r>
              <a:rPr lang="fi-FI" altLang="fi-FI" sz="2600" i="1" dirty="0" err="1"/>
              <a:t>I’m</a:t>
            </a:r>
            <a:r>
              <a:rPr lang="fi-FI" altLang="fi-FI" sz="2600" i="1" dirty="0"/>
              <a:t> </a:t>
            </a:r>
            <a:r>
              <a:rPr lang="fi-FI" altLang="fi-FI" sz="2600" b="1" i="1" dirty="0" err="1"/>
              <a:t>busy</a:t>
            </a:r>
            <a:r>
              <a:rPr lang="fi-FI" altLang="fi-FI" sz="2600" b="1" i="1" dirty="0"/>
              <a:t> </a:t>
            </a:r>
            <a:r>
              <a:rPr lang="fi-FI" altLang="fi-FI" sz="2600" b="1" i="1" dirty="0" err="1"/>
              <a:t>enough</a:t>
            </a:r>
            <a:r>
              <a:rPr lang="fi-FI" altLang="fi-FI" sz="2600" i="1" dirty="0"/>
              <a:t> (</a:t>
            </a:r>
            <a:r>
              <a:rPr lang="fi-FI" altLang="fi-FI" sz="2600" i="1" dirty="0" err="1"/>
              <a:t>so</a:t>
            </a:r>
            <a:r>
              <a:rPr lang="fi-FI" altLang="fi-FI" sz="2600" i="1" dirty="0"/>
              <a:t> as) </a:t>
            </a:r>
            <a:r>
              <a:rPr lang="fi-FI" altLang="fi-FI" sz="2600" i="1" dirty="0" err="1"/>
              <a:t>not</a:t>
            </a:r>
            <a:r>
              <a:rPr lang="fi-FI" altLang="fi-FI" sz="2600" i="1" dirty="0"/>
              <a:t> to </a:t>
            </a:r>
            <a:r>
              <a:rPr lang="fi-FI" altLang="fi-FI" sz="2600" i="1" dirty="0" err="1"/>
              <a:t>get</a:t>
            </a:r>
            <a:r>
              <a:rPr lang="fi-FI" altLang="fi-FI" sz="2600" i="1" dirty="0"/>
              <a:t> </a:t>
            </a:r>
            <a:r>
              <a:rPr lang="fi-FI" altLang="fi-FI" sz="2600" i="1" dirty="0" err="1"/>
              <a:t>bored</a:t>
            </a:r>
            <a:r>
              <a:rPr lang="fi-FI" altLang="fi-FI" sz="2600" i="1" dirty="0" smtClean="0"/>
              <a:t>.</a:t>
            </a:r>
            <a:endParaRPr lang="fi-FI" altLang="fi-FI" sz="2600" i="1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11560" y="26064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altLang="fi-FI" sz="3200" b="1" dirty="0" smtClean="0">
                <a:solidFill>
                  <a:schemeClr val="accent1"/>
                </a:solidFill>
              </a:rPr>
              <a:t>ADJEKTIIVIEN KESKINÄINEN JÄRJESTYS</a:t>
            </a:r>
            <a:r>
              <a:rPr lang="fi-FI" altLang="fi-FI" b="1" dirty="0" smtClean="0">
                <a:solidFill>
                  <a:schemeClr val="accent1"/>
                </a:solidFill>
              </a:rPr>
              <a:t>  </a:t>
            </a:r>
            <a:endParaRPr lang="fi-FI" altLang="fi-FI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43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ema">
  <a:themeElements>
    <a:clrScheme name="Aul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ukautettu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35245</TotalTime>
  <Words>421</Words>
  <Application>Microsoft Office PowerPoint</Application>
  <PresentationFormat>Näytössä katseltava diaesitys (4:3)</PresentationFormat>
  <Paragraphs>114</Paragraphs>
  <Slides>11</Slides>
  <Notes>10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Office-teema</vt:lpstr>
      <vt:lpstr>PowerPoint-esitys</vt:lpstr>
      <vt:lpstr>Adjektiivit  Adjektiivien käyttö </vt:lpstr>
      <vt:lpstr>ADJEKTIIVIT  </vt:lpstr>
      <vt:lpstr>ADJEKTIIVIT  </vt:lpstr>
      <vt:lpstr> asleep = unessa awake = valveilla aware = tietoinen fond = kiintynyt glad = iloinen                   ill = sairas                     well = terve</vt:lpstr>
      <vt:lpstr>ADJEKTIIVIT  </vt:lpstr>
      <vt:lpstr>ADJEKTIIVIT  </vt:lpstr>
      <vt:lpstr>ADJEKTIIVIT</vt:lpstr>
      <vt:lpstr>PowerPoint-esitys</vt:lpstr>
      <vt:lpstr>PowerPoint-esitys</vt:lpstr>
      <vt:lpstr>Activate:</vt:lpstr>
    </vt:vector>
  </TitlesOfParts>
  <Company>Otava Oy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Kaasinen Kaija</dc:creator>
  <cp:lastModifiedBy>Pakarinen Laura</cp:lastModifiedBy>
  <cp:revision>309</cp:revision>
  <cp:lastPrinted>2016-05-26T05:27:03Z</cp:lastPrinted>
  <dcterms:created xsi:type="dcterms:W3CDTF">2015-09-28T06:29:35Z</dcterms:created>
  <dcterms:modified xsi:type="dcterms:W3CDTF">2017-11-16T13:20:46Z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-304091696</vt:i4>
  </property>
  <property fmtid="{D5CDD505-2E9C-101B-9397-08002B2CF9AE}" pid="3" name="_NewReviewCycle">
    <vt:lpwstr/>
  </property>
  <property fmtid="{D5CDD505-2E9C-101B-9397-08002B2CF9AE}" pid="4" name="_EmailSubject">
    <vt:lpwstr>slides for IN6 1</vt:lpwstr>
  </property>
  <property fmtid="{D5CDD505-2E9C-101B-9397-08002B2CF9AE}" pid="5" name="_AuthorEmail">
    <vt:lpwstr>Elina.Karapalo@tampere.fi</vt:lpwstr>
  </property>
  <property fmtid="{D5CDD505-2E9C-101B-9397-08002B2CF9AE}" pid="6" name="_AuthorEmailDisplayName">
    <vt:lpwstr>Karapalo Elina</vt:lpwstr>
  </property>
</Properties>
</file>