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Normaali tyyli 2 - Korostu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6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lioppilastutkinto.fi/sites/default/files/sites/default/files/documents/kielikokeet_maaraykset_fi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26DE92-A489-401A-97BE-F5DA42B28D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5400" dirty="0"/>
              <a:t>APUA KIRJOITTAMIS”JUMIIN”</a:t>
            </a:r>
            <a:br>
              <a:rPr lang="fi-FI" sz="5400" dirty="0"/>
            </a:br>
            <a:r>
              <a:rPr lang="fi-FI" sz="5400" dirty="0"/>
              <a:t>RUOTSIN OPPIAINEESSA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5DB07AA-E962-43E8-9B4C-F43CD8264A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Minna </a:t>
            </a:r>
            <a:r>
              <a:rPr lang="fi-FI" dirty="0" err="1"/>
              <a:t>Fabritius</a:t>
            </a:r>
            <a:r>
              <a:rPr lang="fi-FI" dirty="0"/>
              <a:t>, syksy 2023</a:t>
            </a:r>
          </a:p>
        </p:txBody>
      </p:sp>
    </p:spTree>
    <p:extLst>
      <p:ext uri="{BB962C8B-B14F-4D97-AF65-F5344CB8AC3E}">
        <p14:creationId xmlns:p14="http://schemas.microsoft.com/office/powerpoint/2010/main" val="3825112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91D35C-7B96-45F2-B0DD-808D764E1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Tee jompikumpi tai molemmat edellisen sivun tehtävistä.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FC0D7DF-5BE0-4050-9A84-4B70EBBE0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/>
              <a:t>Saat hyvää harjoitusta! </a:t>
            </a:r>
          </a:p>
          <a:p>
            <a:r>
              <a:rPr lang="fi-FI" dirty="0"/>
              <a:t>Jos haluat, voit luonnostella ensin ajatuksiasi suttupaperille esim. ranskalaisin viivoin. Tämä on sallittua myös yo-kokeessa (suttupaperia on jaettu pöydille valmiiksi!)</a:t>
            </a:r>
          </a:p>
          <a:p>
            <a:endParaRPr lang="fi-FI" dirty="0"/>
          </a:p>
          <a:p>
            <a:r>
              <a:rPr lang="fi-FI" dirty="0"/>
              <a:t>Jos haluat, voit jättää kirjoitelmasi opettajalle tarkasteltavaksi / yo-pisteytykseen. Tämä on mahdollista heti abikurssin alusta alkaen! Kannattaa hyödyntää tilaisuus! </a:t>
            </a:r>
          </a:p>
          <a:p>
            <a:endParaRPr lang="fi-FI" dirty="0"/>
          </a:p>
          <a:p>
            <a:r>
              <a:rPr lang="fi-FI" dirty="0"/>
              <a:t>Muista, että myös kaikki (muu), mitä teet ruotsin eteen, voi auttaa sinua myös kirjoittamisessa!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sz="2200" b="1" dirty="0"/>
              <a:t>TSEMPPIÄ KIRJOITTAMISEN HARJOITTELEMISEEN! </a:t>
            </a:r>
            <a:r>
              <a:rPr lang="fi-FI" sz="2200" dirty="0"/>
              <a:t>Ja muista, että (yo-kokeessakin) kirjoitat vaikka ”väkisin”! Tyhjästä ei saa pisteitä! Vielä ehdit harjoitella! </a:t>
            </a:r>
            <a:r>
              <a:rPr lang="fi-FI" sz="2200" b="1" dirty="0"/>
              <a:t>TSEMPPIÄ!</a:t>
            </a:r>
          </a:p>
        </p:txBody>
      </p:sp>
    </p:spTree>
    <p:extLst>
      <p:ext uri="{BB962C8B-B14F-4D97-AF65-F5344CB8AC3E}">
        <p14:creationId xmlns:p14="http://schemas.microsoft.com/office/powerpoint/2010/main" val="2009647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235BF5-B58A-4755-B4BF-305474241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LÄMMITTELYÄ: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534AA4C-8991-4B4A-8CA4-F2D256C80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solidFill>
                  <a:srgbClr val="C00000"/>
                </a:solidFill>
              </a:rPr>
              <a:t>Mieti mielessäsi (tai kerro kaverille ääneen), mitä asioita olet tehnyt tänään </a:t>
            </a:r>
            <a:r>
              <a:rPr lang="fi-FI" dirty="0"/>
              <a:t>[i </a:t>
            </a:r>
            <a:r>
              <a:rPr lang="fi-FI" dirty="0" err="1"/>
              <a:t>dag</a:t>
            </a:r>
            <a:r>
              <a:rPr lang="fi-FI" dirty="0"/>
              <a:t>]. Käytä ruotsin kieltä. (Jos päivä on vasta ihan alussa, voit kertoa, mitä teit eilen [i </a:t>
            </a:r>
            <a:r>
              <a:rPr lang="fi-FI" dirty="0" err="1"/>
              <a:t>går</a:t>
            </a:r>
            <a:r>
              <a:rPr lang="fi-FI" dirty="0"/>
              <a:t>].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Apua voit saada seuraavista verbeistä ja verbi-ilmauksista (jatkuu seuraavalla sivulla):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52F9C563-123E-4A3E-B7F6-E63DEB536F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288391"/>
              </p:ext>
            </p:extLst>
          </p:nvPr>
        </p:nvGraphicFramePr>
        <p:xfrm>
          <a:off x="2032000" y="3647872"/>
          <a:ext cx="8128000" cy="28515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15554263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16170908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33225099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7827886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65510625"/>
                    </a:ext>
                  </a:extLst>
                </a:gridCol>
              </a:tblGrid>
              <a:tr h="458822">
                <a:tc>
                  <a:txBody>
                    <a:bodyPr/>
                    <a:lstStyle/>
                    <a:p>
                      <a:r>
                        <a:rPr lang="fi-FI" dirty="0"/>
                        <a:t>perusmuoto </a:t>
                      </a:r>
                      <a:r>
                        <a:rPr lang="fi-FI" sz="1100" dirty="0"/>
                        <a:t>+ taivutusluokka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preesens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imperfekti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supiini </a:t>
                      </a:r>
                      <a:r>
                        <a:rPr lang="fi-FI" sz="1100" dirty="0"/>
                        <a:t>(</a:t>
                      </a:r>
                      <a:r>
                        <a:rPr lang="fi-FI" sz="1100" dirty="0" err="1"/>
                        <a:t>har</a:t>
                      </a:r>
                      <a:r>
                        <a:rPr lang="fi-FI" sz="1100" dirty="0"/>
                        <a:t> / </a:t>
                      </a:r>
                      <a:r>
                        <a:rPr lang="fi-FI" sz="1100" dirty="0" err="1"/>
                        <a:t>hade</a:t>
                      </a:r>
                      <a:r>
                        <a:rPr lang="fi-FI" sz="1100" dirty="0"/>
                        <a:t> + supiini)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suomeksi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895704"/>
                  </a:ext>
                </a:extLst>
              </a:tr>
              <a:tr h="458822">
                <a:tc>
                  <a:txBody>
                    <a:bodyPr/>
                    <a:lstStyle/>
                    <a:p>
                      <a:r>
                        <a:rPr lang="fi-FI" dirty="0" err="1"/>
                        <a:t>vakna</a:t>
                      </a:r>
                      <a:r>
                        <a:rPr lang="fi-FI" dirty="0"/>
                        <a:t> (I)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vaknar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vaknade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vaknat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herätä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317452"/>
                  </a:ext>
                </a:extLst>
              </a:tr>
              <a:tr h="458822">
                <a:tc>
                  <a:txBody>
                    <a:bodyPr/>
                    <a:lstStyle/>
                    <a:p>
                      <a:r>
                        <a:rPr lang="fi-FI" dirty="0" err="1"/>
                        <a:t>ta</a:t>
                      </a:r>
                      <a:r>
                        <a:rPr lang="fi-FI" dirty="0"/>
                        <a:t> (IV) </a:t>
                      </a:r>
                      <a:r>
                        <a:rPr lang="fi-FI" sz="1400" dirty="0" err="1"/>
                        <a:t>bussen</a:t>
                      </a:r>
                      <a:r>
                        <a:rPr lang="fi-FI" sz="1400" dirty="0"/>
                        <a:t> </a:t>
                      </a:r>
                      <a:r>
                        <a:rPr lang="fi-FI" sz="1400" dirty="0" err="1"/>
                        <a:t>till</a:t>
                      </a:r>
                      <a:r>
                        <a:rPr lang="fi-FI" sz="1400" dirty="0"/>
                        <a:t> </a:t>
                      </a:r>
                      <a:r>
                        <a:rPr lang="fi-FI" sz="1400" dirty="0" err="1"/>
                        <a:t>skolan</a:t>
                      </a:r>
                      <a:r>
                        <a:rPr lang="fi-FI" sz="1400" dirty="0"/>
                        <a:t> /</a:t>
                      </a:r>
                      <a:r>
                        <a:rPr lang="fi-FI" sz="1400" dirty="0" err="1"/>
                        <a:t>till</a:t>
                      </a:r>
                      <a:r>
                        <a:rPr lang="fi-FI" sz="1400" dirty="0"/>
                        <a:t> </a:t>
                      </a:r>
                      <a:r>
                        <a:rPr lang="fi-FI" sz="1400" dirty="0" err="1"/>
                        <a:t>jobbet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tar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tog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tagit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(”ottaa”) </a:t>
                      </a:r>
                      <a:r>
                        <a:rPr lang="fi-FI" sz="1400" dirty="0"/>
                        <a:t>bussi</a:t>
                      </a:r>
                      <a:r>
                        <a:rPr lang="fi-FI" dirty="0"/>
                        <a:t> </a:t>
                      </a:r>
                      <a:r>
                        <a:rPr lang="fi-FI" sz="1400" dirty="0"/>
                        <a:t>(mennä bussilla)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314997"/>
                  </a:ext>
                </a:extLst>
              </a:tr>
              <a:tr h="458822">
                <a:tc>
                  <a:txBody>
                    <a:bodyPr/>
                    <a:lstStyle/>
                    <a:p>
                      <a:r>
                        <a:rPr lang="fi-FI" dirty="0" err="1"/>
                        <a:t>äta</a:t>
                      </a:r>
                      <a:r>
                        <a:rPr lang="fi-FI" dirty="0"/>
                        <a:t> (IV) </a:t>
                      </a:r>
                      <a:r>
                        <a:rPr lang="fi-FI" sz="1400" dirty="0" err="1"/>
                        <a:t>frukost</a:t>
                      </a:r>
                      <a:r>
                        <a:rPr lang="fi-FI" sz="1400" dirty="0"/>
                        <a:t> / </a:t>
                      </a:r>
                      <a:r>
                        <a:rPr lang="fi-FI" sz="1400" dirty="0" err="1"/>
                        <a:t>lunch</a:t>
                      </a:r>
                      <a:r>
                        <a:rPr lang="fi-FI" sz="1400" dirty="0"/>
                        <a:t> / </a:t>
                      </a:r>
                      <a:r>
                        <a:rPr lang="fi-FI" sz="1400" dirty="0" err="1"/>
                        <a:t>middag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äter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åt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ätit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syödä </a:t>
                      </a:r>
                      <a:r>
                        <a:rPr lang="fi-FI" sz="1400" dirty="0"/>
                        <a:t>aamiaista / lounasta / päivällistä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474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7979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C2F79F85-D2E3-4919-ADC3-D36B26DEE2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601192"/>
              </p:ext>
            </p:extLst>
          </p:nvPr>
        </p:nvGraphicFramePr>
        <p:xfrm>
          <a:off x="2032000" y="719666"/>
          <a:ext cx="8128000" cy="5415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40650763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4165564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580583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79619300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9249644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perusmuoto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preesens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imperfekti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supiini </a:t>
                      </a:r>
                      <a:r>
                        <a:rPr lang="fi-FI" sz="1100" dirty="0"/>
                        <a:t>(</a:t>
                      </a:r>
                      <a:r>
                        <a:rPr lang="fi-FI" sz="1100" dirty="0" err="1"/>
                        <a:t>har</a:t>
                      </a:r>
                      <a:r>
                        <a:rPr lang="fi-FI" sz="1100" dirty="0"/>
                        <a:t> / </a:t>
                      </a:r>
                      <a:r>
                        <a:rPr lang="fi-FI" sz="1100" dirty="0" err="1"/>
                        <a:t>hade</a:t>
                      </a:r>
                      <a:r>
                        <a:rPr lang="fi-FI" sz="1100" dirty="0"/>
                        <a:t> + supiini)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suomeksi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784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studera</a:t>
                      </a:r>
                      <a:r>
                        <a:rPr lang="fi-FI" dirty="0"/>
                        <a:t> (I) / </a:t>
                      </a:r>
                      <a:r>
                        <a:rPr lang="fi-FI" dirty="0" err="1"/>
                        <a:t>plugga</a:t>
                      </a:r>
                      <a:r>
                        <a:rPr lang="fi-FI" dirty="0"/>
                        <a:t> (I)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studerar</a:t>
                      </a:r>
                      <a:r>
                        <a:rPr lang="fi-FI" dirty="0"/>
                        <a:t> / </a:t>
                      </a:r>
                    </a:p>
                    <a:p>
                      <a:r>
                        <a:rPr lang="fi-FI" dirty="0" err="1"/>
                        <a:t>pluggar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studerade</a:t>
                      </a:r>
                      <a:r>
                        <a:rPr lang="fi-FI" dirty="0"/>
                        <a:t> /</a:t>
                      </a:r>
                    </a:p>
                    <a:p>
                      <a:r>
                        <a:rPr lang="fi-FI" dirty="0" err="1"/>
                        <a:t>pluggade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studerat</a:t>
                      </a:r>
                      <a:r>
                        <a:rPr lang="fi-FI" dirty="0"/>
                        <a:t> / </a:t>
                      </a:r>
                    </a:p>
                    <a:p>
                      <a:r>
                        <a:rPr lang="fi-FI" dirty="0" err="1"/>
                        <a:t>pluggat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opiskella /</a:t>
                      </a:r>
                    </a:p>
                    <a:p>
                      <a:r>
                        <a:rPr lang="fi-FI" dirty="0"/>
                        <a:t>”päntätä”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5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träffa</a:t>
                      </a:r>
                      <a:r>
                        <a:rPr lang="fi-FI" dirty="0"/>
                        <a:t> (I) </a:t>
                      </a:r>
                      <a:r>
                        <a:rPr lang="fi-FI" sz="1400" dirty="0" err="1"/>
                        <a:t>kompisar</a:t>
                      </a:r>
                      <a:r>
                        <a:rPr lang="fi-FI" sz="1400" dirty="0"/>
                        <a:t> / </a:t>
                      </a:r>
                      <a:r>
                        <a:rPr lang="fi-FI" sz="1400" dirty="0" err="1"/>
                        <a:t>släktingar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träffar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träffade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träffat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tavata</a:t>
                      </a:r>
                    </a:p>
                    <a:p>
                      <a:r>
                        <a:rPr lang="fi-FI" sz="1400" dirty="0"/>
                        <a:t>kavereita /</a:t>
                      </a:r>
                    </a:p>
                    <a:p>
                      <a:r>
                        <a:rPr lang="fi-FI" sz="1400" dirty="0"/>
                        <a:t>sukulaisia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386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titta</a:t>
                      </a:r>
                      <a:r>
                        <a:rPr lang="fi-FI" dirty="0"/>
                        <a:t> (I) </a:t>
                      </a:r>
                      <a:r>
                        <a:rPr lang="fi-FI" sz="1400" dirty="0" err="1"/>
                        <a:t>på</a:t>
                      </a:r>
                      <a:r>
                        <a:rPr lang="fi-FI" sz="1400" dirty="0"/>
                        <a:t> </a:t>
                      </a:r>
                      <a:r>
                        <a:rPr lang="fi-FI" sz="1400" dirty="0" err="1"/>
                        <a:t>serier</a:t>
                      </a:r>
                      <a:r>
                        <a:rPr lang="fi-FI" sz="1400" dirty="0"/>
                        <a:t> / </a:t>
                      </a:r>
                      <a:r>
                        <a:rPr lang="fi-FI" sz="1400" dirty="0" err="1"/>
                        <a:t>videor</a:t>
                      </a:r>
                      <a:r>
                        <a:rPr lang="fi-FI" sz="1400" dirty="0"/>
                        <a:t> / </a:t>
                      </a:r>
                      <a:r>
                        <a:rPr lang="fi-FI" sz="1400" dirty="0" err="1"/>
                        <a:t>filmer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tittar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tittade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tittat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katsoa</a:t>
                      </a:r>
                    </a:p>
                    <a:p>
                      <a:r>
                        <a:rPr lang="fi-FI" sz="1400" dirty="0"/>
                        <a:t>sarjoja / videoita / leffoja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223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laga</a:t>
                      </a:r>
                      <a:r>
                        <a:rPr lang="fi-FI" dirty="0"/>
                        <a:t> (I) </a:t>
                      </a:r>
                      <a:r>
                        <a:rPr lang="fi-FI" dirty="0" err="1"/>
                        <a:t>mat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lagar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lagade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lagat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laittaa ruokaa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2366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städa</a:t>
                      </a:r>
                      <a:r>
                        <a:rPr lang="fi-FI" dirty="0"/>
                        <a:t> (I)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städar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städade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städat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siivota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377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läsa</a:t>
                      </a:r>
                      <a:r>
                        <a:rPr lang="fi-FI" dirty="0"/>
                        <a:t> (II) </a:t>
                      </a:r>
                      <a:r>
                        <a:rPr lang="fi-FI" sz="1400" dirty="0" err="1"/>
                        <a:t>nyheter</a:t>
                      </a:r>
                      <a:r>
                        <a:rPr lang="fi-FI" sz="1400" dirty="0"/>
                        <a:t> / </a:t>
                      </a:r>
                      <a:r>
                        <a:rPr lang="fi-FI" sz="1400" dirty="0" err="1"/>
                        <a:t>böcker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läser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läste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läst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lukea </a:t>
                      </a:r>
                      <a:r>
                        <a:rPr lang="fi-FI" sz="1400" dirty="0"/>
                        <a:t>uutisia / kirjoja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772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800" dirty="0" err="1"/>
                        <a:t>lägga</a:t>
                      </a:r>
                      <a:r>
                        <a:rPr lang="fi-FI" sz="1800" dirty="0"/>
                        <a:t> (IV) </a:t>
                      </a:r>
                      <a:r>
                        <a:rPr lang="fi-FI" sz="1800" dirty="0" err="1"/>
                        <a:t>sig</a:t>
                      </a:r>
                      <a:r>
                        <a:rPr lang="fi-FI" sz="1800" dirty="0"/>
                        <a:t> / </a:t>
                      </a:r>
                      <a:r>
                        <a:rPr lang="fi-FI" sz="1800" dirty="0" err="1"/>
                        <a:t>gå</a:t>
                      </a:r>
                      <a:r>
                        <a:rPr lang="fi-FI" sz="1800" dirty="0"/>
                        <a:t> </a:t>
                      </a:r>
                      <a:r>
                        <a:rPr lang="fi-FI" sz="1400" dirty="0"/>
                        <a:t>(IV) </a:t>
                      </a:r>
                      <a:r>
                        <a:rPr lang="fi-FI" sz="1400" dirty="0" err="1"/>
                        <a:t>till</a:t>
                      </a:r>
                      <a:r>
                        <a:rPr lang="fi-FI" sz="1400" dirty="0"/>
                        <a:t> </a:t>
                      </a:r>
                      <a:r>
                        <a:rPr lang="fi-FI" sz="1400" dirty="0" err="1"/>
                        <a:t>sängs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dirty="0" err="1"/>
                        <a:t>lägger</a:t>
                      </a:r>
                      <a:r>
                        <a:rPr lang="fi-FI" sz="1800" dirty="0"/>
                        <a:t> </a:t>
                      </a:r>
                      <a:r>
                        <a:rPr lang="fi-FI" sz="1800" dirty="0" err="1"/>
                        <a:t>sig</a:t>
                      </a:r>
                      <a:r>
                        <a:rPr lang="fi-FI" sz="1800" dirty="0"/>
                        <a:t> / </a:t>
                      </a:r>
                      <a:r>
                        <a:rPr lang="fi-FI" sz="1800" dirty="0" err="1"/>
                        <a:t>går</a:t>
                      </a:r>
                      <a:r>
                        <a:rPr lang="fi-FI" sz="1800" dirty="0"/>
                        <a:t> </a:t>
                      </a:r>
                      <a:r>
                        <a:rPr lang="fi-FI" sz="1400" dirty="0" err="1"/>
                        <a:t>till</a:t>
                      </a:r>
                      <a:r>
                        <a:rPr lang="fi-FI" sz="1400" dirty="0"/>
                        <a:t> </a:t>
                      </a:r>
                      <a:r>
                        <a:rPr lang="fi-FI" sz="1400" dirty="0" err="1"/>
                        <a:t>sängs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dirty="0" err="1"/>
                        <a:t>lade</a:t>
                      </a:r>
                      <a:r>
                        <a:rPr lang="fi-FI" sz="1800" dirty="0"/>
                        <a:t> </a:t>
                      </a:r>
                      <a:r>
                        <a:rPr lang="fi-FI" sz="1800" dirty="0" err="1"/>
                        <a:t>sig</a:t>
                      </a:r>
                      <a:r>
                        <a:rPr lang="fi-FI" sz="1800" dirty="0"/>
                        <a:t> / </a:t>
                      </a:r>
                      <a:r>
                        <a:rPr lang="fi-FI" sz="1800" dirty="0" err="1"/>
                        <a:t>gic</a:t>
                      </a:r>
                      <a:r>
                        <a:rPr lang="fi-FI" sz="1400" dirty="0" err="1"/>
                        <a:t>k</a:t>
                      </a:r>
                      <a:r>
                        <a:rPr lang="fi-FI" sz="1400" dirty="0"/>
                        <a:t> </a:t>
                      </a:r>
                      <a:r>
                        <a:rPr lang="fi-FI" sz="1400" dirty="0" err="1"/>
                        <a:t>till</a:t>
                      </a:r>
                      <a:r>
                        <a:rPr lang="fi-FI" sz="1400" dirty="0"/>
                        <a:t> </a:t>
                      </a:r>
                      <a:r>
                        <a:rPr lang="fi-FI" sz="1400" dirty="0" err="1"/>
                        <a:t>sängs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dirty="0" err="1"/>
                        <a:t>lagt</a:t>
                      </a:r>
                      <a:r>
                        <a:rPr lang="fi-FI" sz="1800" dirty="0"/>
                        <a:t> </a:t>
                      </a:r>
                      <a:r>
                        <a:rPr lang="fi-FI" sz="1800" dirty="0" err="1"/>
                        <a:t>sig</a:t>
                      </a:r>
                      <a:r>
                        <a:rPr lang="fi-FI" sz="1800" dirty="0"/>
                        <a:t> / </a:t>
                      </a:r>
                      <a:r>
                        <a:rPr lang="fi-FI" sz="1800" dirty="0" err="1"/>
                        <a:t>gått</a:t>
                      </a:r>
                      <a:r>
                        <a:rPr lang="fi-FI" sz="1800" dirty="0"/>
                        <a:t> </a:t>
                      </a:r>
                      <a:r>
                        <a:rPr lang="fi-FI" sz="1400" dirty="0" err="1"/>
                        <a:t>till</a:t>
                      </a:r>
                      <a:r>
                        <a:rPr lang="fi-FI" sz="1400" dirty="0"/>
                        <a:t> </a:t>
                      </a:r>
                      <a:r>
                        <a:rPr lang="fi-FI" sz="1400" dirty="0" err="1"/>
                        <a:t>sängs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dirty="0"/>
                        <a:t>mennä nukkumaan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369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756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14A256-98C2-44C7-8558-65568CD43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Nyt anna mennä ja kirjoita vähän: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30B14F8-F992-4963-9A7A-42A5318FC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solidFill>
                  <a:srgbClr val="C00000"/>
                </a:solidFill>
              </a:rPr>
              <a:t>Kirjoita VIISI lausetta edellisten apusanojen avulla.</a:t>
            </a:r>
          </a:p>
          <a:p>
            <a:pPr marL="0" indent="0">
              <a:buNone/>
            </a:pPr>
            <a:r>
              <a:rPr lang="fi-FI" dirty="0"/>
              <a:t>Käytä tekijänä </a:t>
            </a:r>
            <a:r>
              <a:rPr lang="fi-FI" dirty="0" err="1"/>
              <a:t>jag</a:t>
            </a:r>
            <a:r>
              <a:rPr lang="fi-FI" dirty="0"/>
              <a:t>-sanaa ja lisää ainakin osaan lauseista jokin ajan- tai paikanmääre.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Ajan- ja paikanmääreitä ovat esimerkiksi:</a:t>
            </a:r>
          </a:p>
          <a:p>
            <a:pPr marL="0" indent="0">
              <a:buNone/>
            </a:pPr>
            <a:r>
              <a:rPr lang="fi-FI" dirty="0">
                <a:solidFill>
                  <a:schemeClr val="accent5"/>
                </a:solidFill>
              </a:rPr>
              <a:t>i </a:t>
            </a:r>
            <a:r>
              <a:rPr lang="fi-FI" dirty="0" err="1">
                <a:solidFill>
                  <a:schemeClr val="accent5"/>
                </a:solidFill>
              </a:rPr>
              <a:t>dag</a:t>
            </a:r>
            <a:r>
              <a:rPr lang="fi-FI" dirty="0">
                <a:solidFill>
                  <a:schemeClr val="accent5"/>
                </a:solidFill>
              </a:rPr>
              <a:t> </a:t>
            </a:r>
            <a:r>
              <a:rPr lang="fi-FI" dirty="0"/>
              <a:t>– tänään,</a:t>
            </a:r>
            <a:r>
              <a:rPr lang="fi-FI" dirty="0">
                <a:solidFill>
                  <a:schemeClr val="accent5"/>
                </a:solidFill>
              </a:rPr>
              <a:t>      i </a:t>
            </a:r>
            <a:r>
              <a:rPr lang="fi-FI" dirty="0" err="1">
                <a:solidFill>
                  <a:schemeClr val="accent5"/>
                </a:solidFill>
              </a:rPr>
              <a:t>går</a:t>
            </a:r>
            <a:r>
              <a:rPr lang="fi-FI" dirty="0">
                <a:solidFill>
                  <a:schemeClr val="accent5"/>
                </a:solidFill>
              </a:rPr>
              <a:t> </a:t>
            </a:r>
            <a:r>
              <a:rPr lang="fi-FI" dirty="0"/>
              <a:t>– eilen</a:t>
            </a:r>
          </a:p>
          <a:p>
            <a:pPr marL="0" indent="0">
              <a:buNone/>
            </a:pPr>
            <a:r>
              <a:rPr lang="fi-FI" dirty="0" err="1">
                <a:solidFill>
                  <a:schemeClr val="accent5"/>
                </a:solidFill>
              </a:rPr>
              <a:t>på</a:t>
            </a:r>
            <a:r>
              <a:rPr lang="fi-FI" dirty="0">
                <a:solidFill>
                  <a:schemeClr val="accent5"/>
                </a:solidFill>
              </a:rPr>
              <a:t> </a:t>
            </a:r>
            <a:r>
              <a:rPr lang="fi-FI" dirty="0" err="1">
                <a:solidFill>
                  <a:schemeClr val="accent5"/>
                </a:solidFill>
              </a:rPr>
              <a:t>morgonen</a:t>
            </a:r>
            <a:r>
              <a:rPr lang="fi-FI" dirty="0">
                <a:solidFill>
                  <a:schemeClr val="accent5"/>
                </a:solidFill>
              </a:rPr>
              <a:t> </a:t>
            </a:r>
            <a:r>
              <a:rPr lang="fi-FI" dirty="0"/>
              <a:t>– aamulla,      </a:t>
            </a:r>
            <a:r>
              <a:rPr lang="fi-FI" dirty="0" err="1">
                <a:solidFill>
                  <a:schemeClr val="accent5"/>
                </a:solidFill>
              </a:rPr>
              <a:t>på</a:t>
            </a:r>
            <a:r>
              <a:rPr lang="fi-FI" dirty="0">
                <a:solidFill>
                  <a:schemeClr val="accent5"/>
                </a:solidFill>
              </a:rPr>
              <a:t> </a:t>
            </a:r>
            <a:r>
              <a:rPr lang="fi-FI" dirty="0" err="1">
                <a:solidFill>
                  <a:schemeClr val="accent5"/>
                </a:solidFill>
              </a:rPr>
              <a:t>förmiddagen</a:t>
            </a:r>
            <a:r>
              <a:rPr lang="fi-FI" dirty="0">
                <a:solidFill>
                  <a:schemeClr val="accent5"/>
                </a:solidFill>
              </a:rPr>
              <a:t> </a:t>
            </a:r>
            <a:r>
              <a:rPr lang="fi-FI" dirty="0"/>
              <a:t>– aamupäivällä </a:t>
            </a:r>
          </a:p>
          <a:p>
            <a:pPr marL="0" indent="0">
              <a:buNone/>
            </a:pPr>
            <a:r>
              <a:rPr lang="fi-FI" dirty="0" err="1">
                <a:solidFill>
                  <a:schemeClr val="accent5"/>
                </a:solidFill>
              </a:rPr>
              <a:t>på</a:t>
            </a:r>
            <a:r>
              <a:rPr lang="fi-FI" dirty="0">
                <a:solidFill>
                  <a:schemeClr val="accent5"/>
                </a:solidFill>
              </a:rPr>
              <a:t> </a:t>
            </a:r>
            <a:r>
              <a:rPr lang="fi-FI" dirty="0" err="1">
                <a:solidFill>
                  <a:schemeClr val="accent5"/>
                </a:solidFill>
              </a:rPr>
              <a:t>eftermiddagen</a:t>
            </a:r>
            <a:r>
              <a:rPr lang="fi-FI" dirty="0">
                <a:solidFill>
                  <a:schemeClr val="accent5"/>
                </a:solidFill>
              </a:rPr>
              <a:t> </a:t>
            </a:r>
            <a:r>
              <a:rPr lang="fi-FI" dirty="0"/>
              <a:t>– iltapäivällä,      </a:t>
            </a:r>
            <a:r>
              <a:rPr lang="fi-FI" dirty="0" err="1">
                <a:solidFill>
                  <a:schemeClr val="accent5"/>
                </a:solidFill>
              </a:rPr>
              <a:t>på</a:t>
            </a:r>
            <a:r>
              <a:rPr lang="fi-FI" dirty="0">
                <a:solidFill>
                  <a:schemeClr val="accent5"/>
                </a:solidFill>
              </a:rPr>
              <a:t> </a:t>
            </a:r>
            <a:r>
              <a:rPr lang="fi-FI" dirty="0" err="1">
                <a:solidFill>
                  <a:schemeClr val="accent5"/>
                </a:solidFill>
              </a:rPr>
              <a:t>kvällen</a:t>
            </a:r>
            <a:r>
              <a:rPr lang="fi-FI" dirty="0">
                <a:solidFill>
                  <a:schemeClr val="accent5"/>
                </a:solidFill>
              </a:rPr>
              <a:t> </a:t>
            </a:r>
            <a:r>
              <a:rPr lang="fi-FI" dirty="0"/>
              <a:t>– illalla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err="1">
                <a:solidFill>
                  <a:schemeClr val="accent5"/>
                </a:solidFill>
              </a:rPr>
              <a:t>hemma</a:t>
            </a:r>
            <a:r>
              <a:rPr lang="fi-FI" dirty="0"/>
              <a:t> – kotona,      </a:t>
            </a:r>
            <a:r>
              <a:rPr lang="fi-FI" dirty="0" err="1">
                <a:solidFill>
                  <a:schemeClr val="accent5"/>
                </a:solidFill>
              </a:rPr>
              <a:t>hemifrån</a:t>
            </a:r>
            <a:r>
              <a:rPr lang="fi-FI" dirty="0">
                <a:solidFill>
                  <a:schemeClr val="accent5"/>
                </a:solidFill>
              </a:rPr>
              <a:t> </a:t>
            </a:r>
            <a:r>
              <a:rPr lang="fi-FI" dirty="0"/>
              <a:t>– kotoa,      </a:t>
            </a:r>
            <a:r>
              <a:rPr lang="fi-FI" dirty="0" err="1">
                <a:solidFill>
                  <a:schemeClr val="accent5"/>
                </a:solidFill>
              </a:rPr>
              <a:t>hem</a:t>
            </a:r>
            <a:r>
              <a:rPr lang="fi-FI" dirty="0"/>
              <a:t> – kotiin </a:t>
            </a:r>
          </a:p>
          <a:p>
            <a:pPr marL="0" indent="0">
              <a:buNone/>
            </a:pPr>
            <a:r>
              <a:rPr lang="fi-FI" dirty="0" err="1">
                <a:solidFill>
                  <a:schemeClr val="accent5"/>
                </a:solidFill>
              </a:rPr>
              <a:t>hos</a:t>
            </a:r>
            <a:r>
              <a:rPr lang="fi-FI" dirty="0">
                <a:solidFill>
                  <a:schemeClr val="accent5"/>
                </a:solidFill>
              </a:rPr>
              <a:t> min </a:t>
            </a:r>
            <a:r>
              <a:rPr lang="fi-FI" dirty="0" err="1">
                <a:solidFill>
                  <a:schemeClr val="accent5"/>
                </a:solidFill>
              </a:rPr>
              <a:t>kompis</a:t>
            </a:r>
            <a:r>
              <a:rPr lang="fi-FI" dirty="0">
                <a:solidFill>
                  <a:schemeClr val="accent5"/>
                </a:solidFill>
              </a:rPr>
              <a:t> </a:t>
            </a:r>
            <a:r>
              <a:rPr lang="fi-FI" dirty="0"/>
              <a:t>– kaverini luona,      </a:t>
            </a:r>
            <a:r>
              <a:rPr lang="fi-FI" dirty="0" err="1">
                <a:solidFill>
                  <a:schemeClr val="accent5"/>
                </a:solidFill>
              </a:rPr>
              <a:t>på</a:t>
            </a:r>
            <a:r>
              <a:rPr lang="fi-FI" dirty="0">
                <a:solidFill>
                  <a:schemeClr val="accent5"/>
                </a:solidFill>
              </a:rPr>
              <a:t> </a:t>
            </a:r>
            <a:r>
              <a:rPr lang="fi-FI" dirty="0" err="1">
                <a:solidFill>
                  <a:schemeClr val="accent5"/>
                </a:solidFill>
              </a:rPr>
              <a:t>jobbet</a:t>
            </a:r>
            <a:r>
              <a:rPr lang="fi-FI" dirty="0">
                <a:solidFill>
                  <a:schemeClr val="accent5"/>
                </a:solidFill>
              </a:rPr>
              <a:t> </a:t>
            </a:r>
            <a:r>
              <a:rPr lang="fi-FI" dirty="0"/>
              <a:t>– töissä,      </a:t>
            </a:r>
            <a:r>
              <a:rPr lang="fi-FI" dirty="0">
                <a:solidFill>
                  <a:schemeClr val="accent5"/>
                </a:solidFill>
              </a:rPr>
              <a:t>i </a:t>
            </a:r>
            <a:r>
              <a:rPr lang="fi-FI" dirty="0" err="1">
                <a:solidFill>
                  <a:schemeClr val="accent5"/>
                </a:solidFill>
              </a:rPr>
              <a:t>skolan</a:t>
            </a:r>
            <a:r>
              <a:rPr lang="fi-FI" dirty="0">
                <a:solidFill>
                  <a:schemeClr val="accent5"/>
                </a:solidFill>
              </a:rPr>
              <a:t> </a:t>
            </a:r>
            <a:r>
              <a:rPr lang="fi-FI" dirty="0"/>
              <a:t>– koulussa </a:t>
            </a:r>
          </a:p>
        </p:txBody>
      </p:sp>
    </p:spTree>
    <p:extLst>
      <p:ext uri="{BB962C8B-B14F-4D97-AF65-F5344CB8AC3E}">
        <p14:creationId xmlns:p14="http://schemas.microsoft.com/office/powerpoint/2010/main" val="874103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A437615-A713-4742-A37E-CF7688936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Pidä lauseissasi </a:t>
            </a:r>
            <a:r>
              <a:rPr lang="fi-FI" dirty="0">
                <a:solidFill>
                  <a:srgbClr val="7030A0"/>
                </a:solidFill>
              </a:rPr>
              <a:t>verbi</a:t>
            </a:r>
            <a:r>
              <a:rPr lang="fi-FI" dirty="0"/>
              <a:t> (tekeminen) </a:t>
            </a:r>
            <a:br>
              <a:rPr lang="fi-FI" dirty="0"/>
            </a:br>
            <a:r>
              <a:rPr lang="fi-FI" dirty="0"/>
              <a:t>ns. ”kakkospaikalla”!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96FA574-4173-4068-8719-FE3F0947D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Esim. näin:</a:t>
            </a:r>
          </a:p>
          <a:p>
            <a:pPr marL="0" indent="0">
              <a:buNone/>
            </a:pP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morgonen</a:t>
            </a:r>
            <a:r>
              <a:rPr lang="fi-FI" dirty="0"/>
              <a:t> </a:t>
            </a:r>
            <a:r>
              <a:rPr lang="fi-FI" dirty="0" err="1">
                <a:solidFill>
                  <a:srgbClr val="7030A0"/>
                </a:solidFill>
              </a:rPr>
              <a:t>vaknade</a:t>
            </a:r>
            <a:r>
              <a:rPr lang="fi-FI" dirty="0"/>
              <a:t> </a:t>
            </a:r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klockan</a:t>
            </a:r>
            <a:r>
              <a:rPr lang="fi-FI" dirty="0"/>
              <a:t> </a:t>
            </a:r>
            <a:r>
              <a:rPr lang="fi-FI" dirty="0" err="1"/>
              <a:t>sju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>
                <a:solidFill>
                  <a:srgbClr val="7030A0"/>
                </a:solidFill>
              </a:rPr>
              <a:t>tog</a:t>
            </a:r>
            <a:r>
              <a:rPr lang="fi-FI" dirty="0"/>
              <a:t> </a:t>
            </a:r>
            <a:r>
              <a:rPr lang="fi-FI" dirty="0" err="1"/>
              <a:t>bussen</a:t>
            </a:r>
            <a:r>
              <a:rPr lang="fi-FI" dirty="0"/>
              <a:t> </a:t>
            </a:r>
            <a:r>
              <a:rPr lang="fi-FI" dirty="0" err="1"/>
              <a:t>till</a:t>
            </a:r>
            <a:r>
              <a:rPr lang="fi-FI" dirty="0"/>
              <a:t> </a:t>
            </a:r>
            <a:r>
              <a:rPr lang="fi-FI" dirty="0" err="1"/>
              <a:t>skolan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dirty="0"/>
              <a:t>I </a:t>
            </a:r>
            <a:r>
              <a:rPr lang="fi-FI" dirty="0" err="1"/>
              <a:t>skolan</a:t>
            </a:r>
            <a:r>
              <a:rPr lang="fi-FI" dirty="0"/>
              <a:t> </a:t>
            </a:r>
            <a:r>
              <a:rPr lang="fi-FI" dirty="0" err="1">
                <a:solidFill>
                  <a:srgbClr val="7030A0"/>
                </a:solidFill>
              </a:rPr>
              <a:t>studerade</a:t>
            </a:r>
            <a:r>
              <a:rPr lang="fi-FI" dirty="0"/>
              <a:t> </a:t>
            </a:r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ganska</a:t>
            </a:r>
            <a:r>
              <a:rPr lang="fi-FI" dirty="0"/>
              <a:t> </a:t>
            </a:r>
            <a:r>
              <a:rPr lang="fi-FI" dirty="0" err="1"/>
              <a:t>flitigt</a:t>
            </a:r>
            <a:r>
              <a:rPr lang="fi-FI" dirty="0"/>
              <a:t> </a:t>
            </a:r>
            <a:r>
              <a:rPr lang="fi-FI" i="1" dirty="0"/>
              <a:t>(=melko ahkerasti).</a:t>
            </a:r>
          </a:p>
          <a:p>
            <a:pPr marL="0" indent="0">
              <a:buNone/>
            </a:pPr>
            <a:r>
              <a:rPr lang="fi-FI" dirty="0" err="1"/>
              <a:t>Efter</a:t>
            </a:r>
            <a:r>
              <a:rPr lang="fi-FI" dirty="0"/>
              <a:t> </a:t>
            </a:r>
            <a:r>
              <a:rPr lang="fi-FI" dirty="0" err="1"/>
              <a:t>skolan</a:t>
            </a:r>
            <a:r>
              <a:rPr lang="fi-FI" dirty="0"/>
              <a:t> </a:t>
            </a:r>
            <a:r>
              <a:rPr lang="fi-FI" dirty="0" err="1">
                <a:solidFill>
                  <a:srgbClr val="7030A0"/>
                </a:solidFill>
              </a:rPr>
              <a:t>träffade</a:t>
            </a:r>
            <a:r>
              <a:rPr lang="fi-FI" dirty="0"/>
              <a:t> </a:t>
            </a:r>
            <a:r>
              <a:rPr lang="fi-FI" dirty="0" err="1"/>
              <a:t>jag</a:t>
            </a:r>
            <a:r>
              <a:rPr lang="fi-FI" dirty="0"/>
              <a:t> min </a:t>
            </a:r>
            <a:r>
              <a:rPr lang="fi-FI" dirty="0" err="1"/>
              <a:t>kompis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dirty="0"/>
              <a:t>Vi </a:t>
            </a:r>
            <a:r>
              <a:rPr lang="fi-FI" dirty="0" err="1">
                <a:solidFill>
                  <a:srgbClr val="7030A0"/>
                </a:solidFill>
              </a:rPr>
              <a:t>lagade</a:t>
            </a:r>
            <a:r>
              <a:rPr lang="fi-FI" dirty="0"/>
              <a:t> </a:t>
            </a:r>
            <a:r>
              <a:rPr lang="fi-FI" dirty="0" err="1"/>
              <a:t>mat</a:t>
            </a:r>
            <a:r>
              <a:rPr lang="fi-FI" dirty="0"/>
              <a:t> </a:t>
            </a:r>
            <a:r>
              <a:rPr lang="fi-FI" dirty="0" err="1"/>
              <a:t>tillsammans</a:t>
            </a:r>
            <a:r>
              <a:rPr lang="fi-FI" dirty="0"/>
              <a:t> </a:t>
            </a:r>
          </a:p>
          <a:p>
            <a:pPr marL="0" indent="0">
              <a:buNone/>
            </a:pP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>
                <a:solidFill>
                  <a:srgbClr val="7030A0"/>
                </a:solidFill>
              </a:rPr>
              <a:t>tittade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en </a:t>
            </a:r>
            <a:r>
              <a:rPr lang="fi-FI" dirty="0" err="1"/>
              <a:t>film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dirty="0" err="1"/>
              <a:t>Hemma</a:t>
            </a:r>
            <a:r>
              <a:rPr lang="fi-FI" dirty="0"/>
              <a:t> </a:t>
            </a:r>
            <a:r>
              <a:rPr lang="fi-FI" dirty="0" err="1">
                <a:solidFill>
                  <a:srgbClr val="7030A0"/>
                </a:solidFill>
              </a:rPr>
              <a:t>gick</a:t>
            </a:r>
            <a:r>
              <a:rPr lang="fi-FI" dirty="0"/>
              <a:t> </a:t>
            </a:r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till</a:t>
            </a:r>
            <a:r>
              <a:rPr lang="fi-FI" dirty="0"/>
              <a:t> </a:t>
            </a:r>
            <a:r>
              <a:rPr lang="fi-FI" dirty="0" err="1"/>
              <a:t>sängs</a:t>
            </a:r>
            <a:r>
              <a:rPr lang="fi-FI" dirty="0"/>
              <a:t> </a:t>
            </a:r>
            <a:r>
              <a:rPr lang="fi-FI" dirty="0" err="1"/>
              <a:t>klockan</a:t>
            </a:r>
            <a:r>
              <a:rPr lang="fi-FI" dirty="0"/>
              <a:t> </a:t>
            </a:r>
            <a:r>
              <a:rPr lang="fi-FI" dirty="0" err="1"/>
              <a:t>elva</a:t>
            </a:r>
            <a:r>
              <a:rPr lang="fi-FI" dirty="0"/>
              <a:t>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(Jos kirjoitit jo lauseet, tarkista, onko niissä ”verbi kakkosena”. Jos ei, korjaa!)</a:t>
            </a:r>
          </a:p>
        </p:txBody>
      </p:sp>
    </p:spTree>
    <p:extLst>
      <p:ext uri="{BB962C8B-B14F-4D97-AF65-F5344CB8AC3E}">
        <p14:creationId xmlns:p14="http://schemas.microsoft.com/office/powerpoint/2010/main" val="3937202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7A1A567-C458-4E99-BE75-47D536984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Noin! Nyt olet jo kirjoittanut vähän!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70168B0-7FA3-4516-9D96-9BE5AF64E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Voit hyödyntää lauseitasi, jotta pääset alkuun RUB8-kurssin kurssitehtävässä ”min </a:t>
            </a:r>
            <a:r>
              <a:rPr lang="fi-FI" dirty="0" err="1"/>
              <a:t>dagbok</a:t>
            </a:r>
            <a:r>
              <a:rPr lang="fi-FI" dirty="0"/>
              <a:t> / min </a:t>
            </a:r>
            <a:r>
              <a:rPr lang="fi-FI" dirty="0" err="1"/>
              <a:t>blogg</a:t>
            </a:r>
            <a:r>
              <a:rPr lang="fi-FI" dirty="0"/>
              <a:t>). Ajatus siinä on, että kirjoitat ruotsiksi ”päiväkirjaa / blogia” neljänä eri päivänä.</a:t>
            </a:r>
          </a:p>
          <a:p>
            <a:r>
              <a:rPr lang="fi-FI" dirty="0"/>
              <a:t>Voit hyvin aloittaa tätä kurssityötä jo ennen abikurssin alkua! Se tulee joka tapauksessa tehtäväksi silloin.</a:t>
            </a:r>
          </a:p>
          <a:p>
            <a:r>
              <a:rPr lang="fi-FI" dirty="0"/>
              <a:t>Pituus per päivä tulee olemaan n. 50-100 sanaa.</a:t>
            </a:r>
          </a:p>
          <a:p>
            <a:r>
              <a:rPr lang="fi-FI" dirty="0"/>
              <a:t>Jos haluat kirjoittaa muutakin kuin aivan peruslauseita ja –asiaa, tee ihmeessä se. Mutta jos yhtään tuntuu, että ruotsiksi kirjoittaminen ”jumittaa”, aloita ihmeessä ihan peruslauseilla!</a:t>
            </a:r>
          </a:p>
        </p:txBody>
      </p:sp>
    </p:spTree>
    <p:extLst>
      <p:ext uri="{BB962C8B-B14F-4D97-AF65-F5344CB8AC3E}">
        <p14:creationId xmlns:p14="http://schemas.microsoft.com/office/powerpoint/2010/main" val="3923383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AF2B8F1-7C00-42D7-AF0F-871990A58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Jos haluat valmistautua erityisesti yo-kokeen kirjoitelmatehtäviin…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31C60EB-2374-4FA5-9775-4D4BAF498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… huomaa / muista seuraavaa: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b="1" dirty="0"/>
              <a:t>Keskipitkän oppimäärän yo-kokeessa on KAKSI kirjoitelmatehtävää:</a:t>
            </a:r>
          </a:p>
          <a:p>
            <a:r>
              <a:rPr lang="fi-FI" b="1" dirty="0"/>
              <a:t>lyhyt</a:t>
            </a:r>
            <a:r>
              <a:rPr lang="fi-FI" dirty="0"/>
              <a:t> (200-350 merkkiä), joka on siis todellakin ihan lyhyt! Pituus vastaa suunnilleen postikorttia / lyhyttä sähköpostiviestiä / viestiä kaverille. Pystyt siihen kyllä!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b="1" dirty="0"/>
              <a:t>laajempi</a:t>
            </a:r>
            <a:r>
              <a:rPr lang="fi-FI" dirty="0"/>
              <a:t> (400-600 merkkiä), jossa pääset kirjoittamaan vähän enemmän. Usein tehtävänantona on esimerkiksi vastata johonkin mielipidetekstiin. </a:t>
            </a:r>
          </a:p>
          <a:p>
            <a:endParaRPr lang="fi-FI" dirty="0"/>
          </a:p>
          <a:p>
            <a:r>
              <a:rPr lang="fi-FI" dirty="0">
                <a:solidFill>
                  <a:srgbClr val="00B050"/>
                </a:solidFill>
              </a:rPr>
              <a:t>Paljon vinkkejä: Fokus 7:</a:t>
            </a:r>
            <a:r>
              <a:rPr lang="fi-FI" dirty="0"/>
              <a:t> </a:t>
            </a:r>
            <a:r>
              <a:rPr lang="fi-FI" dirty="0" err="1"/>
              <a:t>Resan</a:t>
            </a:r>
            <a:r>
              <a:rPr lang="fi-FI" dirty="0"/>
              <a:t> </a:t>
            </a:r>
            <a:r>
              <a:rPr lang="fi-FI" dirty="0" err="1"/>
              <a:t>fortsätter</a:t>
            </a:r>
            <a:r>
              <a:rPr lang="fi-FI" dirty="0"/>
              <a:t>! </a:t>
            </a:r>
            <a:r>
              <a:rPr lang="fi-FI" dirty="0" err="1"/>
              <a:t>Är</a:t>
            </a:r>
            <a:r>
              <a:rPr lang="fi-FI" dirty="0"/>
              <a:t> du </a:t>
            </a:r>
            <a:r>
              <a:rPr lang="fi-FI" dirty="0" err="1"/>
              <a:t>redo</a:t>
            </a:r>
            <a:r>
              <a:rPr lang="fi-FI" dirty="0"/>
              <a:t>? </a:t>
            </a:r>
            <a:r>
              <a:rPr lang="fi-FI" dirty="0">
                <a:sym typeface="Wingdings" panose="05000000000000000000" pitchFamily="2" charset="2"/>
              </a:rPr>
              <a:t> Vinkkejä ylioppilaskokeeseen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37298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B1E82D-957B-4936-998B-A6910FAFD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Yo-kirjoitelmien pisteytyksestä: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5F22009-948E-490F-B5A2-E278C539F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Yo-kirjoitelmien pisteytyksessä painottuvat seuraavat kriteerit: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sz="1500" dirty="0"/>
              <a:t>- </a:t>
            </a:r>
            <a:r>
              <a:rPr lang="fi-FI" sz="1500" b="1" dirty="0" err="1"/>
              <a:t>Viestinnällisyys</a:t>
            </a:r>
            <a:r>
              <a:rPr lang="fi-FI" sz="1500" b="1" dirty="0"/>
              <a:t> </a:t>
            </a:r>
            <a:r>
              <a:rPr lang="fi-FI" sz="1400" dirty="0"/>
              <a:t>(eli kuinka hyvin lukija ymmärtää sinua)</a:t>
            </a:r>
          </a:p>
          <a:p>
            <a:pPr marL="0" indent="0">
              <a:buNone/>
            </a:pPr>
            <a:r>
              <a:rPr lang="fi-FI" sz="1500" dirty="0"/>
              <a:t>	- </a:t>
            </a:r>
            <a:r>
              <a:rPr lang="fi-FI" sz="1500" b="1" dirty="0"/>
              <a:t>Tehtävänannon noudattaminen ja aiheen käsittely</a:t>
            </a:r>
          </a:p>
          <a:p>
            <a:pPr marL="0" indent="0">
              <a:buNone/>
            </a:pPr>
            <a:r>
              <a:rPr lang="fi-FI" sz="1500" dirty="0"/>
              <a:t>	- </a:t>
            </a:r>
            <a:r>
              <a:rPr lang="fi-FI" sz="1500" b="1" dirty="0"/>
              <a:t>Kielellinen laajuus ja tarkkuus </a:t>
            </a:r>
            <a:r>
              <a:rPr lang="fi-FI" sz="1400" dirty="0"/>
              <a:t>(eli kuinka laajaa sanavarastoa käytät + kuinka oikeakielistä tekstisi on)</a:t>
            </a:r>
            <a:endParaRPr lang="fi-FI" sz="1500" dirty="0"/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 Muista, että tärkeintä on, että lukija ymmärtää sinua! Tarvittaessa siis käytä ihan perustason kieltä. </a:t>
            </a:r>
            <a:r>
              <a:rPr lang="fi-FI" sz="1400" dirty="0"/>
              <a:t>(Mitä paremmalla tasolla kielitaitosi on, sitä enemmän voit ”briljeerata”, mutta välttämätöntä se ei keskipitkässä oppimäärässä ole! Kirjoitelmissa EI myöskään kiinnitetä huomiota esim. </a:t>
            </a:r>
            <a:r>
              <a:rPr lang="fi-FI" sz="1400" dirty="0" err="1"/>
              <a:t>sidoskeinoihin</a:t>
            </a:r>
            <a:r>
              <a:rPr lang="fi-FI" sz="1400" dirty="0"/>
              <a:t>, idiomaattisuuteen ym., kuten pitkän kielen kirjoitelmissa!)</a:t>
            </a:r>
          </a:p>
          <a:p>
            <a:r>
              <a:rPr lang="fi-FI" sz="1700" dirty="0"/>
              <a:t>Kriteerit ovat julkista tietoa, ja ne löytyvät osoitteesta: </a:t>
            </a:r>
          </a:p>
          <a:p>
            <a:r>
              <a:rPr lang="fi-FI" dirty="0">
                <a:hlinkClick r:id="rId2"/>
              </a:rPr>
              <a:t>https://www.ylioppilastutkinto.fi/sites/default/files/sites/default/files/documents/kielikokeet_maaraykset_fi.pdf</a:t>
            </a:r>
            <a:r>
              <a:rPr lang="fi-FI" dirty="0"/>
              <a:t> - ihan lopussa, viimeinen sivu/taulukko</a:t>
            </a:r>
          </a:p>
        </p:txBody>
      </p:sp>
    </p:spTree>
    <p:extLst>
      <p:ext uri="{BB962C8B-B14F-4D97-AF65-F5344CB8AC3E}">
        <p14:creationId xmlns:p14="http://schemas.microsoft.com/office/powerpoint/2010/main" val="3934908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2BCC44-A776-4760-963D-64B9C91AF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dirty="0"/>
              <a:t>Harjoittele seuraavilla vanhoilla yo-tehtävillä: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4CA7ECB-E432-4918-AEAC-9C1B20271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/>
              <a:t>Lyhyt:</a:t>
            </a:r>
            <a:r>
              <a:rPr lang="fi-FI" dirty="0"/>
              <a:t> (yo, kevät 2019)</a:t>
            </a:r>
          </a:p>
          <a:p>
            <a:pPr marL="0" indent="0">
              <a:buNone/>
            </a:pPr>
            <a:r>
              <a:rPr lang="fi-FI" dirty="0"/>
              <a:t>Luokallesi on juuri tullut ruotsinkielinen vaihto-opiskelija, jolla on sama urheilu- tai kulttuuriharrastus kuin sinulla. Tehtävänäsi on neuvoa hänelle, miten hän voi jatkaa harrastustaan kotikunnassasi, esim. samassa ryhmässä kanssasi. Kirjoita hänelle lyhyt viesti.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b="1" dirty="0"/>
              <a:t>Laajempi:</a:t>
            </a:r>
            <a:r>
              <a:rPr lang="fi-FI" dirty="0"/>
              <a:t> (yo, syksy 2020)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E28540A-0ED5-4524-95F2-8B9D80F6A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6952" y="3917554"/>
            <a:ext cx="6612968" cy="237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8046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103</TotalTime>
  <Words>924</Words>
  <Application>Microsoft Office PowerPoint</Application>
  <PresentationFormat>Laajakuva</PresentationFormat>
  <Paragraphs>133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Garamond</vt:lpstr>
      <vt:lpstr>Wingdings</vt:lpstr>
      <vt:lpstr>Savon</vt:lpstr>
      <vt:lpstr>APUA KIRJOITTAMIS”JUMIIN” RUOTSIN OPPIAINEESSA</vt:lpstr>
      <vt:lpstr>LÄMMITTELYÄ:</vt:lpstr>
      <vt:lpstr>PowerPoint-esitys</vt:lpstr>
      <vt:lpstr>Nyt anna mennä ja kirjoita vähän:</vt:lpstr>
      <vt:lpstr>Pidä lauseissasi verbi (tekeminen)  ns. ”kakkospaikalla”!</vt:lpstr>
      <vt:lpstr>Noin! Nyt olet jo kirjoittanut vähän!</vt:lpstr>
      <vt:lpstr>Jos haluat valmistautua erityisesti yo-kokeen kirjoitelmatehtäviin…</vt:lpstr>
      <vt:lpstr>Yo-kirjoitelmien pisteytyksestä:</vt:lpstr>
      <vt:lpstr>Harjoittele seuraavilla vanhoilla yo-tehtävillä:</vt:lpstr>
      <vt:lpstr>Tee jompikumpi tai molemmat edellisen sivun tehtävistä.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APUA KIRJOITTAMIS”JUMIIN” RUOTSIKSI</dc:title>
  <dc:creator>Opettaja</dc:creator>
  <cp:lastModifiedBy>Opettaja</cp:lastModifiedBy>
  <cp:revision>11</cp:revision>
  <dcterms:created xsi:type="dcterms:W3CDTF">2023-12-04T15:34:37Z</dcterms:created>
  <dcterms:modified xsi:type="dcterms:W3CDTF">2023-12-04T17:17:59Z</dcterms:modified>
</cp:coreProperties>
</file>