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SXvD9ECK63Xswx3fk0KOGGMkm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2973E-5636-4A4E-998C-AA8867D64285}" v="7" dt="2021-01-27T10:05:47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36" y="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1 Grammar</a:t>
            </a:r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2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6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6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New Insights Module 1 Grammar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5BA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Preesens - Kooste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Module 1 Grammar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New Insights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Yleispreesens - Muodostus</a:t>
            </a:r>
            <a:endParaRPr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52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5400" dirty="0"/>
              <a:t>Kevin </a:t>
            </a:r>
            <a:r>
              <a:rPr lang="fi-FI" sz="5400" b="1" dirty="0" err="1"/>
              <a:t>speaks</a:t>
            </a:r>
            <a:r>
              <a:rPr lang="fi-FI" sz="5400" dirty="0"/>
              <a:t> English </a:t>
            </a:r>
            <a:r>
              <a:rPr lang="fi-FI" sz="5400" dirty="0" err="1"/>
              <a:t>but</a:t>
            </a:r>
            <a:r>
              <a:rPr lang="fi-FI" sz="5400" dirty="0"/>
              <a:t> </a:t>
            </a:r>
            <a:r>
              <a:rPr lang="fi-FI" sz="5400" dirty="0" err="1"/>
              <a:t>his</a:t>
            </a:r>
            <a:r>
              <a:rPr lang="fi-FI" sz="5400" dirty="0"/>
              <a:t> </a:t>
            </a:r>
            <a:r>
              <a:rPr lang="fi-FI" sz="5400" dirty="0" err="1"/>
              <a:t>relatives</a:t>
            </a:r>
            <a:r>
              <a:rPr lang="fi-FI" sz="5400" b="1" dirty="0"/>
              <a:t> </a:t>
            </a:r>
            <a:r>
              <a:rPr lang="fi-FI" sz="5400" b="1" dirty="0" err="1"/>
              <a:t>speak</a:t>
            </a:r>
            <a:r>
              <a:rPr lang="fi-FI" sz="5400" dirty="0"/>
              <a:t> </a:t>
            </a:r>
            <a:r>
              <a:rPr lang="fi-FI" sz="5400" dirty="0" err="1"/>
              <a:t>both</a:t>
            </a:r>
            <a:r>
              <a:rPr lang="fi-FI" sz="5400" dirty="0"/>
              <a:t> English and Spanish.</a:t>
            </a:r>
            <a:endParaRPr sz="5400" dirty="0"/>
          </a:p>
          <a:p>
            <a:pPr marL="685800" lvl="0" indent="-6858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</a:rPr>
              <a:t>Yleispreesens on sama kuin </a:t>
            </a:r>
            <a:r>
              <a:rPr lang="fi-FI" sz="5400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verbin perusmuoto.</a:t>
            </a:r>
            <a:endParaRPr sz="5400" dirty="0">
              <a:solidFill>
                <a:schemeClr val="bg2"/>
              </a:solidFill>
            </a:endParaRPr>
          </a:p>
          <a:p>
            <a:pPr marL="685800" lvl="0" indent="-685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</a:rPr>
              <a:t>Yksikön kolmannessa persoonassa (he/</a:t>
            </a:r>
            <a:r>
              <a:rPr lang="fi-FI" sz="5400" dirty="0" err="1">
                <a:solidFill>
                  <a:schemeClr val="bg2"/>
                </a:solidFill>
              </a:rPr>
              <a:t>she</a:t>
            </a:r>
            <a:r>
              <a:rPr lang="fi-FI" sz="5400" dirty="0">
                <a:solidFill>
                  <a:schemeClr val="bg2"/>
                </a:solidFill>
              </a:rPr>
              <a:t>/it) </a:t>
            </a:r>
            <a:r>
              <a:rPr lang="fi-FI" sz="5400" b="1" dirty="0">
                <a:solidFill>
                  <a:schemeClr val="bg2"/>
                </a:solidFill>
              </a:rPr>
              <a:t>pääte -s / -es</a:t>
            </a:r>
            <a:r>
              <a:rPr lang="fi-FI" sz="5400" dirty="0">
                <a:solidFill>
                  <a:schemeClr val="bg2"/>
                </a:solidFill>
              </a:rPr>
              <a:t>.</a:t>
            </a:r>
            <a:endParaRPr sz="5400"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5400" dirty="0" err="1"/>
              <a:t>Our</a:t>
            </a:r>
            <a:r>
              <a:rPr lang="fi-FI" sz="5400" dirty="0"/>
              <a:t> </a:t>
            </a:r>
            <a:r>
              <a:rPr lang="fi-FI" sz="5400" dirty="0" err="1"/>
              <a:t>cats</a:t>
            </a:r>
            <a:r>
              <a:rPr lang="fi-FI" sz="5400" dirty="0"/>
              <a:t> </a:t>
            </a:r>
            <a:r>
              <a:rPr lang="fi-FI" sz="5400" b="1" dirty="0" err="1"/>
              <a:t>lie</a:t>
            </a:r>
            <a:r>
              <a:rPr lang="fi-FI" sz="5400" b="1" dirty="0"/>
              <a:t> </a:t>
            </a:r>
            <a:r>
              <a:rPr lang="fi-FI" sz="5400" dirty="0"/>
              <a:t>in </a:t>
            </a:r>
            <a:r>
              <a:rPr lang="fi-FI" sz="5400" dirty="0" err="1"/>
              <a:t>the</a:t>
            </a:r>
            <a:r>
              <a:rPr lang="fi-FI" sz="5400" dirty="0"/>
              <a:t> </a:t>
            </a:r>
            <a:r>
              <a:rPr lang="fi-FI" sz="5400" dirty="0" err="1"/>
              <a:t>sun</a:t>
            </a:r>
            <a:r>
              <a:rPr lang="fi-FI" sz="5400" dirty="0"/>
              <a:t>, </a:t>
            </a:r>
            <a:r>
              <a:rPr lang="fi-FI" sz="5400" dirty="0" err="1"/>
              <a:t>one</a:t>
            </a:r>
            <a:r>
              <a:rPr lang="fi-FI" sz="5400" b="1" dirty="0"/>
              <a:t> </a:t>
            </a:r>
            <a:r>
              <a:rPr lang="fi-FI" sz="5400" b="1" dirty="0" err="1"/>
              <a:t>kisses</a:t>
            </a:r>
            <a:r>
              <a:rPr lang="fi-FI" sz="5400" b="1" dirty="0"/>
              <a:t> </a:t>
            </a:r>
            <a:r>
              <a:rPr lang="fi-FI" sz="5400" dirty="0" err="1"/>
              <a:t>the</a:t>
            </a:r>
            <a:r>
              <a:rPr lang="fi-FI" sz="5400" dirty="0"/>
              <a:t> </a:t>
            </a:r>
            <a:r>
              <a:rPr lang="fi-FI" sz="5400" dirty="0" err="1"/>
              <a:t>other</a:t>
            </a:r>
            <a:r>
              <a:rPr lang="fi-FI" sz="5400" dirty="0"/>
              <a:t> and </a:t>
            </a:r>
            <a:r>
              <a:rPr lang="fi-FI" sz="5400" dirty="0" err="1"/>
              <a:t>then</a:t>
            </a:r>
            <a:r>
              <a:rPr lang="fi-FI" sz="5400" dirty="0"/>
              <a:t> </a:t>
            </a:r>
            <a:r>
              <a:rPr lang="fi-FI" sz="5400" b="1" dirty="0" err="1"/>
              <a:t>carries</a:t>
            </a:r>
            <a:r>
              <a:rPr lang="fi-FI" sz="5400" dirty="0"/>
              <a:t> a </a:t>
            </a:r>
            <a:r>
              <a:rPr lang="fi-FI" sz="5400" dirty="0" err="1"/>
              <a:t>ball</a:t>
            </a:r>
            <a:r>
              <a:rPr lang="fi-FI" sz="5400" dirty="0"/>
              <a:t> to me. </a:t>
            </a:r>
            <a:r>
              <a:rPr lang="fi-FI" sz="5400" dirty="0" err="1"/>
              <a:t>Miffy</a:t>
            </a:r>
            <a:r>
              <a:rPr lang="fi-FI" sz="5400" b="1" dirty="0"/>
              <a:t> </a:t>
            </a:r>
            <a:r>
              <a:rPr lang="fi-FI" sz="5400" b="1" dirty="0" err="1"/>
              <a:t>plays</a:t>
            </a:r>
            <a:r>
              <a:rPr lang="fi-FI" sz="5400" dirty="0"/>
              <a:t> </a:t>
            </a:r>
            <a:r>
              <a:rPr lang="fi-FI" sz="5400" dirty="0" err="1"/>
              <a:t>with</a:t>
            </a:r>
            <a:r>
              <a:rPr lang="fi-FI" sz="5400" dirty="0"/>
              <a:t> </a:t>
            </a:r>
            <a:r>
              <a:rPr lang="fi-FI" sz="5400" dirty="0" err="1"/>
              <a:t>the</a:t>
            </a:r>
            <a:r>
              <a:rPr lang="fi-FI" sz="5400" dirty="0"/>
              <a:t> </a:t>
            </a:r>
            <a:r>
              <a:rPr lang="fi-FI" sz="5400" dirty="0" err="1"/>
              <a:t>ball</a:t>
            </a:r>
            <a:r>
              <a:rPr lang="fi-FI" sz="5400" dirty="0"/>
              <a:t> and </a:t>
            </a:r>
            <a:r>
              <a:rPr lang="fi-FI" sz="5400" dirty="0" err="1"/>
              <a:t>then</a:t>
            </a:r>
            <a:r>
              <a:rPr lang="fi-FI" sz="5400" b="1" dirty="0"/>
              <a:t> </a:t>
            </a:r>
            <a:r>
              <a:rPr lang="fi-FI" sz="5400" b="1" dirty="0" err="1"/>
              <a:t>goes</a:t>
            </a:r>
            <a:r>
              <a:rPr lang="fi-FI" sz="5400" dirty="0"/>
              <a:t> to </a:t>
            </a:r>
            <a:r>
              <a:rPr lang="fi-FI" sz="5400" dirty="0" err="1"/>
              <a:t>sleep</a:t>
            </a:r>
            <a:r>
              <a:rPr lang="fi-FI" sz="5400" dirty="0"/>
              <a:t> </a:t>
            </a:r>
            <a:r>
              <a:rPr lang="fi-FI" sz="5400" dirty="0" err="1"/>
              <a:t>again</a:t>
            </a:r>
            <a:r>
              <a:rPr lang="fi-FI" sz="5400" dirty="0"/>
              <a:t>.</a:t>
            </a:r>
            <a:endParaRPr sz="5400"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sz="5400" b="1" dirty="0">
                <a:solidFill>
                  <a:schemeClr val="bg2"/>
                </a:solidFill>
              </a:rPr>
              <a:t>Oikeinkirjoitus: </a:t>
            </a:r>
            <a:endParaRPr sz="5400" b="1" dirty="0">
              <a:solidFill>
                <a:schemeClr val="bg2"/>
              </a:solidFill>
            </a:endParaRPr>
          </a:p>
          <a:p>
            <a:pPr marL="685800" lvl="0" indent="-685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</a:rPr>
              <a:t>Verbin päättyessä s-äänteeseen</a:t>
            </a:r>
            <a:r>
              <a:rPr lang="fi-FI" sz="5400" b="1" dirty="0">
                <a:solidFill>
                  <a:schemeClr val="bg2"/>
                </a:solidFill>
              </a:rPr>
              <a:t> </a:t>
            </a:r>
            <a:r>
              <a:rPr lang="fi-FI" sz="5400" dirty="0">
                <a:solidFill>
                  <a:schemeClr val="bg2"/>
                </a:solidFill>
              </a:rPr>
              <a:t>lisätään </a:t>
            </a:r>
            <a:r>
              <a:rPr lang="fi-FI" sz="5400" b="1" dirty="0">
                <a:solidFill>
                  <a:schemeClr val="bg2"/>
                </a:solidFill>
              </a:rPr>
              <a:t>–es </a:t>
            </a:r>
            <a:r>
              <a:rPr lang="fi-FI" sz="5400" dirty="0">
                <a:solidFill>
                  <a:schemeClr val="bg2"/>
                </a:solidFill>
              </a:rPr>
              <a:t>(</a:t>
            </a:r>
            <a:r>
              <a:rPr lang="fi-FI" sz="5400" dirty="0" err="1">
                <a:solidFill>
                  <a:schemeClr val="bg2"/>
                </a:solidFill>
              </a:rPr>
              <a:t>kiss</a:t>
            </a:r>
            <a:r>
              <a:rPr lang="fi-FI" sz="5400" dirty="0">
                <a:solidFill>
                  <a:schemeClr val="bg2"/>
                </a:solidFill>
              </a:rPr>
              <a:t> – </a:t>
            </a:r>
            <a:r>
              <a:rPr lang="fi-FI" sz="5400" dirty="0" err="1">
                <a:solidFill>
                  <a:schemeClr val="bg2"/>
                </a:solidFill>
              </a:rPr>
              <a:t>kisses</a:t>
            </a:r>
            <a:r>
              <a:rPr lang="fi-FI" sz="5400" dirty="0">
                <a:solidFill>
                  <a:schemeClr val="bg2"/>
                </a:solidFill>
              </a:rPr>
              <a:t>)</a:t>
            </a:r>
            <a:endParaRPr sz="5400" dirty="0">
              <a:solidFill>
                <a:schemeClr val="bg2"/>
              </a:solidFill>
            </a:endParaRPr>
          </a:p>
          <a:p>
            <a:pPr marL="685800" lvl="0" indent="-685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</a:rPr>
              <a:t>Jos verbi päättyy konsonantti</a:t>
            </a:r>
            <a:r>
              <a:rPr lang="fi-FI" sz="5400" b="1" dirty="0">
                <a:solidFill>
                  <a:schemeClr val="bg2"/>
                </a:solidFill>
              </a:rPr>
              <a:t> </a:t>
            </a:r>
            <a:r>
              <a:rPr lang="fi-FI" sz="5400" dirty="0">
                <a:solidFill>
                  <a:schemeClr val="bg2"/>
                </a:solidFill>
              </a:rPr>
              <a:t>+</a:t>
            </a:r>
            <a:r>
              <a:rPr lang="fi-FI" sz="5400" b="1" dirty="0">
                <a:solidFill>
                  <a:schemeClr val="bg2"/>
                </a:solidFill>
              </a:rPr>
              <a:t> y</a:t>
            </a:r>
            <a:r>
              <a:rPr lang="fi-FI" sz="5400" dirty="0">
                <a:solidFill>
                  <a:schemeClr val="bg2"/>
                </a:solidFill>
              </a:rPr>
              <a:t>, </a:t>
            </a:r>
            <a:r>
              <a:rPr lang="fi-FI" sz="5400" b="1" dirty="0">
                <a:solidFill>
                  <a:schemeClr val="bg2"/>
                </a:solidFill>
              </a:rPr>
              <a:t> y </a:t>
            </a:r>
            <a:r>
              <a:rPr lang="fi-FI" sz="5400" dirty="0">
                <a:solidFill>
                  <a:schemeClr val="bg2"/>
                </a:solidFill>
              </a:rPr>
              <a:t>muuttuu </a:t>
            </a:r>
            <a:r>
              <a:rPr lang="fi-FI" sz="5400" b="1" dirty="0">
                <a:solidFill>
                  <a:schemeClr val="bg2"/>
                </a:solidFill>
              </a:rPr>
              <a:t>i</a:t>
            </a:r>
            <a:r>
              <a:rPr lang="fi-FI" sz="5400" dirty="0">
                <a:solidFill>
                  <a:schemeClr val="bg2"/>
                </a:solidFill>
              </a:rPr>
              <a:t>:ksi ja pääte on </a:t>
            </a:r>
            <a:r>
              <a:rPr lang="fi-FI" sz="5400" b="1" dirty="0">
                <a:solidFill>
                  <a:schemeClr val="bg2"/>
                </a:solidFill>
              </a:rPr>
              <a:t>–es </a:t>
            </a:r>
            <a:r>
              <a:rPr lang="fi-FI" sz="5400" dirty="0">
                <a:solidFill>
                  <a:schemeClr val="bg2"/>
                </a:solidFill>
              </a:rPr>
              <a:t>(</a:t>
            </a:r>
            <a:r>
              <a:rPr lang="fi-FI" sz="5400" dirty="0" err="1">
                <a:solidFill>
                  <a:schemeClr val="bg2"/>
                </a:solidFill>
              </a:rPr>
              <a:t>carry</a:t>
            </a:r>
            <a:r>
              <a:rPr lang="fi-FI" sz="5400" dirty="0">
                <a:solidFill>
                  <a:schemeClr val="bg2"/>
                </a:solidFill>
              </a:rPr>
              <a:t> – </a:t>
            </a:r>
            <a:r>
              <a:rPr lang="fi-FI" sz="5400" dirty="0" err="1">
                <a:solidFill>
                  <a:schemeClr val="bg2"/>
                </a:solidFill>
              </a:rPr>
              <a:t>carries</a:t>
            </a:r>
            <a:r>
              <a:rPr lang="fi-FI" sz="5400" dirty="0">
                <a:solidFill>
                  <a:schemeClr val="bg2"/>
                </a:solidFill>
              </a:rPr>
              <a:t>)</a:t>
            </a:r>
            <a:endParaRPr sz="5400" dirty="0">
              <a:solidFill>
                <a:schemeClr val="bg2"/>
              </a:solidFill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93D217E-FC5D-40F6-9937-954D3862EC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2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1677600" y="730249"/>
            <a:ext cx="21031200" cy="26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Yleispreesens – Kielto ja kysymys</a:t>
            </a:r>
            <a:endParaRPr dirty="0"/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S</a:t>
            </a:r>
            <a:r>
              <a:rPr lang="fi-FI" sz="5400" dirty="0" err="1"/>
              <a:t>ue</a:t>
            </a:r>
            <a:r>
              <a:rPr lang="fi-FI" sz="5400" dirty="0"/>
              <a:t> </a:t>
            </a:r>
            <a:r>
              <a:rPr lang="fi-FI" sz="5400" b="1" dirty="0" err="1"/>
              <a:t>doesn’t</a:t>
            </a:r>
            <a:r>
              <a:rPr lang="fi-FI" sz="5400" b="1" dirty="0"/>
              <a:t> drink </a:t>
            </a:r>
            <a:r>
              <a:rPr lang="fi-FI" sz="5400" dirty="0" err="1"/>
              <a:t>coffee</a:t>
            </a:r>
            <a:r>
              <a:rPr lang="fi-FI" sz="5400" dirty="0"/>
              <a:t>.</a:t>
            </a:r>
            <a:endParaRPr sz="5400"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dirty="0" err="1"/>
              <a:t>We</a:t>
            </a:r>
            <a:r>
              <a:rPr lang="fi-FI" sz="5400" b="1" dirty="0"/>
              <a:t> </a:t>
            </a:r>
            <a:r>
              <a:rPr lang="fi-FI" sz="5400" b="1" dirty="0" err="1"/>
              <a:t>don’t</a:t>
            </a:r>
            <a:r>
              <a:rPr lang="fi-FI" sz="5400" b="1" dirty="0"/>
              <a:t> </a:t>
            </a:r>
            <a:r>
              <a:rPr lang="fi-FI" sz="5400" b="1" dirty="0" err="1"/>
              <a:t>like</a:t>
            </a:r>
            <a:r>
              <a:rPr lang="fi-FI" sz="5400" b="1" dirty="0"/>
              <a:t> </a:t>
            </a:r>
            <a:r>
              <a:rPr lang="fi-FI" sz="5400" dirty="0" err="1"/>
              <a:t>tea</a:t>
            </a:r>
            <a:r>
              <a:rPr lang="fi-FI" sz="5400" dirty="0"/>
              <a:t>.</a:t>
            </a:r>
            <a:endParaRPr sz="5400"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dirty="0"/>
              <a:t>It </a:t>
            </a:r>
            <a:r>
              <a:rPr lang="fi-FI" sz="5400" b="1" dirty="0" err="1"/>
              <a:t>isn’t</a:t>
            </a:r>
            <a:r>
              <a:rPr lang="fi-FI" sz="5400" b="1" dirty="0"/>
              <a:t> </a:t>
            </a:r>
            <a:r>
              <a:rPr lang="fi-FI" sz="5400" dirty="0" err="1"/>
              <a:t>easy</a:t>
            </a:r>
            <a:r>
              <a:rPr lang="fi-FI" sz="5400" dirty="0"/>
              <a:t> to </a:t>
            </a:r>
            <a:r>
              <a:rPr lang="fi-FI" sz="5400" dirty="0" err="1"/>
              <a:t>have</a:t>
            </a:r>
            <a:r>
              <a:rPr lang="fi-FI" sz="5400" dirty="0"/>
              <a:t> us as </a:t>
            </a:r>
            <a:r>
              <a:rPr lang="fi-FI" sz="5400" dirty="0" err="1"/>
              <a:t>guests</a:t>
            </a:r>
            <a:r>
              <a:rPr lang="fi-FI" sz="5400" dirty="0"/>
              <a:t>.</a:t>
            </a:r>
            <a:endParaRPr sz="5400"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endParaRPr lang="fi-FI" sz="5400"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dirty="0" err="1"/>
              <a:t>What</a:t>
            </a:r>
            <a:r>
              <a:rPr lang="fi-FI" sz="5400" b="1" dirty="0"/>
              <a:t> </a:t>
            </a:r>
            <a:r>
              <a:rPr lang="fi-FI" sz="5400" b="1" dirty="0" err="1"/>
              <a:t>do</a:t>
            </a:r>
            <a:r>
              <a:rPr lang="fi-FI" sz="5400" b="1" dirty="0"/>
              <a:t> </a:t>
            </a:r>
            <a:r>
              <a:rPr lang="fi-FI" sz="5400" b="1" dirty="0" err="1"/>
              <a:t>you</a:t>
            </a:r>
            <a:r>
              <a:rPr lang="fi-FI" sz="5400" b="1" dirty="0"/>
              <a:t> </a:t>
            </a:r>
            <a:r>
              <a:rPr lang="fi-FI" sz="5400" b="1" dirty="0" err="1"/>
              <a:t>like</a:t>
            </a:r>
            <a:r>
              <a:rPr lang="fi-FI" sz="5400" dirty="0"/>
              <a:t>?</a:t>
            </a:r>
            <a:endParaRPr sz="5400"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dirty="0" err="1"/>
              <a:t>What</a:t>
            </a:r>
            <a:r>
              <a:rPr lang="fi-FI" sz="5400" dirty="0"/>
              <a:t> </a:t>
            </a:r>
            <a:r>
              <a:rPr lang="fi-FI" sz="5400" b="1" dirty="0" err="1"/>
              <a:t>does</a:t>
            </a:r>
            <a:r>
              <a:rPr lang="fi-FI" sz="5400" dirty="0"/>
              <a:t> </a:t>
            </a:r>
            <a:r>
              <a:rPr lang="fi-FI" sz="5400" b="1" dirty="0" err="1"/>
              <a:t>Sue</a:t>
            </a:r>
            <a:r>
              <a:rPr lang="fi-FI" sz="5400" b="1" dirty="0"/>
              <a:t> </a:t>
            </a:r>
            <a:r>
              <a:rPr lang="fi-FI" sz="5400" b="1" dirty="0" err="1"/>
              <a:t>prefer</a:t>
            </a:r>
            <a:r>
              <a:rPr lang="fi-FI" sz="5400" dirty="0"/>
              <a:t>?</a:t>
            </a:r>
            <a:endParaRPr sz="5400"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dirty="0" err="1"/>
              <a:t>Why</a:t>
            </a:r>
            <a:r>
              <a:rPr lang="fi-FI" sz="5400" dirty="0"/>
              <a:t> </a:t>
            </a:r>
            <a:r>
              <a:rPr lang="fi-FI" sz="5400" b="1" dirty="0" err="1"/>
              <a:t>are</a:t>
            </a:r>
            <a:r>
              <a:rPr lang="fi-FI" sz="5400" b="1" dirty="0"/>
              <a:t> </a:t>
            </a:r>
            <a:r>
              <a:rPr lang="fi-FI" sz="5400" b="1" dirty="0" err="1"/>
              <a:t>you</a:t>
            </a:r>
            <a:r>
              <a:rPr lang="fi-FI" sz="5400" b="1" dirty="0"/>
              <a:t> </a:t>
            </a:r>
            <a:r>
              <a:rPr lang="fi-FI" sz="5400" dirty="0" err="1"/>
              <a:t>thirsty</a:t>
            </a:r>
            <a:r>
              <a:rPr lang="fi-FI" sz="5400" dirty="0"/>
              <a:t>?</a:t>
            </a:r>
            <a:endParaRPr sz="5400" dirty="0"/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A668F82-47CC-49CA-8E9D-CFCCF894423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372000" y="3600000"/>
            <a:ext cx="11364751" cy="8337296"/>
          </a:xfrm>
        </p:spPr>
        <p:txBody>
          <a:bodyPr>
            <a:normAutofit fontScale="92500" lnSpcReduction="20000"/>
          </a:bodyPr>
          <a:lstStyle/>
          <a:p>
            <a:pPr marL="857250" lvl="0" indent="-8572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Kielto:</a:t>
            </a:r>
            <a:r>
              <a:rPr lang="fi-FI" b="1" dirty="0">
                <a:solidFill>
                  <a:schemeClr val="tx1"/>
                </a:solidFill>
              </a:rPr>
              <a:t> </a:t>
            </a:r>
          </a:p>
          <a:p>
            <a:pPr marL="0" lvl="0" indent="0">
              <a:lnSpc>
                <a:spcPct val="110000"/>
              </a:lnSpc>
            </a:pPr>
            <a:r>
              <a:rPr lang="fi-FI" b="1" dirty="0">
                <a:solidFill>
                  <a:schemeClr val="bg2"/>
                </a:solidFill>
              </a:rPr>
              <a:t>	</a:t>
            </a:r>
            <a:r>
              <a:rPr lang="fi-FI" b="1" dirty="0" err="1">
                <a:solidFill>
                  <a:schemeClr val="bg2"/>
                </a:solidFill>
              </a:rPr>
              <a:t>doesn’t</a:t>
            </a:r>
            <a:r>
              <a:rPr lang="fi-FI" b="1" dirty="0">
                <a:solidFill>
                  <a:schemeClr val="bg2"/>
                </a:solidFill>
              </a:rPr>
              <a:t> / </a:t>
            </a:r>
            <a:r>
              <a:rPr lang="fi-FI" b="1" dirty="0" err="1">
                <a:solidFill>
                  <a:schemeClr val="bg2"/>
                </a:solidFill>
              </a:rPr>
              <a:t>don’t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+ perusmuoto</a:t>
            </a:r>
          </a:p>
          <a:p>
            <a:pPr marL="857250" lvl="0" indent="-8572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Mutta: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</a:pPr>
            <a:r>
              <a:rPr lang="fi-FI" b="1" dirty="0">
                <a:solidFill>
                  <a:schemeClr val="bg2"/>
                </a:solidFill>
              </a:rPr>
              <a:t>	am </a:t>
            </a:r>
            <a:r>
              <a:rPr lang="fi-FI" b="1" dirty="0" err="1">
                <a:solidFill>
                  <a:schemeClr val="bg2"/>
                </a:solidFill>
              </a:rPr>
              <a:t>not</a:t>
            </a:r>
            <a:r>
              <a:rPr lang="fi-FI" b="1" dirty="0">
                <a:solidFill>
                  <a:schemeClr val="bg2"/>
                </a:solidFill>
              </a:rPr>
              <a:t> / </a:t>
            </a:r>
            <a:r>
              <a:rPr lang="fi-FI" b="1" dirty="0" err="1">
                <a:solidFill>
                  <a:schemeClr val="bg2"/>
                </a:solidFill>
              </a:rPr>
              <a:t>aren’t</a:t>
            </a:r>
            <a:r>
              <a:rPr lang="fi-FI" b="1" dirty="0">
                <a:solidFill>
                  <a:schemeClr val="bg2"/>
                </a:solidFill>
              </a:rPr>
              <a:t> / </a:t>
            </a:r>
            <a:r>
              <a:rPr lang="fi-FI" b="1" dirty="0" err="1">
                <a:solidFill>
                  <a:schemeClr val="bg2"/>
                </a:solidFill>
              </a:rPr>
              <a:t>isn’t</a:t>
            </a:r>
            <a:endParaRPr lang="fi-FI" b="1" dirty="0">
              <a:solidFill>
                <a:schemeClr val="bg2"/>
              </a:solidFill>
            </a:endParaRPr>
          </a:p>
          <a:p>
            <a:pPr lvl="0" indent="-609600">
              <a:lnSpc>
                <a:spcPct val="110000"/>
              </a:lnSpc>
              <a:buChar char="●"/>
            </a:pPr>
            <a:endParaRPr lang="fi-FI" dirty="0">
              <a:solidFill>
                <a:schemeClr val="bg2"/>
              </a:solidFill>
            </a:endParaRPr>
          </a:p>
          <a:p>
            <a:pPr marL="857250" lvl="0" indent="-8572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Kysymys: </a:t>
            </a:r>
          </a:p>
          <a:p>
            <a:pPr marL="0" lvl="0" indent="0">
              <a:lnSpc>
                <a:spcPct val="110000"/>
              </a:lnSpc>
            </a:pPr>
            <a:r>
              <a:rPr lang="fi-FI" b="1" dirty="0">
                <a:solidFill>
                  <a:schemeClr val="bg2"/>
                </a:solidFill>
              </a:rPr>
              <a:t>	</a:t>
            </a:r>
            <a:r>
              <a:rPr lang="fi-FI" b="1" dirty="0" err="1">
                <a:solidFill>
                  <a:schemeClr val="bg2"/>
                </a:solidFill>
              </a:rPr>
              <a:t>does</a:t>
            </a:r>
            <a:r>
              <a:rPr lang="fi-FI" b="1" dirty="0">
                <a:solidFill>
                  <a:schemeClr val="bg2"/>
                </a:solidFill>
              </a:rPr>
              <a:t> / </a:t>
            </a:r>
            <a:r>
              <a:rPr lang="fi-FI" b="1" dirty="0" err="1">
                <a:solidFill>
                  <a:schemeClr val="bg2"/>
                </a:solidFill>
              </a:rPr>
              <a:t>do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+ subjekti + perusmuoto</a:t>
            </a:r>
          </a:p>
          <a:p>
            <a:pPr marL="857250" lvl="0" indent="-8572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Mutta: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</a:pPr>
            <a:r>
              <a:rPr lang="fi-FI" b="1" dirty="0">
                <a:solidFill>
                  <a:schemeClr val="bg2"/>
                </a:solidFill>
              </a:rPr>
              <a:t>	am / </a:t>
            </a:r>
            <a:r>
              <a:rPr lang="fi-FI" b="1" dirty="0" err="1">
                <a:solidFill>
                  <a:schemeClr val="bg2"/>
                </a:solidFill>
              </a:rPr>
              <a:t>are</a:t>
            </a:r>
            <a:r>
              <a:rPr lang="fi-FI" b="1" dirty="0">
                <a:solidFill>
                  <a:schemeClr val="bg2"/>
                </a:solidFill>
              </a:rPr>
              <a:t> / is</a:t>
            </a:r>
            <a:r>
              <a:rPr lang="fi-FI" dirty="0">
                <a:solidFill>
                  <a:schemeClr val="bg2"/>
                </a:solidFill>
              </a:rPr>
              <a:t> + subjekti</a:t>
            </a:r>
          </a:p>
          <a:p>
            <a:endParaRPr lang="fi-FI"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1 </a:t>
            </a:r>
            <a:r>
              <a:rPr lang="fi-FI" dirty="0" err="1"/>
              <a:t>Grammar</a:t>
            </a:r>
            <a:endParaRPr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CBD7A52-06C0-4FEF-B971-E00339556C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3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Yleispreesens - Käyttö</a:t>
            </a:r>
            <a:endParaRPr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Here’s</a:t>
            </a:r>
            <a:r>
              <a:rPr lang="fi-FI" dirty="0"/>
              <a:t> my </a:t>
            </a:r>
            <a:r>
              <a:rPr lang="fi-FI" dirty="0" err="1"/>
              <a:t>morning</a:t>
            </a:r>
            <a:r>
              <a:rPr lang="fi-FI" dirty="0"/>
              <a:t> routine: I </a:t>
            </a:r>
            <a:r>
              <a:rPr lang="fi-FI" b="1" dirty="0" err="1"/>
              <a:t>get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 at 7 </a:t>
            </a:r>
            <a:r>
              <a:rPr lang="fi-FI" dirty="0" err="1"/>
              <a:t>a.m</a:t>
            </a:r>
            <a:r>
              <a:rPr lang="fi-FI" dirty="0"/>
              <a:t>., </a:t>
            </a:r>
            <a:r>
              <a:rPr lang="fi-FI" b="1" dirty="0" err="1"/>
              <a:t>have</a:t>
            </a:r>
            <a:r>
              <a:rPr lang="fi-FI" dirty="0"/>
              <a:t> breakfast and </a:t>
            </a:r>
            <a:r>
              <a:rPr lang="fi-FI" dirty="0" err="1"/>
              <a:t>then</a:t>
            </a:r>
            <a:r>
              <a:rPr lang="fi-FI" dirty="0"/>
              <a:t> </a:t>
            </a:r>
            <a:r>
              <a:rPr lang="fi-FI" b="1" dirty="0" err="1"/>
              <a:t>take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dog</a:t>
            </a:r>
            <a:r>
              <a:rPr lang="fi-FI" dirty="0"/>
              <a:t> for a </a:t>
            </a:r>
            <a:r>
              <a:rPr lang="fi-FI" dirty="0" err="1"/>
              <a:t>walk</a:t>
            </a:r>
            <a:r>
              <a:rPr lang="fi-FI" dirty="0"/>
              <a:t>. </a:t>
            </a:r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dog</a:t>
            </a:r>
            <a:r>
              <a:rPr lang="fi-FI" dirty="0"/>
              <a:t> </a:t>
            </a:r>
            <a:r>
              <a:rPr lang="fi-FI" b="1" dirty="0" err="1"/>
              <a:t>loves</a:t>
            </a:r>
            <a:r>
              <a:rPr lang="fi-FI" dirty="0"/>
              <a:t> </a:t>
            </a:r>
            <a:r>
              <a:rPr lang="fi-FI" dirty="0" err="1"/>
              <a:t>its</a:t>
            </a:r>
            <a:r>
              <a:rPr lang="fi-FI" dirty="0"/>
              <a:t> </a:t>
            </a:r>
            <a:r>
              <a:rPr lang="fi-FI" dirty="0" err="1"/>
              <a:t>morning</a:t>
            </a:r>
            <a:r>
              <a:rPr lang="fi-FI" dirty="0"/>
              <a:t> </a:t>
            </a:r>
            <a:r>
              <a:rPr lang="fi-FI" dirty="0" err="1"/>
              <a:t>walks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it </a:t>
            </a:r>
            <a:r>
              <a:rPr lang="fi-FI" b="1" dirty="0" err="1"/>
              <a:t>doesn’t</a:t>
            </a:r>
            <a:r>
              <a:rPr lang="fi-FI" b="1" dirty="0"/>
              <a:t> </a:t>
            </a:r>
            <a:r>
              <a:rPr lang="fi-FI" b="1" dirty="0" err="1"/>
              <a:t>want</a:t>
            </a:r>
            <a:r>
              <a:rPr lang="fi-FI" b="1" dirty="0"/>
              <a:t> </a:t>
            </a:r>
            <a:r>
              <a:rPr lang="fi-FI" dirty="0"/>
              <a:t>to </a:t>
            </a:r>
            <a:r>
              <a:rPr lang="fi-FI" dirty="0" err="1"/>
              <a:t>wake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 </a:t>
            </a:r>
            <a:r>
              <a:rPr lang="fi-FI" dirty="0" err="1"/>
              <a:t>too</a:t>
            </a:r>
            <a:r>
              <a:rPr lang="fi-FI" dirty="0"/>
              <a:t> </a:t>
            </a:r>
            <a:r>
              <a:rPr lang="fi-FI" dirty="0" err="1"/>
              <a:t>early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Yleispreesens kertoo mitä tapahtuu yleensä. Se kuvaa tapaa tai pysyvää tilannetta.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br>
              <a:rPr lang="fi-FI" dirty="0"/>
            </a:br>
            <a:endParaRPr dirty="0"/>
          </a:p>
        </p:txBody>
      </p:sp>
      <p:sp>
        <p:nvSpPr>
          <p:cNvPr id="108" name="Google Shape;108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4F40FC5-C742-4DC0-96F4-6BB9EDF0CE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4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Kestopreesens </a:t>
            </a:r>
            <a:endParaRPr dirty="0"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W</a:t>
            </a:r>
            <a:r>
              <a:rPr lang="fi-FI" dirty="0" err="1"/>
              <a:t>hat</a:t>
            </a:r>
            <a:r>
              <a:rPr lang="fi-FI" dirty="0"/>
              <a:t> </a:t>
            </a:r>
            <a:r>
              <a:rPr lang="fi-FI" b="1" dirty="0" err="1"/>
              <a:t>are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b="1" dirty="0"/>
              <a:t> </a:t>
            </a:r>
            <a:r>
              <a:rPr lang="fi-FI" b="1" dirty="0" err="1"/>
              <a:t>doing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? </a:t>
            </a:r>
            <a:r>
              <a:rPr lang="fi-FI" b="1" dirty="0"/>
              <a:t>Is</a:t>
            </a:r>
            <a:r>
              <a:rPr lang="fi-FI" dirty="0"/>
              <a:t> Mark </a:t>
            </a:r>
            <a:r>
              <a:rPr lang="fi-FI" b="1" dirty="0" err="1"/>
              <a:t>making</a:t>
            </a:r>
            <a:r>
              <a:rPr lang="fi-FI" dirty="0"/>
              <a:t> a </a:t>
            </a:r>
            <a:r>
              <a:rPr lang="fi-FI" dirty="0" err="1"/>
              <a:t>cake</a:t>
            </a:r>
            <a:r>
              <a:rPr lang="fi-FI" dirty="0"/>
              <a:t> for us?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b="1" dirty="0" err="1"/>
              <a:t>are</a:t>
            </a:r>
            <a:r>
              <a:rPr lang="fi-FI" b="1" dirty="0"/>
              <a:t> </a:t>
            </a:r>
            <a:r>
              <a:rPr lang="fi-FI" b="1" dirty="0" err="1"/>
              <a:t>walking</a:t>
            </a:r>
            <a:r>
              <a:rPr lang="fi-FI" b="1" dirty="0"/>
              <a:t> </a:t>
            </a:r>
            <a:r>
              <a:rPr lang="fi-FI" dirty="0"/>
              <a:t>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forest</a:t>
            </a:r>
            <a:r>
              <a:rPr lang="fi-FI" dirty="0"/>
              <a:t> and it </a:t>
            </a:r>
            <a:r>
              <a:rPr lang="fi-FI" dirty="0" err="1"/>
              <a:t>starts</a:t>
            </a:r>
            <a:r>
              <a:rPr lang="fi-FI" dirty="0"/>
              <a:t> to </a:t>
            </a:r>
            <a:r>
              <a:rPr lang="fi-FI" dirty="0" err="1"/>
              <a:t>rain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middle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walk</a:t>
            </a:r>
            <a:r>
              <a:rPr lang="fi-FI" dirty="0"/>
              <a:t>. </a:t>
            </a:r>
            <a:r>
              <a:rPr lang="fi-FI" dirty="0" err="1"/>
              <a:t>We</a:t>
            </a:r>
            <a:r>
              <a:rPr lang="fi-FI" b="1" dirty="0"/>
              <a:t> </a:t>
            </a:r>
            <a:r>
              <a:rPr lang="fi-FI" b="1" dirty="0" err="1"/>
              <a:t>aren’t</a:t>
            </a:r>
            <a:r>
              <a:rPr lang="fi-FI" b="1" dirty="0"/>
              <a:t> </a:t>
            </a:r>
            <a:r>
              <a:rPr lang="fi-FI" dirty="0" err="1"/>
              <a:t>really</a:t>
            </a:r>
            <a:r>
              <a:rPr lang="fi-FI" dirty="0"/>
              <a:t> </a:t>
            </a:r>
            <a:r>
              <a:rPr lang="fi-FI" b="1" dirty="0" err="1"/>
              <a:t>enjoying</a:t>
            </a:r>
            <a:r>
              <a:rPr lang="fi-FI" dirty="0"/>
              <a:t> </a:t>
            </a:r>
            <a:r>
              <a:rPr lang="fi-FI" dirty="0" err="1"/>
              <a:t>ourselves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endParaRPr dirty="0"/>
          </a:p>
          <a:p>
            <a:pPr marL="857250" lvl="0" indent="-857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Kestopreesens: </a:t>
            </a:r>
            <a:r>
              <a:rPr lang="fi-FI" b="1" dirty="0">
                <a:solidFill>
                  <a:schemeClr val="bg2"/>
                </a:solidFill>
              </a:rPr>
              <a:t>am / </a:t>
            </a:r>
            <a:r>
              <a:rPr lang="fi-FI" b="1" dirty="0" err="1">
                <a:solidFill>
                  <a:schemeClr val="bg2"/>
                </a:solidFill>
              </a:rPr>
              <a:t>are</a:t>
            </a:r>
            <a:r>
              <a:rPr lang="fi-FI" b="1" dirty="0">
                <a:solidFill>
                  <a:schemeClr val="bg2"/>
                </a:solidFill>
              </a:rPr>
              <a:t> / is </a:t>
            </a:r>
            <a:r>
              <a:rPr lang="fi-FI" dirty="0">
                <a:solidFill>
                  <a:schemeClr val="bg2"/>
                </a:solidFill>
              </a:rPr>
              <a:t>+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ing</a:t>
            </a:r>
            <a:r>
              <a:rPr lang="fi-FI" dirty="0">
                <a:solidFill>
                  <a:schemeClr val="bg2"/>
                </a:solidFill>
              </a:rPr>
              <a:t>-muoto</a:t>
            </a:r>
            <a:endParaRPr dirty="0">
              <a:solidFill>
                <a:schemeClr val="bg2"/>
              </a:solidFill>
            </a:endParaRPr>
          </a:p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Ilmaisee pitempiaikaista tekemistä tai tapahtumista, joka 	tapahtuu parhaillaan. </a:t>
            </a:r>
            <a:endParaRPr dirty="0">
              <a:solidFill>
                <a:schemeClr val="bg2"/>
              </a:solidFill>
            </a:endParaRPr>
          </a:p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Kestopreesens on 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usein</a:t>
            </a:r>
            <a:r>
              <a:rPr lang="fi-FI" dirty="0">
                <a:solidFill>
                  <a:schemeClr val="bg2"/>
                </a:solidFill>
              </a:rPr>
              <a:t> taustakuvausta (joku on tekemässä 	jotain) varsinaiselle asialle, joka on yleispreesensissä. 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endParaRPr sz="5550"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endParaRPr sz="5550" dirty="0"/>
          </a:p>
        </p:txBody>
      </p:sp>
      <p:sp>
        <p:nvSpPr>
          <p:cNvPr id="115" name="Google Shape;115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0757F9A-598C-4EBD-B796-EAE7645E4F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5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6"/>
          <p:cNvPicPr>
            <a:picLocks noGrp="1" noChangeAspect="1"/>
          </p:cNvPicPr>
          <p:nvPr>
            <p:ph type="body" idx="1"/>
          </p:nvPr>
        </p:nvPicPr>
        <p:blipFill>
          <a:blip r:embed="rId3"/>
          <a:srcRect/>
          <a:stretch/>
        </p:blipFill>
        <p:spPr>
          <a:xfrm>
            <a:off x="3110502" y="-525188"/>
            <a:ext cx="20344921" cy="1476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1" y="9094010"/>
            <a:ext cx="12192000" cy="283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sz="6000" dirty="0" err="1"/>
              <a:t>What</a:t>
            </a:r>
            <a:r>
              <a:rPr lang="fi-FI" sz="6000" b="1" dirty="0"/>
              <a:t> is happening</a:t>
            </a:r>
            <a:r>
              <a:rPr lang="fi-FI" sz="6000" dirty="0"/>
              <a:t> in </a:t>
            </a:r>
            <a:r>
              <a:rPr lang="fi-FI" sz="6000" dirty="0" err="1"/>
              <a:t>the</a:t>
            </a:r>
            <a:r>
              <a:rPr lang="fi-FI" sz="6000" dirty="0"/>
              <a:t> </a:t>
            </a:r>
            <a:r>
              <a:rPr lang="fi-FI" sz="6000" dirty="0" err="1"/>
              <a:t>picture</a:t>
            </a:r>
            <a:r>
              <a:rPr lang="fi-FI" sz="6000" dirty="0"/>
              <a:t>? </a:t>
            </a:r>
            <a:r>
              <a:rPr lang="fi-FI" sz="6000" dirty="0" err="1"/>
              <a:t>Describe</a:t>
            </a:r>
            <a:r>
              <a:rPr lang="fi-FI" sz="6000" dirty="0"/>
              <a:t> </a:t>
            </a:r>
            <a:r>
              <a:rPr lang="fi-FI" sz="6000" dirty="0" err="1"/>
              <a:t>with</a:t>
            </a:r>
            <a:r>
              <a:rPr lang="fi-FI" sz="6000" dirty="0"/>
              <a:t> a </a:t>
            </a:r>
            <a:r>
              <a:rPr lang="fi-FI" sz="6000" dirty="0" err="1"/>
              <a:t>few</a:t>
            </a:r>
            <a:r>
              <a:rPr lang="fi-FI" sz="6000" dirty="0"/>
              <a:t> </a:t>
            </a:r>
            <a:r>
              <a:rPr lang="fi-FI" sz="6000" dirty="0" err="1"/>
              <a:t>sentences</a:t>
            </a:r>
            <a:r>
              <a:rPr lang="fi-FI" sz="6000" dirty="0"/>
              <a:t>.</a:t>
            </a:r>
            <a:endParaRPr sz="6000" dirty="0"/>
          </a:p>
        </p:txBody>
      </p:sp>
      <p:sp>
        <p:nvSpPr>
          <p:cNvPr id="122" name="Google Shape;122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1 </a:t>
            </a:r>
            <a:r>
              <a:rPr lang="fi-FI" dirty="0" err="1"/>
              <a:t>Grammar</a:t>
            </a:r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8E069F3-CD60-4DAD-B373-144AD65A2D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Kuva: © Pauli Salmi 	</a:t>
            </a:r>
            <a:fld id="{00000000-1234-1234-1234-123412341234}" type="slidenum">
              <a:rPr lang="fi-FI" smtClean="0"/>
              <a:t>6</a:t>
            </a:fld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82903" y="-63795"/>
            <a:ext cx="18139142" cy="1431142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432392" y="8661916"/>
            <a:ext cx="11759608" cy="3593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7919"/>
              <a:buFont typeface="Calibri"/>
              <a:buNone/>
            </a:pPr>
            <a:r>
              <a:rPr lang="fi-FI" sz="6000" dirty="0" err="1"/>
              <a:t>What</a:t>
            </a:r>
            <a:r>
              <a:rPr lang="fi-FI" sz="6000" b="1" dirty="0"/>
              <a:t> </a:t>
            </a:r>
            <a:r>
              <a:rPr lang="fi-FI" sz="6000" b="1" dirty="0" err="1"/>
              <a:t>do</a:t>
            </a:r>
            <a:r>
              <a:rPr lang="fi-FI" sz="6000" dirty="0"/>
              <a:t> </a:t>
            </a:r>
            <a:r>
              <a:rPr lang="fi-FI" sz="6000" dirty="0" err="1"/>
              <a:t>the</a:t>
            </a:r>
            <a:r>
              <a:rPr lang="fi-FI" sz="6000" dirty="0"/>
              <a:t> </a:t>
            </a:r>
            <a:r>
              <a:rPr lang="fi-FI" sz="6000" dirty="0" err="1"/>
              <a:t>boys</a:t>
            </a:r>
            <a:r>
              <a:rPr lang="fi-FI" sz="6000" dirty="0"/>
              <a:t> </a:t>
            </a:r>
            <a:r>
              <a:rPr lang="fi-FI" sz="6000" b="1" dirty="0" err="1"/>
              <a:t>say</a:t>
            </a:r>
            <a:r>
              <a:rPr lang="fi-FI" sz="6000" dirty="0"/>
              <a:t> to </a:t>
            </a:r>
            <a:r>
              <a:rPr lang="fi-FI" sz="6000" dirty="0" err="1"/>
              <a:t>each</a:t>
            </a:r>
            <a:r>
              <a:rPr lang="fi-FI" sz="6000" dirty="0"/>
              <a:t> </a:t>
            </a:r>
            <a:r>
              <a:rPr lang="fi-FI" sz="6000" dirty="0" err="1"/>
              <a:t>other</a:t>
            </a:r>
            <a:r>
              <a:rPr lang="fi-FI" sz="6000" dirty="0"/>
              <a:t>? </a:t>
            </a:r>
            <a:r>
              <a:rPr lang="fi-FI" sz="6000" dirty="0" err="1"/>
              <a:t>Come</a:t>
            </a:r>
            <a:r>
              <a:rPr lang="fi-FI" sz="6000" dirty="0"/>
              <a:t> </a:t>
            </a:r>
            <a:r>
              <a:rPr lang="fi-FI" sz="6000" dirty="0" err="1"/>
              <a:t>up</a:t>
            </a:r>
            <a:r>
              <a:rPr lang="fi-FI" sz="6000" dirty="0"/>
              <a:t> </a:t>
            </a:r>
            <a:r>
              <a:rPr lang="fi-FI" sz="6000" dirty="0" err="1"/>
              <a:t>with</a:t>
            </a:r>
            <a:r>
              <a:rPr lang="fi-FI" sz="6000" dirty="0"/>
              <a:t> a </a:t>
            </a:r>
            <a:r>
              <a:rPr lang="fi-FI" sz="6000" dirty="0" err="1"/>
              <a:t>dialogue</a:t>
            </a:r>
            <a:r>
              <a:rPr lang="fi-FI" sz="6000" dirty="0"/>
              <a:t> </a:t>
            </a:r>
            <a:r>
              <a:rPr lang="fi-FI" sz="6000" dirty="0" err="1"/>
              <a:t>between</a:t>
            </a:r>
            <a:r>
              <a:rPr lang="fi-FI" sz="6000" dirty="0"/>
              <a:t> </a:t>
            </a:r>
            <a:r>
              <a:rPr lang="fi-FI" sz="6000" dirty="0" err="1"/>
              <a:t>two</a:t>
            </a:r>
            <a:r>
              <a:rPr lang="fi-FI" sz="6000" dirty="0"/>
              <a:t> of </a:t>
            </a:r>
            <a:r>
              <a:rPr lang="fi-FI" sz="6000" dirty="0" err="1"/>
              <a:t>the</a:t>
            </a:r>
            <a:r>
              <a:rPr lang="fi-FI" sz="6000" dirty="0"/>
              <a:t> </a:t>
            </a:r>
            <a:r>
              <a:rPr lang="fi-FI" sz="6000" dirty="0" err="1"/>
              <a:t>boys</a:t>
            </a:r>
            <a:r>
              <a:rPr lang="fi-FI" sz="6000" dirty="0"/>
              <a:t>.</a:t>
            </a:r>
            <a:endParaRPr sz="6000" dirty="0"/>
          </a:p>
        </p:txBody>
      </p:sp>
      <p:sp>
        <p:nvSpPr>
          <p:cNvPr id="129" name="Google Shape;129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1 </a:t>
            </a:r>
            <a:r>
              <a:rPr lang="fi-FI" dirty="0" err="1"/>
              <a:t>Grammar</a:t>
            </a:r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F4FCCFD-E427-4A37-8C37-CAB0587E7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Kuva: © Pauli Salmi</a:t>
            </a:r>
            <a:r>
              <a:rPr lang="fi-FI" dirty="0"/>
              <a:t>	</a:t>
            </a:r>
            <a:fld id="{00000000-1234-1234-1234-123412341234}" type="slidenum">
              <a:rPr lang="fi-FI" smtClean="0"/>
              <a:t>7</a:t>
            </a:fld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3926</TotalTime>
  <Words>406</Words>
  <Application>Microsoft Office PowerPoint</Application>
  <PresentationFormat>Mukautettu</PresentationFormat>
  <Paragraphs>54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Preesens - Kooste</vt:lpstr>
      <vt:lpstr>Yleispreesens - Muodostus</vt:lpstr>
      <vt:lpstr>Yleispreesens – Kielto ja kysymys</vt:lpstr>
      <vt:lpstr>Yleispreesens - Käyttö</vt:lpstr>
      <vt:lpstr>Kestopreesens </vt:lpstr>
      <vt:lpstr>What is happening in the picture? Describe with a few sentences.</vt:lpstr>
      <vt:lpstr>What do the boys say to each other? Come up with a dialogue between two of the boys.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Preesens - Kooste</dc:title>
  <dc:creator>Väänänen Anna</dc:creator>
  <cp:lastModifiedBy>Sarra Keppola</cp:lastModifiedBy>
  <cp:revision>8</cp:revision>
  <dcterms:created xsi:type="dcterms:W3CDTF">2020-05-05T09:10:38Z</dcterms:created>
  <dcterms:modified xsi:type="dcterms:W3CDTF">2021-09-09T06:47:29Z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0x010100E0385AE73BA4B34DAC1EFBEFAAD46A70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