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7T1yZ7S1UiwgoV2FWWvgpTe+V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  <a:srgbClr val="F6395E"/>
    <a:srgbClr val="EC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89C02-314B-43A0-A44D-CE225F22911F}" v="2" dt="2021-01-27T10:22:0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2dcc6d28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b2dcc6d2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27229cb4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27229cb45_1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b27229cb45_1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24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24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Yleispreesens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Yleispreesens - Kysymyslause </a:t>
            </a:r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</a:ext>
                </a:extLst>
              </a:rPr>
              <a:t>Do</a:t>
            </a:r>
            <a:r>
              <a:rPr lang="fi-FI" dirty="0"/>
              <a:t> I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/>
              <a:t>Does</a:t>
            </a:r>
            <a:r>
              <a:rPr lang="fi-FI" b="1" dirty="0"/>
              <a:t> </a:t>
            </a:r>
            <a:r>
              <a:rPr lang="fi-FI" dirty="0"/>
              <a:t>he/</a:t>
            </a:r>
            <a:r>
              <a:rPr lang="fi-FI" dirty="0" err="1"/>
              <a:t>she</a:t>
            </a:r>
            <a:r>
              <a:rPr lang="fi-FI" dirty="0"/>
              <a:t>/it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b="1" dirty="0"/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DB3B2A5-8E73-4FDE-8044-50CA62A89BD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041150" y="3729600"/>
            <a:ext cx="10069463" cy="8337296"/>
          </a:xfrm>
        </p:spPr>
        <p:txBody>
          <a:bodyPr/>
          <a:lstStyle/>
          <a:p>
            <a:pPr marL="857250" lvl="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2"/>
                  </a:ext>
                </a:extLst>
              </a:rPr>
              <a:t>Kysy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3"/>
                  </a:ext>
                </a:extLst>
              </a:rPr>
              <a:t>myslause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4"/>
                  </a:ext>
                </a:extLst>
              </a:rPr>
              <a:t>muodostetaan apuverbin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5"/>
                  </a:ext>
                </a:extLst>
              </a:rPr>
              <a:t>do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6"/>
                  </a:ext>
                </a:extLst>
              </a:rPr>
              <a:t> ja pääverbin perusmuodon avulla. </a:t>
            </a:r>
            <a:endParaRPr lang="fi-FI" dirty="0">
              <a:solidFill>
                <a:schemeClr val="bg2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7"/>
                </a:ext>
              </a:extLst>
            </a:endParaRPr>
          </a:p>
          <a:p>
            <a:pPr marL="857250" lvl="0" indent="-8572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8"/>
                  </a:ext>
                </a:extLst>
              </a:rPr>
              <a:t>Yksikön 3. persoonassa apuverbi on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9"/>
                  </a:ext>
                </a:extLst>
              </a:rPr>
              <a:t>does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0"/>
                  </a:ext>
                </a:extLst>
              </a:rPr>
              <a:t>. Apuverbi edeltää subjektia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1"/>
                  </a:ext>
                </a:extLst>
              </a:rPr>
              <a:t>.</a:t>
            </a:r>
            <a:endParaRPr lang="fi-FI" dirty="0">
              <a:solidFill>
                <a:schemeClr val="bg2"/>
              </a:solidFill>
            </a:endParaRPr>
          </a:p>
          <a:p>
            <a:endParaRPr lang="fi-FI" dirty="0"/>
          </a:p>
        </p:txBody>
      </p:sp>
      <p:sp>
        <p:nvSpPr>
          <p:cNvPr id="158" name="Google Shape;158;p1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159" name="Google Shape;159;p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2dcc6d28c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Mitä oikeinkirjoitusmuutoksia huomaat </a:t>
            </a:r>
            <a:br>
              <a:rPr lang="fi-FI" dirty="0"/>
            </a:br>
            <a:r>
              <a:rPr lang="fi-FI" b="1" dirty="0"/>
              <a:t>s</a:t>
            </a:r>
            <a:r>
              <a:rPr lang="fi-FI" dirty="0"/>
              <a:t>-päätteissä?</a:t>
            </a:r>
            <a:endParaRPr dirty="0"/>
          </a:p>
        </p:txBody>
      </p:sp>
      <p:sp>
        <p:nvSpPr>
          <p:cNvPr id="165" name="Google Shape;165;gb2dcc6d28c_0_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500" cy="8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lang="fi-FI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>
                <a:solidFill>
                  <a:schemeClr val="dk1"/>
                </a:solidFill>
              </a:rPr>
              <a:t>lie</a:t>
            </a:r>
            <a:r>
              <a:rPr lang="fi-FI" dirty="0"/>
              <a:t> 		 	</a:t>
            </a:r>
            <a:r>
              <a:rPr lang="fi-FI" dirty="0" err="1">
                <a:solidFill>
                  <a:schemeClr val="bg2"/>
                </a:solidFill>
              </a:rPr>
              <a:t>lies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stay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stays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skip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skips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>
                <a:solidFill>
                  <a:schemeClr val="dk1"/>
                </a:solidFill>
              </a:rPr>
              <a:t>win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wins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dk1"/>
                </a:solidFill>
              </a:rPr>
              <a:t>mix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mixes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>
                <a:solidFill>
                  <a:schemeClr val="dk1"/>
                </a:solidFill>
              </a:rPr>
              <a:t>kiss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kisses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brush</a:t>
            </a:r>
            <a:r>
              <a:rPr lang="fi-FI" dirty="0"/>
              <a:t>  	</a:t>
            </a:r>
            <a:r>
              <a:rPr lang="fi-FI" dirty="0" err="1">
                <a:solidFill>
                  <a:schemeClr val="bg2"/>
                </a:solidFill>
              </a:rPr>
              <a:t>brushes</a:t>
            </a:r>
            <a:endParaRPr lang="fi-FI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match</a:t>
            </a:r>
            <a:r>
              <a:rPr lang="fi-FI" dirty="0"/>
              <a:t>  	</a:t>
            </a:r>
            <a:r>
              <a:rPr lang="fi-FI" dirty="0" err="1">
                <a:solidFill>
                  <a:schemeClr val="bg2"/>
                </a:solidFill>
              </a:rPr>
              <a:t>matches</a:t>
            </a:r>
            <a:r>
              <a:rPr lang="fi-FI" dirty="0">
                <a:solidFill>
                  <a:schemeClr val="dk1"/>
                </a:solidFill>
              </a:rPr>
              <a:t>	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66" name="Google Shape;166;gb2dcc6d28c_0_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 dirty="0"/>
          </a:p>
        </p:txBody>
      </p:sp>
      <p:sp>
        <p:nvSpPr>
          <p:cNvPr id="167" name="Google Shape;167;gb2dcc6d28c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168" name="Google Shape;168;gb2dcc6d28c_0_0"/>
          <p:cNvSpPr txBox="1">
            <a:spLocks noGrp="1"/>
          </p:cNvSpPr>
          <p:nvPr>
            <p:ph type="body" idx="2"/>
          </p:nvPr>
        </p:nvSpPr>
        <p:spPr>
          <a:xfrm>
            <a:off x="1304115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lang="fi-FI" dirty="0"/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carry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carries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dirty="0" err="1"/>
              <a:t>cry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cries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/>
              <a:t>copy 	 	</a:t>
            </a:r>
            <a:r>
              <a:rPr lang="fi-FI" dirty="0" err="1">
                <a:solidFill>
                  <a:schemeClr val="bg2"/>
                </a:solidFill>
              </a:rPr>
              <a:t>copies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dirty="0"/>
              <a:t>play 	 	</a:t>
            </a:r>
            <a:r>
              <a:rPr lang="fi-FI" dirty="0" err="1">
                <a:solidFill>
                  <a:schemeClr val="bg2"/>
                </a:solidFill>
              </a:rPr>
              <a:t>plays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annoy</a:t>
            </a:r>
            <a:r>
              <a:rPr lang="fi-FI" dirty="0"/>
              <a:t>  	</a:t>
            </a:r>
            <a:r>
              <a:rPr lang="fi-FI" dirty="0" err="1">
                <a:solidFill>
                  <a:schemeClr val="bg2"/>
                </a:solidFill>
              </a:rPr>
              <a:t>annoys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/>
              <a:t>go 	 	</a:t>
            </a:r>
            <a:r>
              <a:rPr lang="fi-FI" dirty="0" err="1">
                <a:solidFill>
                  <a:schemeClr val="bg2"/>
                </a:solidFill>
              </a:rPr>
              <a:t>goes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27229cb45_1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Yleispreesens – </a:t>
            </a:r>
            <a:br>
              <a:rPr lang="fi-FI" dirty="0"/>
            </a:br>
            <a:r>
              <a:rPr lang="fi-FI" b="1" dirty="0"/>
              <a:t>s</a:t>
            </a:r>
            <a:r>
              <a:rPr lang="fi-FI" dirty="0"/>
              <a:t>-päätteen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3"/>
                  </a:ext>
                </a:extLst>
              </a:rPr>
              <a:t>oikeinkirjoitus</a:t>
            </a:r>
            <a:endParaRPr dirty="0"/>
          </a:p>
        </p:txBody>
      </p:sp>
      <p:sp>
        <p:nvSpPr>
          <p:cNvPr id="175" name="Google Shape;175;gb27229cb45_1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Perustapaus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perusmuoto + </a:t>
            </a:r>
            <a:r>
              <a:rPr lang="fi-FI" b="1" dirty="0"/>
              <a:t>s</a:t>
            </a:r>
            <a:r>
              <a:rPr lang="fi-FI" dirty="0"/>
              <a:t> (</a:t>
            </a:r>
            <a:r>
              <a:rPr lang="fi-FI" dirty="0" err="1"/>
              <a:t>lie</a:t>
            </a:r>
            <a:r>
              <a:rPr lang="fi-FI" dirty="0"/>
              <a:t> - </a:t>
            </a:r>
            <a:r>
              <a:rPr lang="fi-FI" dirty="0" err="1"/>
              <a:t>lies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Poikkeuksia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verbi loppuu s-äänteeseen: 		</a:t>
            </a:r>
            <a:r>
              <a:rPr lang="fi-FI" b="1" dirty="0"/>
              <a:t>es</a:t>
            </a:r>
            <a:r>
              <a:rPr lang="fi-FI" dirty="0"/>
              <a:t> (</a:t>
            </a:r>
            <a:r>
              <a:rPr lang="fi-FI" dirty="0" err="1"/>
              <a:t>kiss</a:t>
            </a:r>
            <a:r>
              <a:rPr lang="fi-FI" dirty="0"/>
              <a:t> - </a:t>
            </a:r>
            <a:r>
              <a:rPr lang="fi-FI" dirty="0" err="1"/>
              <a:t>kisses</a:t>
            </a:r>
            <a:r>
              <a:rPr lang="fi-FI" dirty="0"/>
              <a:t>, </a:t>
            </a:r>
            <a:r>
              <a:rPr lang="fi-FI" dirty="0" err="1"/>
              <a:t>brush</a:t>
            </a:r>
            <a:r>
              <a:rPr lang="fi-FI" dirty="0"/>
              <a:t> -</a:t>
            </a:r>
            <a:r>
              <a:rPr lang="fi-FI" dirty="0" err="1"/>
              <a:t>brushes</a:t>
            </a:r>
            <a:r>
              <a:rPr lang="fi-FI" dirty="0"/>
              <a:t>)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verbin lopussa konsonantti + </a:t>
            </a:r>
            <a:r>
              <a:rPr lang="fi-FI" b="1" dirty="0"/>
              <a:t>y</a:t>
            </a:r>
            <a:r>
              <a:rPr lang="fi-FI" dirty="0"/>
              <a:t>:	</a:t>
            </a:r>
            <a:r>
              <a:rPr lang="fi-FI" b="1" dirty="0"/>
              <a:t>ies</a:t>
            </a:r>
            <a:r>
              <a:rPr lang="fi-FI" dirty="0"/>
              <a:t> (</a:t>
            </a:r>
            <a:r>
              <a:rPr lang="fi-FI" dirty="0" err="1"/>
              <a:t>try</a:t>
            </a:r>
            <a:r>
              <a:rPr lang="fi-FI" dirty="0"/>
              <a:t> - </a:t>
            </a:r>
            <a:r>
              <a:rPr lang="fi-FI" dirty="0" err="1"/>
              <a:t>tries</a:t>
            </a:r>
            <a:r>
              <a:rPr lang="fi-FI" dirty="0"/>
              <a:t>)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Mutta: vokaali + </a:t>
            </a:r>
            <a:r>
              <a:rPr lang="fi-FI" b="1" dirty="0"/>
              <a:t>y</a:t>
            </a:r>
            <a:r>
              <a:rPr lang="fi-FI" dirty="0"/>
              <a:t>: 					ei muutosta (play - </a:t>
            </a:r>
            <a:r>
              <a:rPr lang="fi-FI" dirty="0" err="1"/>
              <a:t>plays</a:t>
            </a:r>
            <a:r>
              <a:rPr lang="fi-FI" dirty="0"/>
              <a:t>)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verbit </a:t>
            </a:r>
            <a:r>
              <a:rPr lang="fi-FI" b="1" dirty="0" err="1"/>
              <a:t>do</a:t>
            </a:r>
            <a:r>
              <a:rPr lang="fi-FI" dirty="0"/>
              <a:t> ja </a:t>
            </a:r>
            <a:r>
              <a:rPr lang="fi-FI" b="1" dirty="0"/>
              <a:t>go</a:t>
            </a:r>
            <a:r>
              <a:rPr lang="fi-FI" dirty="0"/>
              <a:t>: 						</a:t>
            </a:r>
            <a:r>
              <a:rPr lang="fi-FI" b="1" dirty="0"/>
              <a:t>es</a:t>
            </a:r>
            <a:r>
              <a:rPr lang="fi-FI" dirty="0"/>
              <a:t> (</a:t>
            </a:r>
            <a:r>
              <a:rPr lang="fi-FI" dirty="0" err="1"/>
              <a:t>do</a:t>
            </a:r>
            <a:r>
              <a:rPr lang="fi-FI" dirty="0"/>
              <a:t> - </a:t>
            </a:r>
            <a:r>
              <a:rPr lang="fi-FI" dirty="0" err="1"/>
              <a:t>does</a:t>
            </a:r>
            <a:r>
              <a:rPr lang="fi-FI" dirty="0"/>
              <a:t>, go - </a:t>
            </a:r>
            <a:r>
              <a:rPr lang="fi-FI" dirty="0" err="1"/>
              <a:t>goes</a:t>
            </a:r>
            <a:r>
              <a:rPr lang="fi-FI" dirty="0"/>
              <a:t>)</a:t>
            </a:r>
            <a:endParaRPr dirty="0"/>
          </a:p>
        </p:txBody>
      </p:sp>
      <p:sp>
        <p:nvSpPr>
          <p:cNvPr id="176" name="Google Shape;176;gb27229cb45_1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1. Elsa tuntee meidät hyvin.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Elsa </a:t>
            </a:r>
            <a:r>
              <a:rPr lang="fi-FI" dirty="0" err="1">
                <a:solidFill>
                  <a:schemeClr val="bg2"/>
                </a:solidFill>
              </a:rPr>
              <a:t>knows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2. Hän ottaa usein minuun yhteyttä.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gets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touch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Me olemme hyviä ystäviä ja pelaamme tennistä yhdessä.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good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friends</a:t>
            </a:r>
            <a:r>
              <a:rPr lang="fi-FI" dirty="0">
                <a:solidFill>
                  <a:schemeClr val="bg2"/>
                </a:solidFill>
              </a:rPr>
              <a:t> and play tennis </a:t>
            </a:r>
            <a:r>
              <a:rPr lang="fi-FI" dirty="0" err="1">
                <a:solidFill>
                  <a:schemeClr val="bg2"/>
                </a:solidFill>
              </a:rPr>
              <a:t>together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4"/>
                  </a:ext>
                </a:extLst>
              </a:rPr>
              <a:t>4</a:t>
            </a:r>
            <a:r>
              <a:rPr lang="fi-FI" dirty="0"/>
              <a:t>. Elsan koira noutaa palloja, mutta se ei välitä kepeistä.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Elsa's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fetches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balls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doesn't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sticks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3" name="Google Shape;183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90" name="Google Shape;190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Elsa ei tunne meitä hyvin.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Elsa 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Hän ei ota meihin yhteyttä usein.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get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touch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us.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7. Me emme ole hyviä ystäviä emmekä pelaa tennistä yhdessä.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good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friends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play tennis </a:t>
            </a:r>
            <a:r>
              <a:rPr lang="fi-FI" dirty="0" err="1">
                <a:solidFill>
                  <a:schemeClr val="bg2"/>
                </a:solidFill>
              </a:rPr>
              <a:t>together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8. Me emme kaipaa Elsaa.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miss Elsa.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50" dirty="0"/>
              <a:t>	</a:t>
            </a:r>
            <a:endParaRPr sz="555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91" name="Google Shape;191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192" name="Google Shape;192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98" name="Google Shape;198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5"/>
                  </a:ext>
                </a:extLst>
              </a:rPr>
              <a:t>9</a:t>
            </a:r>
            <a:r>
              <a:rPr lang="fi-FI" dirty="0"/>
              <a:t>. Miksi Elsa tuntee teidät hyvin?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 Elsa </a:t>
            </a:r>
            <a:r>
              <a:rPr lang="fi-FI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10. Eikö hän otakin teihin usein yhteyttä?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Doesn't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get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touch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11. Miksi te olette hyviä ystäviä?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good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friends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12. Kuka kaipaa sinua?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misses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</p:txBody>
      </p:sp>
      <p:sp>
        <p:nvSpPr>
          <p:cNvPr id="199" name="Google Shape;199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200" name="Google Shape;200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460063" y="1115691"/>
            <a:ext cx="21463873" cy="1621063"/>
          </a:xfr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Preesens</a:t>
            </a:r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460063" y="3377913"/>
            <a:ext cx="6510670" cy="3796948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voit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päätellä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että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tämä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tarina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tapahtuu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nykyhetkessä</a:t>
            </a:r>
            <a:r>
              <a:rPr lang="en-US" b="1" dirty="0">
                <a:solidFill>
                  <a:schemeClr val="bg2"/>
                </a:solidFill>
              </a:rPr>
              <a:t>?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lang="en-US" sz="46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None/>
            </a:pPr>
            <a:endParaRPr lang="en-US" sz="4600" dirty="0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228C1ACB-F57E-4E6D-A07D-2DE824EC994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621095" y="3277044"/>
            <a:ext cx="14124605" cy="8337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A police officer stops a man who is speeding down the highway. The man has his car full of swords. He explains to the officer that he is a sword swallower on his way to a show. The officer doesn’t believe him and asks him to prove it. The man starts to swallow one sword after another. The man is swallowing a sword when a couple drives by. They decide speeding isn’t a good idea in this city!</a:t>
            </a:r>
          </a:p>
          <a:p>
            <a:endParaRPr lang="fi-FI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sldNum" idx="12"/>
          </p:nvPr>
        </p:nvSpPr>
        <p:spPr/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fi-FI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fi-FI"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New Insights Module 1 Grammar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5A6C62F-DDE1-4E20-A7B4-81FD9750427E}"/>
              </a:ext>
            </a:extLst>
          </p:cNvPr>
          <p:cNvSpPr txBox="1"/>
          <p:nvPr/>
        </p:nvSpPr>
        <p:spPr>
          <a:xfrm>
            <a:off x="11355572" y="852731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460063" y="1079993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Preesens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1375003" y="6543900"/>
            <a:ext cx="6595730" cy="3956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>
                <a:solidFill>
                  <a:schemeClr val="bg2"/>
                </a:solidFill>
              </a:rPr>
              <a:t>Tekstissä on preesensmuotoja.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50D96A2-A472-4AAC-86FF-674957BF608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633637" y="3266792"/>
            <a:ext cx="14128419" cy="8337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A police officer </a:t>
            </a:r>
            <a:r>
              <a:rPr lang="en-US" b="1" dirty="0"/>
              <a:t>stops</a:t>
            </a:r>
            <a:r>
              <a:rPr lang="en-US" dirty="0"/>
              <a:t> a man who </a:t>
            </a:r>
            <a:r>
              <a:rPr lang="en-US" b="1" dirty="0"/>
              <a:t>is speeding</a:t>
            </a:r>
            <a:r>
              <a:rPr lang="en-US" dirty="0"/>
              <a:t> down the highway. The man</a:t>
            </a:r>
            <a:r>
              <a:rPr lang="en-US" b="1" dirty="0"/>
              <a:t> has </a:t>
            </a:r>
            <a:r>
              <a:rPr lang="en-US" dirty="0"/>
              <a:t>his car full of swords. He </a:t>
            </a:r>
            <a:r>
              <a:rPr lang="en-US" b="1" dirty="0"/>
              <a:t>explains</a:t>
            </a:r>
            <a:r>
              <a:rPr lang="en-US" dirty="0"/>
              <a:t> to the officer that he </a:t>
            </a:r>
            <a:r>
              <a:rPr lang="en-US" b="1" dirty="0"/>
              <a:t>is</a:t>
            </a:r>
            <a:r>
              <a:rPr lang="en-US" dirty="0"/>
              <a:t> a sword swallower on his way to a show. The officer </a:t>
            </a:r>
            <a:r>
              <a:rPr lang="en-US" b="1" dirty="0"/>
              <a:t>doesn’t believe</a:t>
            </a:r>
            <a:r>
              <a:rPr lang="en-US" dirty="0"/>
              <a:t> him and </a:t>
            </a:r>
            <a:r>
              <a:rPr lang="en-US" b="1" dirty="0"/>
              <a:t>asks </a:t>
            </a:r>
            <a:r>
              <a:rPr lang="en-US" dirty="0"/>
              <a:t>him to prove it. The man </a:t>
            </a:r>
            <a:r>
              <a:rPr lang="en-US" b="1" dirty="0"/>
              <a:t>starts</a:t>
            </a:r>
            <a:r>
              <a:rPr lang="en-US" dirty="0"/>
              <a:t> to swallow one sword after another. The man </a:t>
            </a:r>
            <a:r>
              <a:rPr lang="en-US" b="1" dirty="0"/>
              <a:t>is swallowing </a:t>
            </a:r>
            <a:r>
              <a:rPr lang="en-US" dirty="0"/>
              <a:t>a sword when a couple </a:t>
            </a:r>
            <a:r>
              <a:rPr lang="en-US" b="1" dirty="0"/>
              <a:t>drives </a:t>
            </a:r>
            <a:r>
              <a:rPr lang="en-US" dirty="0"/>
              <a:t>by. They </a:t>
            </a:r>
            <a:r>
              <a:rPr lang="en-US" b="1" dirty="0"/>
              <a:t>decide</a:t>
            </a:r>
            <a:r>
              <a:rPr lang="en-US" dirty="0"/>
              <a:t> speeding </a:t>
            </a:r>
            <a:r>
              <a:rPr lang="en-US" b="1" dirty="0"/>
              <a:t>isn’t</a:t>
            </a:r>
            <a:r>
              <a:rPr lang="en-US" dirty="0"/>
              <a:t> a good idea in this city!</a:t>
            </a:r>
          </a:p>
          <a:p>
            <a:endParaRPr lang="fi-FI" dirty="0"/>
          </a:p>
        </p:txBody>
      </p:sp>
      <p:sp>
        <p:nvSpPr>
          <p:cNvPr id="102" name="Google Shape;102;p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8" name="Google Shape;93;p2">
            <a:extLst>
              <a:ext uri="{FF2B5EF4-FFF2-40B4-BE49-F238E27FC236}">
                <a16:creationId xmlns:a16="http://schemas.microsoft.com/office/drawing/2014/main" id="{EF52CDEA-3619-40A9-AA18-903D49EEFE67}"/>
              </a:ext>
            </a:extLst>
          </p:cNvPr>
          <p:cNvSpPr txBox="1">
            <a:spLocks/>
          </p:cNvSpPr>
          <p:nvPr/>
        </p:nvSpPr>
        <p:spPr>
          <a:xfrm>
            <a:off x="1460063" y="3377913"/>
            <a:ext cx="6510670" cy="379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en-US" b="1" dirty="0" err="1">
                <a:solidFill>
                  <a:schemeClr val="bg2"/>
                </a:solidFill>
              </a:rPr>
              <a:t>Mistä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voit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päätellä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että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tämä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tarina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tapahtuu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nykyhetkessä</a:t>
            </a:r>
            <a:r>
              <a:rPr lang="en-US" b="1" dirty="0">
                <a:solidFill>
                  <a:schemeClr val="bg2"/>
                </a:solidFill>
              </a:rPr>
              <a:t>?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</a:pPr>
            <a:endParaRPr lang="en-US" sz="4600" b="1" dirty="0"/>
          </a:p>
          <a:p>
            <a:pPr marL="0" indent="0"/>
            <a:endParaRPr lang="en-US" sz="4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Preesens</a:t>
            </a:r>
            <a:endParaRPr dirty="0"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b="1" dirty="0" err="1"/>
              <a:t>send</a:t>
            </a:r>
            <a:r>
              <a:rPr lang="fi-FI" dirty="0"/>
              <a:t> </a:t>
            </a:r>
            <a:r>
              <a:rPr lang="fi-FI" dirty="0" err="1"/>
              <a:t>memes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Kevin</a:t>
            </a:r>
            <a:r>
              <a:rPr lang="fi-FI" b="1" dirty="0"/>
              <a:t> </a:t>
            </a:r>
            <a:r>
              <a:rPr lang="fi-FI" b="1" dirty="0" err="1"/>
              <a:t>lives</a:t>
            </a:r>
            <a:r>
              <a:rPr lang="fi-FI" b="1" dirty="0"/>
              <a:t> </a:t>
            </a:r>
            <a:r>
              <a:rPr lang="fi-FI" dirty="0"/>
              <a:t>in Los Angeles.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sun</a:t>
            </a:r>
            <a:r>
              <a:rPr lang="fi-FI" dirty="0"/>
              <a:t> </a:t>
            </a:r>
            <a:r>
              <a:rPr lang="fi-FI" b="1" dirty="0" err="1"/>
              <a:t>rises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east.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speak</a:t>
            </a:r>
            <a:r>
              <a:rPr lang="fi-FI" dirty="0"/>
              <a:t> </a:t>
            </a:r>
            <a:r>
              <a:rPr lang="fi-FI" dirty="0" err="1"/>
              <a:t>fluent</a:t>
            </a:r>
            <a:r>
              <a:rPr lang="fi-FI" dirty="0"/>
              <a:t> Russian.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Englannin kielessä on kaksi preesensmuotoa: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b="1" dirty="0">
                <a:solidFill>
                  <a:schemeClr val="bg2"/>
                </a:solidFill>
              </a:rPr>
              <a:t>yleispreesens</a:t>
            </a:r>
            <a:r>
              <a:rPr lang="fi-FI" dirty="0">
                <a:solidFill>
                  <a:schemeClr val="bg2"/>
                </a:solidFill>
              </a:rPr>
              <a:t> ja </a:t>
            </a:r>
            <a:r>
              <a:rPr lang="fi-FI" b="1" dirty="0">
                <a:solidFill>
                  <a:schemeClr val="bg2"/>
                </a:solidFill>
              </a:rPr>
              <a:t>kestopreesens</a:t>
            </a:r>
            <a:r>
              <a:rPr lang="fi-FI" dirty="0">
                <a:solidFill>
                  <a:schemeClr val="bg2"/>
                </a:solidFill>
              </a:rPr>
              <a:t>. </a:t>
            </a: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Yleispreesens kuvaa tapaa tai pysyvää tilannetta.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Preesens</a:t>
            </a:r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Mark and Lucy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sending</a:t>
            </a:r>
            <a:r>
              <a:rPr lang="fi-FI" b="1" dirty="0"/>
              <a:t> </a:t>
            </a:r>
            <a:r>
              <a:rPr lang="fi-FI" dirty="0" err="1"/>
              <a:t>memes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trip</a:t>
            </a:r>
            <a:r>
              <a:rPr lang="fi-FI" dirty="0"/>
              <a:t>,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staying</a:t>
            </a:r>
            <a:r>
              <a:rPr lang="fi-FI" b="1" dirty="0"/>
              <a:t> </a:t>
            </a:r>
            <a:r>
              <a:rPr lang="fi-FI" dirty="0"/>
              <a:t>at a </a:t>
            </a:r>
            <a:r>
              <a:rPr lang="fi-FI" dirty="0" err="1"/>
              <a:t>new</a:t>
            </a:r>
            <a:r>
              <a:rPr lang="fi-FI" dirty="0"/>
              <a:t> hotel </a:t>
            </a:r>
            <a:r>
              <a:rPr lang="fi-FI" dirty="0" err="1"/>
              <a:t>downtown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sun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rising</a:t>
            </a:r>
            <a:r>
              <a:rPr lang="fi-FI" b="1" dirty="0"/>
              <a:t> </a:t>
            </a:r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horizon</a:t>
            </a:r>
            <a:r>
              <a:rPr lang="fi-FI" dirty="0"/>
              <a:t> as I </a:t>
            </a:r>
            <a:r>
              <a:rPr lang="fi-FI" b="1" dirty="0"/>
              <a:t>am </a:t>
            </a:r>
            <a:r>
              <a:rPr lang="fi-FI" b="1" dirty="0" err="1"/>
              <a:t>coming</a:t>
            </a:r>
            <a:r>
              <a:rPr lang="fi-FI" b="1" dirty="0"/>
              <a:t> </a:t>
            </a:r>
            <a:r>
              <a:rPr lang="fi-FI" dirty="0"/>
              <a:t>home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speaking</a:t>
            </a:r>
            <a:r>
              <a:rPr lang="fi-FI" b="1" dirty="0"/>
              <a:t> </a:t>
            </a:r>
            <a:r>
              <a:rPr lang="fi-FI" dirty="0"/>
              <a:t>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university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K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esto</a:t>
            </a:r>
            <a:r>
              <a:rPr lang="fi-FI" dirty="0">
                <a:solidFill>
                  <a:schemeClr val="bg2"/>
                </a:solidFill>
              </a:rPr>
              <a:t>preesens kuvaa tapahtumaa, joka on käynnissä parhaillaan ja voi myös olla väliaikainen.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Yleispreesens</a:t>
            </a:r>
            <a:r>
              <a:rPr lang="fi-FI"/>
              <a:t> - K</a:t>
            </a: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äyttö</a:t>
            </a:r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21031199" cy="869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1. </a:t>
            </a:r>
            <a:r>
              <a:rPr lang="fi-FI" dirty="0" err="1"/>
              <a:t>Water</a:t>
            </a:r>
            <a:r>
              <a:rPr lang="fi-FI" dirty="0"/>
              <a:t> </a:t>
            </a:r>
            <a:r>
              <a:rPr lang="fi-FI" b="1" dirty="0" err="1"/>
              <a:t>boils</a:t>
            </a:r>
            <a:r>
              <a:rPr lang="fi-FI" dirty="0"/>
              <a:t> at 100 </a:t>
            </a:r>
            <a:r>
              <a:rPr lang="fi-FI" dirty="0" err="1"/>
              <a:t>degrees</a:t>
            </a:r>
            <a:r>
              <a:rPr lang="fi-FI" dirty="0"/>
              <a:t> </a:t>
            </a:r>
            <a:r>
              <a:rPr lang="fi-FI" dirty="0" err="1"/>
              <a:t>Cel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c</a:t>
            </a:r>
            <a:r>
              <a:rPr lang="fi-FI" dirty="0" err="1"/>
              <a:t>ius</a:t>
            </a:r>
            <a:r>
              <a:rPr lang="fi-FI" dirty="0"/>
              <a:t>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yleiset totuudet ja tosiasiat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2.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come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Finland.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pysyvät olotilat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I </a:t>
            </a:r>
            <a:r>
              <a:rPr lang="fi-FI" b="1" dirty="0"/>
              <a:t>go</a:t>
            </a:r>
            <a:r>
              <a:rPr lang="fi-FI" dirty="0"/>
              <a:t> to </a:t>
            </a:r>
            <a:r>
              <a:rPr lang="fi-FI" dirty="0" err="1"/>
              <a:t>swimming</a:t>
            </a:r>
            <a:r>
              <a:rPr lang="fi-FI" dirty="0"/>
              <a:t> </a:t>
            </a:r>
            <a:r>
              <a:rPr lang="fi-FI" dirty="0" err="1"/>
              <a:t>practice</a:t>
            </a:r>
            <a:r>
              <a:rPr lang="fi-FI" dirty="0"/>
              <a:t> on </a:t>
            </a:r>
            <a:r>
              <a:rPr lang="fi-FI" dirty="0" err="1"/>
              <a:t>Wednesdays</a:t>
            </a:r>
            <a:r>
              <a:rPr lang="fi-FI" b="1" dirty="0"/>
              <a:t>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tavat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4.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train</a:t>
            </a:r>
            <a:r>
              <a:rPr lang="fi-FI" dirty="0"/>
              <a:t> for Oulu</a:t>
            </a:r>
            <a:r>
              <a:rPr lang="fi-FI" b="1" dirty="0"/>
              <a:t> </a:t>
            </a:r>
            <a:r>
              <a:rPr lang="fi-FI" b="1" dirty="0" err="1"/>
              <a:t>leaves</a:t>
            </a:r>
            <a:r>
              <a:rPr lang="fi-FI" b="1" dirty="0"/>
              <a:t> </a:t>
            </a:r>
            <a:r>
              <a:rPr lang="fi-FI" dirty="0"/>
              <a:t>at 6 </a:t>
            </a:r>
            <a:r>
              <a:rPr lang="fi-FI" dirty="0" err="1"/>
              <a:t>p.m</a:t>
            </a:r>
            <a:r>
              <a:rPr lang="fi-FI" dirty="0"/>
              <a:t>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aikataulut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26" name="Google Shape;126;p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Yleispreesens - Muodostus</a:t>
            </a:r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I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/>
              <a:t>He/</a:t>
            </a:r>
            <a:r>
              <a:rPr lang="fi-FI" dirty="0" err="1"/>
              <a:t>she</a:t>
            </a:r>
            <a:r>
              <a:rPr lang="fi-FI" dirty="0"/>
              <a:t>/it </a:t>
            </a:r>
            <a:r>
              <a:rPr lang="fi-FI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works</a:t>
            </a:r>
            <a:r>
              <a:rPr lang="fi-FI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</a:t>
            </a:r>
            <a:r>
              <a:rPr lang="fi-FI" dirty="0"/>
              <a:t>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b="1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A1043DC-BED3-4745-BC5B-8EC808FFCA4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041151" y="3729600"/>
            <a:ext cx="8310089" cy="8337296"/>
          </a:xfrm>
        </p:spPr>
        <p:txBody>
          <a:bodyPr/>
          <a:lstStyle/>
          <a:p>
            <a:pPr marL="857250" lvl="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Yleispreesens on sama kuin verbin perusmuoto.</a:t>
            </a:r>
          </a:p>
          <a:p>
            <a:pPr marL="857250" lvl="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Yksikön kolmannessa persoonassa (he/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/it) verbiin lisätään pääte</a:t>
            </a:r>
            <a:r>
              <a:rPr lang="fi-FI" b="1" dirty="0">
                <a:solidFill>
                  <a:schemeClr val="bg2"/>
                </a:solidFill>
              </a:rPr>
              <a:t> -s / -es</a:t>
            </a:r>
            <a:r>
              <a:rPr lang="fi-FI" dirty="0">
                <a:solidFill>
                  <a:schemeClr val="bg2"/>
                </a:solidFill>
              </a:rPr>
              <a:t>.</a:t>
            </a:r>
          </a:p>
          <a:p>
            <a:endParaRPr lang="fi-FI" dirty="0"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Yleispreesens - Kieltomuoto</a:t>
            </a:r>
            <a:endParaRPr/>
          </a:p>
        </p:txBody>
      </p:sp>
      <p:sp>
        <p:nvSpPr>
          <p:cNvPr id="141" name="Google Shape;141;p8"/>
          <p:cNvSpPr txBox="1">
            <a:spLocks noGrp="1"/>
          </p:cNvSpPr>
          <p:nvPr>
            <p:ph type="body" idx="1"/>
          </p:nvPr>
        </p:nvSpPr>
        <p:spPr>
          <a:xfrm>
            <a:off x="1677600" y="3729600"/>
            <a:ext cx="21031199" cy="9090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I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You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He/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she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/it </a:t>
            </a:r>
            <a:r>
              <a:rPr lang="fi-FI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doesn’t</a:t>
            </a:r>
            <a:r>
              <a:rPr lang="fi-FI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 / </a:t>
            </a:r>
            <a:r>
              <a:rPr lang="fi-FI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does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We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You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They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.</a:t>
            </a:r>
            <a:endParaRPr dirty="0"/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Yleispreesensin kieltomuotoon lisätään apuverbi </a:t>
            </a:r>
            <a:r>
              <a:rPr lang="fi-FI" b="1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Yksikön kolmannessa persoonassa apuverbinä on </a:t>
            </a:r>
            <a:r>
              <a:rPr lang="fi-FI" b="1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Pääverbi on perusmuodossa</a:t>
            </a:r>
            <a:r>
              <a:rPr lang="fi-FI" sz="5400" dirty="0">
                <a:solidFill>
                  <a:schemeClr val="bg2"/>
                </a:solidFill>
              </a:rPr>
              <a:t>.</a:t>
            </a:r>
            <a:endParaRPr sz="5400" dirty="0">
              <a:solidFill>
                <a:schemeClr val="bg2"/>
              </a:solidFill>
            </a:endParaRPr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Yleispreesens - Kieltomuoto</a:t>
            </a:r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1"/>
          </p:nvPr>
        </p:nvSpPr>
        <p:spPr>
          <a:xfrm>
            <a:off x="1676399" y="37296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on </a:t>
            </a:r>
            <a:r>
              <a:rPr lang="fi-FI" dirty="0" err="1"/>
              <a:t>Sundays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Nobody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 </a:t>
            </a:r>
            <a:r>
              <a:rPr lang="fi-FI" dirty="0" err="1"/>
              <a:t>works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Lauseessa </a:t>
            </a:r>
            <a:r>
              <a:rPr lang="fi-FI" b="1" dirty="0">
                <a:solidFill>
                  <a:schemeClr val="bg2"/>
                </a:solidFill>
              </a:rPr>
              <a:t>on vain yksi kieltosana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50" name="Google Shape;150;p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51" name="Google Shape;1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1049</Words>
  <Application>Microsoft Office PowerPoint</Application>
  <PresentationFormat>Mukautettu</PresentationFormat>
  <Paragraphs>156</Paragraphs>
  <Slides>15</Slides>
  <Notes>15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Office-teema</vt:lpstr>
      <vt:lpstr>Yleispreesens</vt:lpstr>
      <vt:lpstr>Preesens</vt:lpstr>
      <vt:lpstr>Preesens</vt:lpstr>
      <vt:lpstr>Preesens</vt:lpstr>
      <vt:lpstr>Preesens</vt:lpstr>
      <vt:lpstr>Yleispreesens - Käyttö</vt:lpstr>
      <vt:lpstr>Yleispreesens - Muodostus</vt:lpstr>
      <vt:lpstr>Yleispreesens - Kieltomuoto</vt:lpstr>
      <vt:lpstr>Yleispreesens - Kieltomuoto</vt:lpstr>
      <vt:lpstr>Yleispreesens - Kysymyslause </vt:lpstr>
      <vt:lpstr>Mitä oikeinkirjoitusmuutoksia huomaat  s-päätteissä?</vt:lpstr>
      <vt:lpstr>Yleispreesens –  s-päätteen oikeinkirjoitus</vt:lpstr>
      <vt:lpstr>Practise.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Yleispreesens</dc:title>
  <dc:creator>Mölsä Salla</dc:creator>
  <cp:lastModifiedBy>Sarra Keppola</cp:lastModifiedBy>
  <cp:revision>14</cp:revision>
  <dcterms:created xsi:type="dcterms:W3CDTF">2021-01-20T13:45:20Z</dcterms:created>
  <dcterms:modified xsi:type="dcterms:W3CDTF">2021-09-21T07:33:03Z</dcterms:modified>
</cp:coreProperties>
</file>