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4320" userDrawn="1">
          <p15:clr>
            <a:srgbClr val="A4A3A4"/>
          </p15:clr>
        </p15:guide>
        <p15:guide id="2" pos="7680" userDrawn="1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3" roundtripDataSignature="AMtx7miMQAU7QOYfN3dbHRiwvGVgt6AH6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36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27D72C2-4F47-4345-940D-F96E0B1DF8AF}" v="4" dt="2021-01-29T08:00:11.1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55" d="100"/>
          <a:sy n="55" d="100"/>
        </p:scale>
        <p:origin x="636" y="78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customschemas.google.com/relationships/presentationmetadata" Target="metadata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b26e1abd1a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gb26e1abd1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4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9" name="Google Shape;9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5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15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7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8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31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11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11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11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1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3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3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Google Shape;30;p13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1" name="Google Shape;31;p13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3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13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34" name="Google Shape;34;p13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5" name="Google Shape;35;p13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6" name="Google Shape;36;p13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7" name="Google Shape;37;p13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1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14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1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2" name="Google Shape;42;p1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1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5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15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5"/>
          <p:cNvSpPr>
            <a:spLocks noGrp="1"/>
          </p:cNvSpPr>
          <p:nvPr>
            <p:ph type="pic" idx="2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Google Shape;47;p15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8" name="Google Shape;48;p1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1 Grammar</a:t>
            </a:r>
            <a:endParaRPr/>
          </a:p>
        </p:txBody>
      </p:sp>
      <p:sp>
        <p:nvSpPr>
          <p:cNvPr id="49" name="Google Shape;49;p15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6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Google Shape;52;p16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6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16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16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6" name="Google Shape;56;p16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1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7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17"/>
          <p:cNvSpPr txBox="1">
            <a:spLocks noGrp="1"/>
          </p:cNvSpPr>
          <p:nvPr>
            <p:ph type="body" idx="1"/>
          </p:nvPr>
        </p:nvSpPr>
        <p:spPr>
          <a:xfrm>
            <a:off x="803274" y="78814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17"/>
          <p:cNvSpPr>
            <a:spLocks noGrp="1"/>
          </p:cNvSpPr>
          <p:nvPr>
            <p:ph type="pic" idx="2"/>
          </p:nvPr>
        </p:nvSpPr>
        <p:spPr>
          <a:xfrm>
            <a:off x="803726" y="26804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Google Shape;62;p17"/>
          <p:cNvSpPr txBox="1">
            <a:spLocks noGrp="1"/>
          </p:cNvSpPr>
          <p:nvPr>
            <p:ph type="body" idx="3"/>
          </p:nvPr>
        </p:nvSpPr>
        <p:spPr>
          <a:xfrm>
            <a:off x="8778874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17"/>
          <p:cNvSpPr>
            <a:spLocks noGrp="1"/>
          </p:cNvSpPr>
          <p:nvPr>
            <p:ph type="pic" idx="4"/>
          </p:nvPr>
        </p:nvSpPr>
        <p:spPr>
          <a:xfrm>
            <a:off x="8779326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7"/>
          <p:cNvSpPr txBox="1">
            <a:spLocks noGrp="1"/>
          </p:cNvSpPr>
          <p:nvPr>
            <p:ph type="body" idx="5"/>
          </p:nvPr>
        </p:nvSpPr>
        <p:spPr>
          <a:xfrm>
            <a:off x="16754473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17"/>
          <p:cNvSpPr>
            <a:spLocks noGrp="1"/>
          </p:cNvSpPr>
          <p:nvPr>
            <p:ph type="pic" idx="6"/>
          </p:nvPr>
        </p:nvSpPr>
        <p:spPr>
          <a:xfrm>
            <a:off x="16754927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Google Shape;66;p17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7" name="Google Shape;67;p17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1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8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8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p18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2" name="Google Shape;72;p18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Google Shape;73;p18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18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Google Shape;75;p18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18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Google Shape;77;p18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18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9" name="Google Shape;79;p18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18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1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0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0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0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10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/>
              <a:t>New Insights Module 1 Grammar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53663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</a:pPr>
            <a:r>
              <a:rPr lang="fi-FI"/>
              <a:t>Yleisperfekti</a:t>
            </a:r>
            <a:endParaRPr/>
          </a:p>
        </p:txBody>
      </p:sp>
      <p:sp>
        <p:nvSpPr>
          <p:cNvPr id="86" name="Google Shape;86;p1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Module 1 Grammar</a:t>
            </a:r>
            <a:endParaRPr/>
          </a:p>
        </p:txBody>
      </p:sp>
      <p:sp>
        <p:nvSpPr>
          <p:cNvPr id="87" name="Google Shape;87;p1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New Insights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Google Shape;94;gb26e1abd1a_0_0"/>
          <p:cNvPicPr preferRelativeResize="0">
            <a:picLocks noGrp="1"/>
          </p:cNvPicPr>
          <p:nvPr>
            <p:ph type="pic" idx="2"/>
          </p:nvPr>
        </p:nvPicPr>
        <p:blipFill rotWithShape="1">
          <a:blip r:embed="rId3"/>
          <a:stretch/>
        </p:blipFill>
        <p:spPr>
          <a:xfrm>
            <a:off x="12619262" y="178531"/>
            <a:ext cx="11518605" cy="13537469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gb26e1abd1a_0_0"/>
          <p:cNvSpPr txBox="1">
            <a:spLocks noGrp="1"/>
          </p:cNvSpPr>
          <p:nvPr>
            <p:ph type="body" idx="1"/>
          </p:nvPr>
        </p:nvSpPr>
        <p:spPr>
          <a:xfrm>
            <a:off x="1800000" y="9720000"/>
            <a:ext cx="11518605" cy="2394400"/>
          </a:xfr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SzPts val="6000"/>
            </a:pPr>
            <a:r>
              <a:rPr lang="en-US" sz="6000" b="1" dirty="0" err="1">
                <a:solidFill>
                  <a:schemeClr val="bg2"/>
                </a:solidFill>
              </a:rPr>
              <a:t>Miten</a:t>
            </a:r>
            <a:r>
              <a:rPr lang="en-US" sz="6000" b="1" dirty="0">
                <a:solidFill>
                  <a:schemeClr val="bg2"/>
                </a:solidFill>
              </a:rPr>
              <a:t> </a:t>
            </a:r>
            <a:r>
              <a:rPr lang="en-US" sz="6000" b="1" dirty="0" err="1">
                <a:solidFill>
                  <a:schemeClr val="bg2"/>
                </a:solidFill>
              </a:rPr>
              <a:t>tarinassa</a:t>
            </a:r>
            <a:r>
              <a:rPr lang="en-US" sz="6000" b="1" dirty="0">
                <a:solidFill>
                  <a:schemeClr val="bg2"/>
                </a:solidFill>
              </a:rPr>
              <a:t> </a:t>
            </a:r>
            <a:r>
              <a:rPr lang="en-US" sz="6000" b="1" dirty="0" err="1">
                <a:solidFill>
                  <a:schemeClr val="bg2"/>
                </a:solidFill>
              </a:rPr>
              <a:t>ilmaistaan</a:t>
            </a:r>
            <a:r>
              <a:rPr lang="en-US" sz="6000" b="1" dirty="0">
                <a:solidFill>
                  <a:schemeClr val="bg2"/>
                </a:solidFill>
              </a:rPr>
              <a:t> </a:t>
            </a:r>
            <a:r>
              <a:rPr lang="en-US" sz="6000" b="1" dirty="0" err="1">
                <a:solidFill>
                  <a:schemeClr val="bg2"/>
                </a:solidFill>
              </a:rPr>
              <a:t>perfekti</a:t>
            </a:r>
            <a:r>
              <a:rPr lang="en-US" sz="6000" b="1" dirty="0">
                <a:solidFill>
                  <a:schemeClr val="bg2"/>
                </a:solidFill>
              </a:rPr>
              <a:t> (</a:t>
            </a:r>
            <a:r>
              <a:rPr lang="en-US" sz="6000" b="1" dirty="0" err="1">
                <a:solidFill>
                  <a:schemeClr val="bg2"/>
                </a:solidFill>
              </a:rPr>
              <a:t>olen</a:t>
            </a:r>
            <a:r>
              <a:rPr lang="en-US" sz="6000" b="1" dirty="0">
                <a:solidFill>
                  <a:schemeClr val="bg2"/>
                </a:solidFill>
              </a:rPr>
              <a:t> </a:t>
            </a:r>
            <a:r>
              <a:rPr lang="en-US" sz="6000" b="1" dirty="0" err="1">
                <a:solidFill>
                  <a:schemeClr val="bg2"/>
                </a:solidFill>
              </a:rPr>
              <a:t>tehnyt</a:t>
            </a:r>
            <a:r>
              <a:rPr lang="en-US" sz="6000" b="1" dirty="0">
                <a:solidFill>
                  <a:schemeClr val="bg2"/>
                </a:solidFill>
              </a:rPr>
              <a:t>, on </a:t>
            </a:r>
            <a:r>
              <a:rPr lang="en-US" sz="6000" b="1" dirty="0" err="1">
                <a:solidFill>
                  <a:schemeClr val="bg2"/>
                </a:solidFill>
              </a:rPr>
              <a:t>tapahtunut</a:t>
            </a:r>
            <a:r>
              <a:rPr lang="en-US" sz="6000" b="1" dirty="0">
                <a:solidFill>
                  <a:schemeClr val="bg2"/>
                </a:solidFill>
              </a:rPr>
              <a:t>)?</a:t>
            </a: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endParaRPr lang="en-US" sz="6000" dirty="0"/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endParaRPr lang="en-US" sz="6000" dirty="0"/>
          </a:p>
          <a:p>
            <a:pPr marL="0" lvl="0" indent="0" rtl="0"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endParaRPr lang="en-US" dirty="0"/>
          </a:p>
        </p:txBody>
      </p:sp>
      <p:sp>
        <p:nvSpPr>
          <p:cNvPr id="95" name="Google Shape;95;gb26e1abd1a_0_0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rtl="0">
              <a:spcBef>
                <a:spcPts val="0"/>
              </a:spcBef>
              <a:spcAft>
                <a:spcPts val="600"/>
              </a:spcAft>
              <a:buNone/>
            </a:pPr>
            <a:fld id="{00000000-1234-1234-1234-123412341234}" type="slidenum">
              <a:rPr lang="fi-FI"/>
              <a:pPr marL="0" lvl="0" indent="0" rtl="0">
                <a:spcBef>
                  <a:spcPts val="0"/>
                </a:spcBef>
                <a:spcAft>
                  <a:spcPts val="600"/>
                </a:spcAft>
                <a:buNone/>
              </a:pPr>
              <a:t>2</a:t>
            </a:fld>
            <a:endParaRPr lang="fi-FI"/>
          </a:p>
        </p:txBody>
      </p:sp>
      <p:sp>
        <p:nvSpPr>
          <p:cNvPr id="96" name="Google Shape;96;gb26e1abd1a_0_0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/>
              <a:t>New Insights Module 1 Grammar</a:t>
            </a:r>
            <a:endParaRPr lang="fi-FI" dirty="0"/>
          </a:p>
        </p:txBody>
      </p:sp>
      <p:sp>
        <p:nvSpPr>
          <p:cNvPr id="10" name="Puhekupla: Suorakulmio, kulmat pyöristettu 9">
            <a:extLst>
              <a:ext uri="{FF2B5EF4-FFF2-40B4-BE49-F238E27FC236}">
                <a16:creationId xmlns:a16="http://schemas.microsoft.com/office/drawing/2014/main" id="{163ED4C4-0B7E-4D22-9FFE-200E147AF765}"/>
              </a:ext>
            </a:extLst>
          </p:cNvPr>
          <p:cNvSpPr/>
          <p:nvPr/>
        </p:nvSpPr>
        <p:spPr>
          <a:xfrm>
            <a:off x="1621944" y="3101854"/>
            <a:ext cx="11484456" cy="5882843"/>
          </a:xfrm>
          <a:prstGeom prst="wedgeRoundRectCallout">
            <a:avLst>
              <a:gd name="adj1" fmla="val 63245"/>
              <a:gd name="adj2" fmla="val -17438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>
              <a:buClr>
                <a:srgbClr val="202020"/>
              </a:buClr>
              <a:buSzPts val="5550"/>
            </a:pPr>
            <a:r>
              <a:rPr lang="en-US" sz="6000" dirty="0">
                <a:solidFill>
                  <a:srgbClr val="202020"/>
                </a:solidFill>
                <a:latin typeface="Calibri"/>
                <a:cs typeface="Calibri"/>
                <a:sym typeface="Calibri"/>
              </a:rPr>
              <a:t>I have lost my keys. I don’t know where I have put them. It has often happened recently. </a:t>
            </a:r>
          </a:p>
          <a:p>
            <a:pPr lvl="0">
              <a:buClr>
                <a:srgbClr val="202020"/>
              </a:buClr>
              <a:buSzPts val="5550"/>
            </a:pPr>
            <a:r>
              <a:rPr lang="en-US" sz="6000" dirty="0">
                <a:solidFill>
                  <a:srgbClr val="202020"/>
                </a:solidFill>
                <a:latin typeface="Calibri"/>
                <a:cs typeface="Calibri"/>
                <a:sym typeface="Calibri"/>
              </a:rPr>
              <a:t>Have I become absent-minded? </a:t>
            </a:r>
          </a:p>
          <a:p>
            <a:pPr lvl="0">
              <a:buClr>
                <a:srgbClr val="202020"/>
              </a:buClr>
              <a:buSzPts val="5550"/>
            </a:pPr>
            <a:r>
              <a:rPr lang="en-US" sz="6000" dirty="0">
                <a:solidFill>
                  <a:srgbClr val="202020"/>
                </a:solidFill>
                <a:latin typeface="Calibri"/>
                <a:cs typeface="Calibri"/>
                <a:sym typeface="Calibri"/>
              </a:rPr>
              <a:t>Hasn’t this ever happened to you?</a:t>
            </a:r>
          </a:p>
        </p:txBody>
      </p:sp>
      <p:sp>
        <p:nvSpPr>
          <p:cNvPr id="14" name="Google Shape;92;gb26e1abd1a_0_0">
            <a:extLst>
              <a:ext uri="{FF2B5EF4-FFF2-40B4-BE49-F238E27FC236}">
                <a16:creationId xmlns:a16="http://schemas.microsoft.com/office/drawing/2014/main" id="{49FDDC78-726B-4FDD-8005-661DE9EC411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676400" y="730250"/>
            <a:ext cx="10515600" cy="2651125"/>
          </a:xfr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0"/>
                  </a:ext>
                </a:extLst>
              </a:rPr>
              <a:t>Yleisperfekti</a:t>
            </a:r>
            <a:endParaRPr lang="fi-FI" dirty="0"/>
          </a:p>
        </p:txBody>
      </p:sp>
      <p:sp>
        <p:nvSpPr>
          <p:cNvPr id="8" name="Google Shape;103;p4">
            <a:extLst>
              <a:ext uri="{FF2B5EF4-FFF2-40B4-BE49-F238E27FC236}">
                <a16:creationId xmlns:a16="http://schemas.microsoft.com/office/drawing/2014/main" id="{4F0E6075-8960-4C80-9654-F601D5C944D0}"/>
              </a:ext>
            </a:extLst>
          </p:cNvPr>
          <p:cNvSpPr txBox="1">
            <a:spLocks/>
          </p:cNvSpPr>
          <p:nvPr/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fi-FI" dirty="0">
                <a:solidFill>
                  <a:schemeClr val="bg1"/>
                </a:solidFill>
              </a:rPr>
              <a:t>Kuva: © Pauli Salmi	</a:t>
            </a:r>
            <a:fld id="{00000000-1234-1234-1234-123412341234}" type="slidenum">
              <a:rPr lang="fi-FI" smtClean="0">
                <a:solidFill>
                  <a:schemeClr val="bg1"/>
                </a:solidFill>
              </a:rPr>
              <a:pPr/>
              <a:t>2</a:t>
            </a:fld>
            <a:endParaRPr lang="fi-FI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Google Shape;94;gb26e1abd1a_0_0">
            <a:extLst>
              <a:ext uri="{FF2B5EF4-FFF2-40B4-BE49-F238E27FC236}">
                <a16:creationId xmlns:a16="http://schemas.microsoft.com/office/drawing/2014/main" id="{1C4C1027-E4AA-4D7C-9493-153555AE2D86}"/>
              </a:ext>
            </a:extLst>
          </p:cNvPr>
          <p:cNvPicPr preferRelativeResize="0">
            <a:picLocks/>
          </p:cNvPicPr>
          <p:nvPr/>
        </p:nvPicPr>
        <p:blipFill rotWithShape="1">
          <a:blip r:embed="rId3"/>
          <a:stretch/>
        </p:blipFill>
        <p:spPr>
          <a:xfrm>
            <a:off x="12619262" y="178531"/>
            <a:ext cx="11518605" cy="13537469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Google Shape;102;p4"/>
          <p:cNvSpPr txBox="1">
            <a:spLocks noGrp="1"/>
          </p:cNvSpPr>
          <p:nvPr>
            <p:ph type="body" idx="1"/>
          </p:nvPr>
        </p:nvSpPr>
        <p:spPr>
          <a:xfrm>
            <a:off x="1800000" y="9720000"/>
            <a:ext cx="18104149" cy="301592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Y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"/>
                  </a:ext>
                </a:extLst>
              </a:rPr>
              <a:t>leisperfekti: </a:t>
            </a:r>
            <a:r>
              <a:rPr lang="fi-FI" b="1" dirty="0" err="1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2"/>
                  </a:ext>
                </a:extLst>
              </a:rPr>
              <a:t>have</a:t>
            </a:r>
            <a:r>
              <a:rPr lang="fi-FI" b="1" dirty="0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2"/>
                  </a:ext>
                </a:extLst>
              </a:rPr>
              <a:t> / </a:t>
            </a:r>
            <a:r>
              <a:rPr lang="fi-FI" b="1" dirty="0" err="1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2"/>
                  </a:ext>
                </a:extLst>
              </a:rPr>
              <a:t>has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3"/>
                  </a:ext>
                </a:extLst>
              </a:rPr>
              <a:t> ja </a:t>
            </a:r>
            <a:r>
              <a:rPr lang="fi-FI" b="1" dirty="0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4"/>
                  </a:ext>
                </a:extLst>
              </a:rPr>
              <a:t>pääverbin 3. muoto. 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Säännöllisillä verbeillä 3. muodon pääte on –</a:t>
            </a:r>
            <a:r>
              <a:rPr lang="fi-FI" b="1" dirty="0">
                <a:solidFill>
                  <a:schemeClr val="bg2"/>
                </a:solidFill>
              </a:rPr>
              <a:t>ed</a:t>
            </a:r>
            <a:r>
              <a:rPr lang="fi-FI" dirty="0">
                <a:solidFill>
                  <a:schemeClr val="bg2"/>
                </a:solidFill>
              </a:rPr>
              <a:t>. 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Epäsäännöllisen verbien 3. muoto pitää opetella ulkoa.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endParaRPr dirty="0"/>
          </a:p>
        </p:txBody>
      </p:sp>
      <p:sp>
        <p:nvSpPr>
          <p:cNvPr id="103" name="Google Shape;103;p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>
                <a:solidFill>
                  <a:schemeClr val="bg1"/>
                </a:solidFill>
              </a:rPr>
              <a:t>3</a:t>
            </a:fld>
            <a:endParaRPr dirty="0">
              <a:solidFill>
                <a:schemeClr val="bg1"/>
              </a:solidFill>
            </a:endParaRPr>
          </a:p>
        </p:txBody>
      </p:sp>
      <p:sp>
        <p:nvSpPr>
          <p:cNvPr id="104" name="Google Shape;104;p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New Insights Module 1 Grammar</a:t>
            </a:r>
            <a:endParaRPr/>
          </a:p>
        </p:txBody>
      </p:sp>
      <p:sp>
        <p:nvSpPr>
          <p:cNvPr id="14" name="Puhekupla: Suorakulmio, kulmat pyöristettu 13">
            <a:extLst>
              <a:ext uri="{FF2B5EF4-FFF2-40B4-BE49-F238E27FC236}">
                <a16:creationId xmlns:a16="http://schemas.microsoft.com/office/drawing/2014/main" id="{E9FBE531-970F-46E4-9C30-08ACA26AE86E}"/>
              </a:ext>
            </a:extLst>
          </p:cNvPr>
          <p:cNvSpPr/>
          <p:nvPr/>
        </p:nvSpPr>
        <p:spPr>
          <a:xfrm>
            <a:off x="1621943" y="3101854"/>
            <a:ext cx="11518605" cy="5882843"/>
          </a:xfrm>
          <a:prstGeom prst="wedgeRoundRectCallout">
            <a:avLst>
              <a:gd name="adj1" fmla="val 62649"/>
              <a:gd name="adj2" fmla="val -18589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>
              <a:buClr>
                <a:srgbClr val="202020"/>
              </a:buClr>
              <a:buSzPts val="5550"/>
            </a:pPr>
            <a:r>
              <a:rPr lang="en-US" sz="6000" dirty="0">
                <a:solidFill>
                  <a:srgbClr val="202020"/>
                </a:solidFill>
                <a:latin typeface="Calibri"/>
                <a:cs typeface="Calibri"/>
                <a:sym typeface="Calibri"/>
              </a:rPr>
              <a:t>I </a:t>
            </a:r>
            <a:r>
              <a:rPr lang="en-US" sz="6000" b="1" dirty="0">
                <a:solidFill>
                  <a:srgbClr val="202020"/>
                </a:solidFill>
                <a:latin typeface="Calibri"/>
                <a:cs typeface="Calibri"/>
                <a:sym typeface="Calibri"/>
              </a:rPr>
              <a:t>have lost</a:t>
            </a:r>
            <a:r>
              <a:rPr lang="en-US" sz="6000" dirty="0">
                <a:solidFill>
                  <a:srgbClr val="202020"/>
                </a:solidFill>
                <a:latin typeface="Calibri"/>
                <a:cs typeface="Calibri"/>
                <a:sym typeface="Calibri"/>
              </a:rPr>
              <a:t> my keys. I don’t know where I </a:t>
            </a:r>
            <a:r>
              <a:rPr lang="en-US" sz="6000" b="1" dirty="0">
                <a:solidFill>
                  <a:srgbClr val="202020"/>
                </a:solidFill>
                <a:latin typeface="Calibri"/>
                <a:cs typeface="Calibri"/>
                <a:sym typeface="Calibri"/>
              </a:rPr>
              <a:t>have put </a:t>
            </a:r>
            <a:r>
              <a:rPr lang="en-US" sz="6000" dirty="0">
                <a:solidFill>
                  <a:srgbClr val="202020"/>
                </a:solidFill>
                <a:latin typeface="Calibri"/>
                <a:cs typeface="Calibri"/>
                <a:sym typeface="Calibri"/>
              </a:rPr>
              <a:t>them. It </a:t>
            </a:r>
            <a:r>
              <a:rPr lang="en-US" sz="6000" b="1" dirty="0">
                <a:solidFill>
                  <a:srgbClr val="202020"/>
                </a:solidFill>
                <a:latin typeface="Calibri"/>
                <a:cs typeface="Calibri"/>
                <a:sym typeface="Calibri"/>
              </a:rPr>
              <a:t>has</a:t>
            </a:r>
            <a:r>
              <a:rPr lang="en-US" sz="6000" dirty="0">
                <a:solidFill>
                  <a:srgbClr val="202020"/>
                </a:solidFill>
                <a:latin typeface="Calibri"/>
                <a:cs typeface="Calibri"/>
                <a:sym typeface="Calibri"/>
              </a:rPr>
              <a:t> often</a:t>
            </a:r>
            <a:r>
              <a:rPr lang="en-US" sz="6000" b="1" dirty="0">
                <a:solidFill>
                  <a:srgbClr val="202020"/>
                </a:solidFill>
                <a:latin typeface="Calibri"/>
                <a:cs typeface="Calibri"/>
                <a:sym typeface="Calibri"/>
              </a:rPr>
              <a:t> happened</a:t>
            </a:r>
            <a:r>
              <a:rPr lang="en-US" sz="6000" dirty="0">
                <a:solidFill>
                  <a:srgbClr val="202020"/>
                </a:solidFill>
                <a:latin typeface="Calibri"/>
                <a:cs typeface="Calibri"/>
                <a:sym typeface="Calibri"/>
              </a:rPr>
              <a:t> recently. </a:t>
            </a:r>
          </a:p>
          <a:p>
            <a:pPr lvl="0">
              <a:buClr>
                <a:srgbClr val="202020"/>
              </a:buClr>
              <a:buSzPts val="5550"/>
            </a:pPr>
            <a:r>
              <a:rPr lang="en-US" sz="6000" b="1" dirty="0">
                <a:solidFill>
                  <a:srgbClr val="202020"/>
                </a:solidFill>
                <a:latin typeface="Calibri"/>
                <a:cs typeface="Calibri"/>
                <a:sym typeface="Calibri"/>
              </a:rPr>
              <a:t>Have</a:t>
            </a:r>
            <a:r>
              <a:rPr lang="en-US" sz="6000" dirty="0">
                <a:solidFill>
                  <a:srgbClr val="202020"/>
                </a:solidFill>
                <a:latin typeface="Calibri"/>
                <a:cs typeface="Calibri"/>
                <a:sym typeface="Calibri"/>
              </a:rPr>
              <a:t> I </a:t>
            </a:r>
            <a:r>
              <a:rPr lang="en-US" sz="6000" b="1" dirty="0">
                <a:solidFill>
                  <a:srgbClr val="202020"/>
                </a:solidFill>
                <a:latin typeface="Calibri"/>
                <a:cs typeface="Calibri"/>
                <a:sym typeface="Calibri"/>
              </a:rPr>
              <a:t>become</a:t>
            </a:r>
            <a:r>
              <a:rPr lang="en-US" sz="6000" dirty="0">
                <a:solidFill>
                  <a:srgbClr val="202020"/>
                </a:solidFill>
                <a:latin typeface="Calibri"/>
                <a:cs typeface="Calibri"/>
                <a:sym typeface="Calibri"/>
              </a:rPr>
              <a:t> absent-minded?</a:t>
            </a:r>
            <a:r>
              <a:rPr lang="en-US" sz="6000" b="1" dirty="0">
                <a:solidFill>
                  <a:srgbClr val="202020"/>
                </a:solidFill>
                <a:latin typeface="Calibri"/>
                <a:cs typeface="Calibri"/>
                <a:sym typeface="Calibri"/>
              </a:rPr>
              <a:t> </a:t>
            </a:r>
          </a:p>
          <a:p>
            <a:pPr lvl="0">
              <a:buClr>
                <a:srgbClr val="202020"/>
              </a:buClr>
              <a:buSzPts val="5550"/>
            </a:pPr>
            <a:r>
              <a:rPr lang="en-US" sz="6000" b="1" dirty="0">
                <a:solidFill>
                  <a:srgbClr val="202020"/>
                </a:solidFill>
                <a:latin typeface="Calibri"/>
                <a:cs typeface="Calibri"/>
                <a:sym typeface="Calibri"/>
              </a:rPr>
              <a:t>Hasn’t</a:t>
            </a:r>
            <a:r>
              <a:rPr lang="en-US" sz="6000" dirty="0">
                <a:solidFill>
                  <a:srgbClr val="202020"/>
                </a:solidFill>
                <a:latin typeface="Calibri"/>
                <a:cs typeface="Calibri"/>
                <a:sym typeface="Calibri"/>
              </a:rPr>
              <a:t> this ever </a:t>
            </a:r>
            <a:r>
              <a:rPr lang="en-US" sz="6000" b="1" dirty="0">
                <a:solidFill>
                  <a:srgbClr val="202020"/>
                </a:solidFill>
                <a:latin typeface="Calibri"/>
                <a:cs typeface="Calibri"/>
                <a:sym typeface="Calibri"/>
              </a:rPr>
              <a:t>happened </a:t>
            </a:r>
            <a:r>
              <a:rPr lang="en-US" sz="6000" dirty="0">
                <a:solidFill>
                  <a:srgbClr val="202020"/>
                </a:solidFill>
                <a:latin typeface="Calibri"/>
                <a:cs typeface="Calibri"/>
                <a:sym typeface="Calibri"/>
              </a:rPr>
              <a:t>to you?</a:t>
            </a:r>
          </a:p>
        </p:txBody>
      </p:sp>
      <p:sp>
        <p:nvSpPr>
          <p:cNvPr id="18" name="Google Shape;92;gb26e1abd1a_0_0">
            <a:extLst>
              <a:ext uri="{FF2B5EF4-FFF2-40B4-BE49-F238E27FC236}">
                <a16:creationId xmlns:a16="http://schemas.microsoft.com/office/drawing/2014/main" id="{C1E5F0E4-4371-4CA5-8D89-9D07EED124D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676400" y="730250"/>
            <a:ext cx="12344400" cy="2651125"/>
          </a:xfr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0"/>
                  </a:ext>
                </a:extLst>
              </a:rPr>
              <a:t>Yleisperfekti - muodostus</a:t>
            </a:r>
            <a:endParaRPr lang="fi-FI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/>
              <a:t>Yleisperfekti - Kieltomuoto</a:t>
            </a:r>
            <a:endParaRPr/>
          </a:p>
        </p:txBody>
      </p:sp>
      <p:sp>
        <p:nvSpPr>
          <p:cNvPr id="110" name="Google Shape;110;p5"/>
          <p:cNvSpPr txBox="1">
            <a:spLocks noGrp="1"/>
          </p:cNvSpPr>
          <p:nvPr>
            <p:ph type="body" idx="1"/>
          </p:nvPr>
        </p:nvSpPr>
        <p:spPr>
          <a:xfrm>
            <a:off x="1800000" y="3600000"/>
            <a:ext cx="21031200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 err="1"/>
              <a:t>Sue</a:t>
            </a:r>
            <a:r>
              <a:rPr lang="fi-FI" dirty="0"/>
              <a:t> </a:t>
            </a:r>
            <a:r>
              <a:rPr lang="fi-FI" b="1" dirty="0" err="1"/>
              <a:t>hasn’t</a:t>
            </a:r>
            <a:r>
              <a:rPr lang="fi-FI" b="1" dirty="0"/>
              <a:t> </a:t>
            </a:r>
            <a:r>
              <a:rPr lang="fi-FI" b="1" dirty="0" err="1"/>
              <a:t>found</a:t>
            </a:r>
            <a:r>
              <a:rPr lang="fi-FI" b="1" dirty="0"/>
              <a:t> </a:t>
            </a:r>
            <a:r>
              <a:rPr lang="fi-FI" dirty="0" err="1"/>
              <a:t>her</a:t>
            </a:r>
            <a:r>
              <a:rPr lang="fi-FI" dirty="0"/>
              <a:t> </a:t>
            </a:r>
            <a:r>
              <a:rPr lang="fi-FI" dirty="0" err="1"/>
              <a:t>keys</a:t>
            </a:r>
            <a:r>
              <a:rPr lang="fi-FI" dirty="0"/>
              <a:t> </a:t>
            </a:r>
            <a:r>
              <a:rPr lang="fi-FI" dirty="0" err="1"/>
              <a:t>yet</a:t>
            </a:r>
            <a:r>
              <a:rPr lang="fi-FI" dirty="0"/>
              <a:t>. 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/>
              <a:t>I </a:t>
            </a:r>
            <a:r>
              <a:rPr lang="fi-FI" b="1" dirty="0" err="1"/>
              <a:t>haven’t</a:t>
            </a:r>
            <a:r>
              <a:rPr lang="fi-FI" b="1" dirty="0"/>
              <a:t> </a:t>
            </a:r>
            <a:r>
              <a:rPr lang="fi-FI" b="1" dirty="0" err="1"/>
              <a:t>helped</a:t>
            </a:r>
            <a:r>
              <a:rPr lang="fi-FI" b="1" dirty="0"/>
              <a:t> </a:t>
            </a:r>
            <a:r>
              <a:rPr lang="fi-FI" dirty="0" err="1"/>
              <a:t>Dad</a:t>
            </a:r>
            <a:r>
              <a:rPr lang="fi-FI" dirty="0"/>
              <a:t> in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kitchen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/>
              <a:t>He </a:t>
            </a:r>
            <a:r>
              <a:rPr lang="fi-FI" b="1" dirty="0" err="1"/>
              <a:t>has</a:t>
            </a:r>
            <a:r>
              <a:rPr lang="fi-FI" b="1" dirty="0"/>
              <a:t> </a:t>
            </a:r>
            <a:r>
              <a:rPr lang="fi-FI" b="1" dirty="0" err="1"/>
              <a:t>never</a:t>
            </a:r>
            <a:r>
              <a:rPr lang="fi-FI" b="1" dirty="0"/>
              <a:t> </a:t>
            </a:r>
            <a:r>
              <a:rPr lang="fi-FI" b="1" dirty="0" err="1"/>
              <a:t>wanted</a:t>
            </a:r>
            <a:r>
              <a:rPr lang="fi-FI" b="1" dirty="0"/>
              <a:t> </a:t>
            </a:r>
            <a:r>
              <a:rPr lang="fi-FI" dirty="0"/>
              <a:t>me to </a:t>
            </a:r>
            <a:r>
              <a:rPr lang="fi-FI" dirty="0" err="1"/>
              <a:t>interfere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endParaRPr dirty="0"/>
          </a:p>
          <a:p>
            <a:pPr marL="857250" lvl="0" indent="-85725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Yleisperfektin kieltomuoto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5"/>
                  </a:ext>
                </a:extLst>
              </a:rPr>
              <a:t>:</a:t>
            </a:r>
            <a:r>
              <a:rPr lang="fi-FI" dirty="0">
                <a:solidFill>
                  <a:schemeClr val="bg2"/>
                </a:solidFill>
              </a:rPr>
              <a:t>  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fi-FI" b="1" dirty="0">
                <a:solidFill>
                  <a:schemeClr val="bg2"/>
                </a:solidFill>
              </a:rPr>
              <a:t>		</a:t>
            </a:r>
            <a:r>
              <a:rPr lang="fi-FI" b="1" dirty="0" err="1">
                <a:solidFill>
                  <a:schemeClr val="bg2"/>
                </a:solidFill>
              </a:rPr>
              <a:t>have</a:t>
            </a:r>
            <a:r>
              <a:rPr lang="fi-FI" b="1" dirty="0">
                <a:solidFill>
                  <a:schemeClr val="bg2"/>
                </a:solidFill>
              </a:rPr>
              <a:t> / </a:t>
            </a:r>
            <a:r>
              <a:rPr lang="fi-FI" b="1" dirty="0" err="1">
                <a:solidFill>
                  <a:schemeClr val="bg2"/>
                </a:solidFill>
              </a:rPr>
              <a:t>has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dirty="0">
                <a:solidFill>
                  <a:schemeClr val="bg2"/>
                </a:solidFill>
              </a:rPr>
              <a:t>+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b="1" dirty="0" err="1">
                <a:solidFill>
                  <a:schemeClr val="bg2"/>
                </a:solidFill>
              </a:rPr>
              <a:t>not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dirty="0">
                <a:solidFill>
                  <a:schemeClr val="bg2"/>
                </a:solidFill>
              </a:rPr>
              <a:t>+</a:t>
            </a:r>
            <a:r>
              <a:rPr lang="fi-FI" b="1" dirty="0">
                <a:solidFill>
                  <a:schemeClr val="bg2"/>
                </a:solidFill>
              </a:rPr>
              <a:t> pääverbin 3. muoto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Jos lauseessa on jokin muu kielteinen sana (</a:t>
            </a:r>
            <a:r>
              <a:rPr lang="fi-FI" b="1" dirty="0" err="1">
                <a:solidFill>
                  <a:schemeClr val="bg2"/>
                </a:solidFill>
              </a:rPr>
              <a:t>never</a:t>
            </a:r>
            <a:r>
              <a:rPr lang="fi-FI" b="1" dirty="0">
                <a:solidFill>
                  <a:schemeClr val="bg2"/>
                </a:solidFill>
              </a:rPr>
              <a:t>, </a:t>
            </a:r>
            <a:r>
              <a:rPr lang="fi-FI" b="1" dirty="0" err="1">
                <a:solidFill>
                  <a:schemeClr val="bg2"/>
                </a:solidFill>
              </a:rPr>
              <a:t>nothing</a:t>
            </a:r>
            <a:r>
              <a:rPr lang="fi-FI" b="1" dirty="0">
                <a:solidFill>
                  <a:schemeClr val="bg2"/>
                </a:solidFill>
              </a:rPr>
              <a:t>, </a:t>
            </a:r>
            <a:r>
              <a:rPr lang="fi-FI" b="1" dirty="0" err="1">
                <a:solidFill>
                  <a:schemeClr val="bg2"/>
                </a:solidFill>
              </a:rPr>
              <a:t>nobody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dirty="0">
                <a:solidFill>
                  <a:schemeClr val="bg2"/>
                </a:solidFill>
              </a:rPr>
              <a:t>jne.), verbistä ei tule kieltomuotoa.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endParaRPr dirty="0"/>
          </a:p>
        </p:txBody>
      </p:sp>
      <p:sp>
        <p:nvSpPr>
          <p:cNvPr id="111" name="Google Shape;111;p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  <p:sp>
        <p:nvSpPr>
          <p:cNvPr id="112" name="Google Shape;112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New Insights Module 1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/>
              <a:t>Yleisperfekti - Kysymyslause</a:t>
            </a:r>
            <a:endParaRPr/>
          </a:p>
        </p:txBody>
      </p:sp>
      <p:sp>
        <p:nvSpPr>
          <p:cNvPr id="118" name="Google Shape;118;p6"/>
          <p:cNvSpPr txBox="1">
            <a:spLocks noGrp="1"/>
          </p:cNvSpPr>
          <p:nvPr>
            <p:ph type="body" idx="1"/>
          </p:nvPr>
        </p:nvSpPr>
        <p:spPr>
          <a:xfrm>
            <a:off x="1800000" y="3600000"/>
            <a:ext cx="21031200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fi-FI" b="1" dirty="0" err="1">
                <a:solidFill>
                  <a:schemeClr val="dk1"/>
                </a:solidFill>
              </a:rPr>
              <a:t>Have</a:t>
            </a:r>
            <a:r>
              <a:rPr lang="fi-FI" b="1" dirty="0">
                <a:solidFill>
                  <a:schemeClr val="dk1"/>
                </a:solidFill>
              </a:rPr>
              <a:t> </a:t>
            </a:r>
            <a:r>
              <a:rPr lang="fi-FI" b="1" dirty="0" err="1">
                <a:solidFill>
                  <a:schemeClr val="dk1"/>
                </a:solidFill>
              </a:rPr>
              <a:t>you</a:t>
            </a:r>
            <a:r>
              <a:rPr lang="fi-FI" b="1" dirty="0">
                <a:solidFill>
                  <a:schemeClr val="dk1"/>
                </a:solidFill>
              </a:rPr>
              <a:t> </a:t>
            </a:r>
            <a:r>
              <a:rPr lang="fi-FI" b="1" dirty="0" err="1">
                <a:solidFill>
                  <a:schemeClr val="dk1"/>
                </a:solidFill>
              </a:rPr>
              <a:t>been</a:t>
            </a:r>
            <a:r>
              <a:rPr lang="fi-FI" b="1" dirty="0">
                <a:solidFill>
                  <a:schemeClr val="dk1"/>
                </a:solidFill>
              </a:rPr>
              <a:t> </a:t>
            </a:r>
            <a:r>
              <a:rPr lang="fi-FI" b="1" dirty="0" err="1">
                <a:solidFill>
                  <a:schemeClr val="dk1"/>
                </a:solidFill>
              </a:rPr>
              <a:t>locked</a:t>
            </a:r>
            <a:r>
              <a:rPr lang="fi-FI" b="1" dirty="0">
                <a:solidFill>
                  <a:schemeClr val="dk1"/>
                </a:solidFill>
              </a:rPr>
              <a:t> </a:t>
            </a:r>
            <a:r>
              <a:rPr lang="fi-FI" dirty="0">
                <a:solidFill>
                  <a:schemeClr val="dk1"/>
                </a:solidFill>
              </a:rPr>
              <a:t>out </a:t>
            </a:r>
            <a:r>
              <a:rPr lang="fi-FI" dirty="0" err="1">
                <a:solidFill>
                  <a:schemeClr val="dk1"/>
                </a:solidFill>
              </a:rPr>
              <a:t>like</a:t>
            </a:r>
            <a:r>
              <a:rPr lang="fi-FI" dirty="0">
                <a:solidFill>
                  <a:schemeClr val="dk1"/>
                </a:solidFill>
              </a:rPr>
              <a:t> </a:t>
            </a:r>
            <a:r>
              <a:rPr lang="fi-FI" dirty="0" err="1">
                <a:solidFill>
                  <a:schemeClr val="dk1"/>
                </a:solidFill>
              </a:rPr>
              <a:t>this</a:t>
            </a:r>
            <a:r>
              <a:rPr lang="fi-FI" dirty="0">
                <a:solidFill>
                  <a:schemeClr val="dk1"/>
                </a:solidFill>
              </a:rPr>
              <a:t>?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b="1" dirty="0" err="1"/>
              <a:t>Hasn’t</a:t>
            </a:r>
            <a:r>
              <a:rPr lang="fi-FI" b="1" dirty="0"/>
              <a:t> </a:t>
            </a:r>
            <a:r>
              <a:rPr lang="fi-FI" b="1" dirty="0" err="1"/>
              <a:t>this</a:t>
            </a:r>
            <a:r>
              <a:rPr lang="fi-FI" b="1" dirty="0"/>
              <a:t> </a:t>
            </a:r>
            <a:r>
              <a:rPr lang="fi-FI" b="1" dirty="0" err="1"/>
              <a:t>ever</a:t>
            </a:r>
            <a:r>
              <a:rPr lang="fi-FI" b="1" dirty="0"/>
              <a:t> </a:t>
            </a:r>
            <a:r>
              <a:rPr lang="fi-FI" b="1" dirty="0" err="1"/>
              <a:t>happened</a:t>
            </a:r>
            <a:r>
              <a:rPr lang="fi-FI" b="1" dirty="0"/>
              <a:t> </a:t>
            </a:r>
            <a:r>
              <a:rPr lang="fi-FI" dirty="0"/>
              <a:t>to </a:t>
            </a:r>
            <a:r>
              <a:rPr lang="fi-FI" dirty="0" err="1"/>
              <a:t>you</a:t>
            </a:r>
            <a:r>
              <a:rPr lang="fi-FI" dirty="0"/>
              <a:t>?</a:t>
            </a: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6"/>
                  </a:ext>
                </a:extLst>
              </a:rPr>
              <a:t>Y</a:t>
            </a:r>
            <a:r>
              <a:rPr lang="fi-FI" dirty="0">
                <a:solidFill>
                  <a:schemeClr val="bg2"/>
                </a:solidFill>
              </a:rPr>
              <a:t>leisperfektin kysymyslause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7"/>
                  </a:ext>
                </a:extLst>
              </a:rPr>
              <a:t>: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</a:pPr>
            <a:r>
              <a:rPr lang="fi-FI" b="1" dirty="0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7"/>
                  </a:ext>
                </a:extLst>
              </a:rPr>
              <a:t>		</a:t>
            </a:r>
            <a:r>
              <a:rPr lang="fi-FI" b="1" dirty="0" err="1">
                <a:solidFill>
                  <a:schemeClr val="bg2"/>
                </a:solidFill>
              </a:rPr>
              <a:t>have</a:t>
            </a:r>
            <a:r>
              <a:rPr lang="fi-FI" b="1" dirty="0">
                <a:solidFill>
                  <a:schemeClr val="bg2"/>
                </a:solidFill>
              </a:rPr>
              <a:t> / </a:t>
            </a:r>
            <a:r>
              <a:rPr lang="fi-FI" b="1" dirty="0" err="1">
                <a:solidFill>
                  <a:schemeClr val="bg2"/>
                </a:solidFill>
              </a:rPr>
              <a:t>has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dirty="0">
                <a:solidFill>
                  <a:schemeClr val="bg2"/>
                </a:solidFill>
              </a:rPr>
              <a:t>+</a:t>
            </a:r>
            <a:r>
              <a:rPr lang="fi-FI" b="1" dirty="0">
                <a:solidFill>
                  <a:schemeClr val="bg2"/>
                </a:solidFill>
              </a:rPr>
              <a:t> subjekti </a:t>
            </a:r>
            <a:r>
              <a:rPr lang="fi-FI" dirty="0">
                <a:solidFill>
                  <a:schemeClr val="bg2"/>
                </a:solidFill>
              </a:rPr>
              <a:t>+</a:t>
            </a:r>
            <a:r>
              <a:rPr lang="fi-FI" b="1" dirty="0">
                <a:solidFill>
                  <a:schemeClr val="bg2"/>
                </a:solidFill>
              </a:rPr>
              <a:t> pääverbin 3. muoto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19" name="Google Shape;119;p6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  <p:sp>
        <p:nvSpPr>
          <p:cNvPr id="120" name="Google Shape;120;p6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New Insights Module 1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7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/>
              <a:t>Imperfektin ja perfektin käytön ero</a:t>
            </a:r>
            <a:endParaRPr/>
          </a:p>
        </p:txBody>
      </p:sp>
      <p:sp>
        <p:nvSpPr>
          <p:cNvPr id="126" name="Google Shape;126;p7"/>
          <p:cNvSpPr txBox="1">
            <a:spLocks noGrp="1"/>
          </p:cNvSpPr>
          <p:nvPr>
            <p:ph type="body" idx="1"/>
          </p:nvPr>
        </p:nvSpPr>
        <p:spPr>
          <a:xfrm>
            <a:off x="1800000" y="3600000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None/>
            </a:pPr>
            <a:r>
              <a:rPr lang="fi-FI" dirty="0"/>
              <a:t>I </a:t>
            </a:r>
            <a:r>
              <a:rPr lang="fi-FI" b="1" dirty="0" err="1"/>
              <a:t>bought</a:t>
            </a:r>
            <a:r>
              <a:rPr lang="fi-FI" dirty="0"/>
              <a:t> a </a:t>
            </a:r>
            <a:r>
              <a:rPr lang="fi-FI" dirty="0" err="1"/>
              <a:t>new</a:t>
            </a:r>
            <a:r>
              <a:rPr lang="fi-FI" dirty="0"/>
              <a:t> </a:t>
            </a:r>
            <a:r>
              <a:rPr lang="fi-FI" dirty="0" err="1"/>
              <a:t>electric</a:t>
            </a:r>
            <a:r>
              <a:rPr lang="fi-FI" dirty="0"/>
              <a:t> </a:t>
            </a:r>
            <a:r>
              <a:rPr lang="fi-FI" dirty="0" err="1"/>
              <a:t>bike</a:t>
            </a:r>
            <a:r>
              <a:rPr lang="fi-FI" dirty="0"/>
              <a:t> </a:t>
            </a:r>
            <a:r>
              <a:rPr lang="fi-FI" dirty="0" err="1"/>
              <a:t>last</a:t>
            </a:r>
            <a:r>
              <a:rPr lang="fi-FI" dirty="0"/>
              <a:t> </a:t>
            </a:r>
            <a:r>
              <a:rPr lang="fi-FI" dirty="0" err="1"/>
              <a:t>spring</a:t>
            </a:r>
            <a:r>
              <a:rPr lang="fi-FI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8"/>
                  </a:ext>
                </a:extLst>
              </a:rPr>
              <a:t>.</a:t>
            </a:r>
            <a:endParaRPr dirty="0">
              <a:extLst>
                <a:ext uri="http://customooxmlschemas.google.com/">
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9"/>
                </a:ext>
              </a:extLst>
            </a:endParaRPr>
          </a:p>
          <a:p>
            <a:pPr marL="0" lvl="0" indent="0" algn="l" rtl="0">
              <a:lnSpc>
                <a:spcPct val="8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None/>
            </a:pPr>
            <a:endParaRPr dirty="0">
              <a:extLst>
                <a:ext uri="http://customooxmlschemas.google.com/">
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0"/>
                </a:ext>
              </a:extLst>
            </a:endParaRPr>
          </a:p>
          <a:p>
            <a:pPr marL="857250" lvl="0" indent="-85725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1"/>
                  </a:ext>
                </a:extLst>
              </a:rPr>
              <a:t>Imperfekti kertoo menneisyydessä </a:t>
            </a:r>
            <a:r>
              <a:rPr lang="fi-FI" dirty="0">
                <a:solidFill>
                  <a:schemeClr val="bg2"/>
                </a:solidFill>
              </a:rPr>
              <a:t>päättyneestä tekemisestä. Lauseessa on usein menneen ajan ajanmääre. Suomessa myös perfekti olisi mahdollinen (olen ostanut), mutta englannissa käytetään imperfektiä (</a:t>
            </a:r>
            <a:r>
              <a:rPr lang="fi-FI" dirty="0" err="1">
                <a:solidFill>
                  <a:schemeClr val="bg2"/>
                </a:solidFill>
              </a:rPr>
              <a:t>bought</a:t>
            </a:r>
            <a:r>
              <a:rPr lang="fi-FI" dirty="0">
                <a:solidFill>
                  <a:schemeClr val="bg2"/>
                </a:solidFill>
              </a:rPr>
              <a:t>).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endParaRPr dirty="0"/>
          </a:p>
          <a:p>
            <a:pPr marL="0" lvl="0" indent="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fi-FI" b="1" dirty="0" err="1"/>
              <a:t>Have</a:t>
            </a:r>
            <a:r>
              <a:rPr lang="fi-FI" b="1" dirty="0"/>
              <a:t> </a:t>
            </a:r>
            <a:r>
              <a:rPr lang="fi-FI" b="1" dirty="0" err="1"/>
              <a:t>you</a:t>
            </a:r>
            <a:r>
              <a:rPr lang="fi-FI" b="1" dirty="0"/>
              <a:t> </a:t>
            </a:r>
            <a:r>
              <a:rPr lang="fi-FI" b="1" dirty="0" err="1"/>
              <a:t>seen</a:t>
            </a:r>
            <a:r>
              <a:rPr lang="fi-FI" b="1" dirty="0"/>
              <a:t> </a:t>
            </a:r>
            <a:r>
              <a:rPr lang="fi-FI" dirty="0"/>
              <a:t>my </a:t>
            </a:r>
            <a:r>
              <a:rPr lang="fi-FI" dirty="0" err="1"/>
              <a:t>new</a:t>
            </a:r>
            <a:r>
              <a:rPr lang="fi-FI" dirty="0"/>
              <a:t> </a:t>
            </a:r>
            <a:r>
              <a:rPr lang="fi-FI" dirty="0" err="1"/>
              <a:t>bike</a:t>
            </a:r>
            <a:r>
              <a:rPr lang="fi-FI" dirty="0"/>
              <a:t>? </a:t>
            </a:r>
            <a:r>
              <a:rPr lang="fi-FI" dirty="0" err="1"/>
              <a:t>It’s</a:t>
            </a:r>
            <a:r>
              <a:rPr lang="fi-FI" dirty="0"/>
              <a:t> </a:t>
            </a:r>
            <a:r>
              <a:rPr lang="fi-FI" dirty="0" err="1"/>
              <a:t>parked</a:t>
            </a:r>
            <a:r>
              <a:rPr lang="fi-FI" dirty="0"/>
              <a:t> </a:t>
            </a:r>
            <a:r>
              <a:rPr lang="fi-FI" dirty="0" err="1"/>
              <a:t>over</a:t>
            </a:r>
            <a:r>
              <a:rPr lang="fi-FI" dirty="0"/>
              <a:t> </a:t>
            </a:r>
            <a:r>
              <a:rPr lang="fi-FI" dirty="0" err="1"/>
              <a:t>there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endParaRPr dirty="0"/>
          </a:p>
          <a:p>
            <a:pPr marL="857250" lvl="0" indent="-85725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Perfektimuodolla on yhteys nykyhetkeen. 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8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endParaRPr sz="5550" dirty="0"/>
          </a:p>
        </p:txBody>
      </p:sp>
      <p:sp>
        <p:nvSpPr>
          <p:cNvPr id="127" name="Google Shape;127;p7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6</a:t>
            </a:fld>
            <a:endParaRPr/>
          </a:p>
        </p:txBody>
      </p:sp>
      <p:sp>
        <p:nvSpPr>
          <p:cNvPr id="128" name="Google Shape;128;p7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New Insights Module 1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8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/>
              <a:t>Practise.</a:t>
            </a:r>
            <a:endParaRPr/>
          </a:p>
        </p:txBody>
      </p:sp>
      <p:sp>
        <p:nvSpPr>
          <p:cNvPr id="134" name="Google Shape;134;p8"/>
          <p:cNvSpPr txBox="1">
            <a:spLocks noGrp="1"/>
          </p:cNvSpPr>
          <p:nvPr>
            <p:ph type="body" idx="1"/>
          </p:nvPr>
        </p:nvSpPr>
        <p:spPr>
          <a:xfrm>
            <a:off x="1800000" y="3600000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100"/>
              <a:buFont typeface="Calibri"/>
              <a:buNone/>
            </a:pPr>
            <a:r>
              <a:rPr lang="fi-FI" sz="5100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2"/>
                  </a:ext>
                </a:extLst>
              </a:rPr>
              <a:t>1</a:t>
            </a:r>
            <a:r>
              <a:rPr lang="fi-FI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3"/>
                  </a:ext>
                </a:extLst>
              </a:rPr>
              <a:t>.</a:t>
            </a:r>
            <a:r>
              <a:rPr lang="fi-FI" dirty="0"/>
              <a:t> Olen lukenut tämän kirjan kolme kertaa, mutta en ole nähnyt siitä kertovaa elokuvaa.</a:t>
            </a:r>
            <a:endParaRPr dirty="0"/>
          </a:p>
          <a:p>
            <a:pPr marL="0" lvl="0" indent="0" algn="l" rtl="0">
              <a:lnSpc>
                <a:spcPct val="7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100"/>
              <a:buFont typeface="Calibri"/>
              <a:buNone/>
            </a:pPr>
            <a:r>
              <a:rPr lang="fi-FI" dirty="0">
                <a:solidFill>
                  <a:schemeClr val="bg2"/>
                </a:solidFill>
              </a:rPr>
              <a:t>		</a:t>
            </a:r>
            <a:r>
              <a:rPr lang="fi-FI" dirty="0" err="1">
                <a:solidFill>
                  <a:schemeClr val="bg2"/>
                </a:solidFill>
              </a:rPr>
              <a:t>I’ve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read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this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book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three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times</a:t>
            </a:r>
            <a:r>
              <a:rPr lang="fi-FI" dirty="0">
                <a:solidFill>
                  <a:schemeClr val="bg2"/>
                </a:solidFill>
              </a:rPr>
              <a:t>, </a:t>
            </a:r>
            <a:r>
              <a:rPr lang="fi-FI" dirty="0" err="1">
                <a:solidFill>
                  <a:schemeClr val="bg2"/>
                </a:solidFill>
              </a:rPr>
              <a:t>but</a:t>
            </a:r>
            <a:r>
              <a:rPr lang="fi-FI" dirty="0">
                <a:solidFill>
                  <a:schemeClr val="bg2"/>
                </a:solidFill>
              </a:rPr>
              <a:t> I </a:t>
            </a:r>
            <a:r>
              <a:rPr lang="fi-FI" dirty="0" err="1">
                <a:solidFill>
                  <a:schemeClr val="bg2"/>
                </a:solidFill>
              </a:rPr>
              <a:t>haven’t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seen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the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film</a:t>
            </a:r>
            <a:r>
              <a:rPr lang="fi-FI" dirty="0">
                <a:solidFill>
                  <a:schemeClr val="bg2"/>
                </a:solidFill>
              </a:rPr>
              <a:t> 			(</a:t>
            </a:r>
            <a:r>
              <a:rPr lang="fi-FI" dirty="0" err="1">
                <a:solidFill>
                  <a:schemeClr val="bg2"/>
                </a:solidFill>
              </a:rPr>
              <a:t>that’s</a:t>
            </a:r>
            <a:r>
              <a:rPr lang="fi-FI" dirty="0">
                <a:solidFill>
                  <a:schemeClr val="bg2"/>
                </a:solidFill>
              </a:rPr>
              <a:t>) </a:t>
            </a:r>
            <a:r>
              <a:rPr lang="fi-FI" dirty="0" err="1">
                <a:solidFill>
                  <a:schemeClr val="bg2"/>
                </a:solidFill>
              </a:rPr>
              <a:t>about</a:t>
            </a:r>
            <a:r>
              <a:rPr lang="fi-FI" dirty="0">
                <a:solidFill>
                  <a:schemeClr val="bg2"/>
                </a:solidFill>
              </a:rPr>
              <a:t> it.</a:t>
            </a:r>
            <a:r>
              <a:rPr lang="fi-FI" dirty="0"/>
              <a:t>	</a:t>
            </a:r>
            <a:endParaRPr dirty="0"/>
          </a:p>
          <a:p>
            <a:pPr marL="0" lvl="0" indent="0" algn="l" rtl="0">
              <a:lnSpc>
                <a:spcPct val="7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100"/>
              <a:buFont typeface="Calibri"/>
              <a:buNone/>
            </a:pPr>
            <a:r>
              <a:rPr lang="fi-FI" dirty="0"/>
              <a:t>2. Lisa on puhunut siitä elokuvasta paljon, mutta minä en ole kuunnellut häntä.</a:t>
            </a:r>
            <a:endParaRPr dirty="0"/>
          </a:p>
          <a:p>
            <a:pPr marL="0" lvl="0" indent="0" algn="l" rtl="0">
              <a:lnSpc>
                <a:spcPct val="7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100"/>
              <a:buFont typeface="Calibri"/>
              <a:buNone/>
            </a:pPr>
            <a:r>
              <a:rPr lang="fi-FI" dirty="0"/>
              <a:t>		</a:t>
            </a:r>
            <a:r>
              <a:rPr lang="fi-FI" dirty="0">
                <a:solidFill>
                  <a:schemeClr val="bg2"/>
                </a:solidFill>
              </a:rPr>
              <a:t>Lisa </a:t>
            </a:r>
            <a:r>
              <a:rPr lang="fi-FI" dirty="0" err="1">
                <a:solidFill>
                  <a:schemeClr val="bg2"/>
                </a:solidFill>
              </a:rPr>
              <a:t>has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talked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about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that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film</a:t>
            </a:r>
            <a:r>
              <a:rPr lang="fi-FI" dirty="0">
                <a:solidFill>
                  <a:schemeClr val="bg2"/>
                </a:solidFill>
              </a:rPr>
              <a:t> a </a:t>
            </a:r>
            <a:r>
              <a:rPr lang="fi-FI" dirty="0" err="1">
                <a:solidFill>
                  <a:schemeClr val="bg2"/>
                </a:solidFill>
              </a:rPr>
              <a:t>lot</a:t>
            </a:r>
            <a:r>
              <a:rPr lang="fi-FI" dirty="0">
                <a:solidFill>
                  <a:schemeClr val="bg2"/>
                </a:solidFill>
              </a:rPr>
              <a:t>, </a:t>
            </a:r>
            <a:r>
              <a:rPr lang="fi-FI" dirty="0" err="1">
                <a:solidFill>
                  <a:schemeClr val="bg2"/>
                </a:solidFill>
              </a:rPr>
              <a:t>but</a:t>
            </a:r>
            <a:r>
              <a:rPr lang="fi-FI" dirty="0">
                <a:solidFill>
                  <a:schemeClr val="bg2"/>
                </a:solidFill>
              </a:rPr>
              <a:t> I </a:t>
            </a:r>
            <a:r>
              <a:rPr lang="fi-FI" dirty="0" err="1">
                <a:solidFill>
                  <a:schemeClr val="bg2"/>
                </a:solidFill>
              </a:rPr>
              <a:t>haven’t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listened</a:t>
            </a:r>
            <a:r>
              <a:rPr lang="fi-FI" dirty="0">
                <a:solidFill>
                  <a:schemeClr val="bg2"/>
                </a:solidFill>
              </a:rPr>
              <a:t> to 		</a:t>
            </a:r>
            <a:r>
              <a:rPr lang="fi-FI" dirty="0" err="1">
                <a:solidFill>
                  <a:schemeClr val="bg2"/>
                </a:solidFill>
              </a:rPr>
              <a:t>her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7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100"/>
              <a:buFont typeface="Calibri"/>
              <a:buNone/>
            </a:pPr>
            <a:r>
              <a:rPr lang="fi-FI" dirty="0"/>
              <a:t>3. Lisa on aina ollut eri mieltä kanssani.</a:t>
            </a:r>
            <a:endParaRPr dirty="0"/>
          </a:p>
          <a:p>
            <a:pPr marL="0" lvl="0" indent="0" algn="l" rtl="0">
              <a:lnSpc>
                <a:spcPct val="7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100"/>
              <a:buFont typeface="Calibri"/>
              <a:buNone/>
            </a:pPr>
            <a:r>
              <a:rPr lang="fi-FI" dirty="0"/>
              <a:t>		</a:t>
            </a:r>
            <a:r>
              <a:rPr lang="fi-FI" dirty="0">
                <a:solidFill>
                  <a:schemeClr val="bg2"/>
                </a:solidFill>
              </a:rPr>
              <a:t>Lisa </a:t>
            </a:r>
            <a:r>
              <a:rPr lang="fi-FI" dirty="0" err="1">
                <a:solidFill>
                  <a:schemeClr val="bg2"/>
                </a:solidFill>
              </a:rPr>
              <a:t>has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always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disagreed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with</a:t>
            </a:r>
            <a:r>
              <a:rPr lang="fi-FI" dirty="0">
                <a:solidFill>
                  <a:schemeClr val="bg2"/>
                </a:solidFill>
              </a:rPr>
              <a:t> me.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35" name="Google Shape;135;p8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7</a:t>
            </a:fld>
            <a:endParaRPr dirty="0"/>
          </a:p>
        </p:txBody>
      </p:sp>
      <p:sp>
        <p:nvSpPr>
          <p:cNvPr id="136" name="Google Shape;136;p8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New Insights Module 1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9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/>
              <a:t>Practise.</a:t>
            </a:r>
            <a:endParaRPr/>
          </a:p>
        </p:txBody>
      </p:sp>
      <p:sp>
        <p:nvSpPr>
          <p:cNvPr id="142" name="Google Shape;142;p9"/>
          <p:cNvSpPr txBox="1">
            <a:spLocks noGrp="1"/>
          </p:cNvSpPr>
          <p:nvPr>
            <p:ph type="body" idx="1"/>
          </p:nvPr>
        </p:nvSpPr>
        <p:spPr>
          <a:xfrm>
            <a:off x="1800000" y="3600000"/>
            <a:ext cx="21031199" cy="93954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100"/>
              <a:buFont typeface="Calibri"/>
              <a:buNone/>
            </a:pPr>
            <a:r>
              <a:rPr lang="fi-FI" dirty="0"/>
              <a:t>4. En ole koskaan ollut kiinnostunut metsässä retkeilystä.</a:t>
            </a:r>
            <a:endParaRPr dirty="0"/>
          </a:p>
          <a:p>
            <a:pPr marL="0" lvl="0" indent="0" algn="l" rtl="0">
              <a:lnSpc>
                <a:spcPct val="7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100"/>
              <a:buFont typeface="Calibri"/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I’ve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never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been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interested</a:t>
            </a:r>
            <a:r>
              <a:rPr lang="fi-FI" dirty="0">
                <a:solidFill>
                  <a:schemeClr val="bg2"/>
                </a:solidFill>
              </a:rPr>
              <a:t> in </a:t>
            </a:r>
            <a:r>
              <a:rPr lang="fi-FI" dirty="0" err="1">
                <a:solidFill>
                  <a:schemeClr val="bg2"/>
                </a:solidFill>
              </a:rPr>
              <a:t>hiking</a:t>
            </a:r>
            <a:r>
              <a:rPr lang="fi-FI" dirty="0">
                <a:solidFill>
                  <a:schemeClr val="bg2"/>
                </a:solidFill>
              </a:rPr>
              <a:t> in </a:t>
            </a:r>
            <a:r>
              <a:rPr lang="fi-FI" dirty="0" err="1">
                <a:solidFill>
                  <a:schemeClr val="bg2"/>
                </a:solidFill>
              </a:rPr>
              <a:t>the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woods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7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100"/>
              <a:buFont typeface="Calibri"/>
              <a:buNone/>
            </a:pPr>
            <a:r>
              <a:rPr lang="fi-FI" dirty="0"/>
              <a:t>5. Onko matkustaminen ollut sinusta kivaa?</a:t>
            </a:r>
            <a:endParaRPr dirty="0"/>
          </a:p>
          <a:p>
            <a:pPr marL="0" lvl="0" indent="0" algn="l" rtl="0">
              <a:lnSpc>
                <a:spcPct val="7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100"/>
              <a:buFont typeface="Calibri"/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Has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travelling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been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fun</a:t>
            </a:r>
            <a:r>
              <a:rPr lang="fi-FI" dirty="0">
                <a:solidFill>
                  <a:schemeClr val="bg2"/>
                </a:solidFill>
              </a:rPr>
              <a:t> in </a:t>
            </a:r>
            <a:r>
              <a:rPr lang="fi-FI" dirty="0" err="1">
                <a:solidFill>
                  <a:schemeClr val="bg2"/>
                </a:solidFill>
              </a:rPr>
              <a:t>your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opinion</a:t>
            </a:r>
            <a:r>
              <a:rPr lang="fi-FI" dirty="0">
                <a:solidFill>
                  <a:schemeClr val="bg2"/>
                </a:solidFill>
              </a:rPr>
              <a:t>?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7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100"/>
              <a:buFont typeface="Calibri"/>
              <a:buNone/>
            </a:pPr>
            <a:r>
              <a:rPr lang="fi-FI" dirty="0"/>
              <a:t>6. Etkö olekin käynyt useassa maassa?</a:t>
            </a:r>
            <a:endParaRPr dirty="0"/>
          </a:p>
          <a:p>
            <a:pPr marL="0" lvl="0" indent="0" algn="l" rtl="0">
              <a:lnSpc>
                <a:spcPct val="7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100"/>
              <a:buFont typeface="Calibri"/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Haven’t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you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visited</a:t>
            </a:r>
            <a:r>
              <a:rPr lang="fi-FI" dirty="0">
                <a:solidFill>
                  <a:schemeClr val="bg2"/>
                </a:solidFill>
              </a:rPr>
              <a:t> a </a:t>
            </a:r>
            <a:r>
              <a:rPr lang="fi-FI" dirty="0" err="1">
                <a:solidFill>
                  <a:schemeClr val="bg2"/>
                </a:solidFill>
              </a:rPr>
              <a:t>lot</a:t>
            </a:r>
            <a:r>
              <a:rPr lang="fi-FI" dirty="0">
                <a:solidFill>
                  <a:schemeClr val="bg2"/>
                </a:solidFill>
              </a:rPr>
              <a:t> of </a:t>
            </a:r>
            <a:r>
              <a:rPr lang="fi-FI" dirty="0" err="1">
                <a:solidFill>
                  <a:schemeClr val="bg2"/>
                </a:solidFill>
              </a:rPr>
              <a:t>countries</a:t>
            </a:r>
            <a:r>
              <a:rPr lang="fi-FI" dirty="0">
                <a:solidFill>
                  <a:schemeClr val="bg2"/>
                </a:solidFill>
              </a:rPr>
              <a:t>?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7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100"/>
              <a:buFont typeface="Calibri"/>
              <a:buNone/>
            </a:pPr>
            <a:r>
              <a:rPr lang="fi-FI" dirty="0"/>
              <a:t>7. Kenet olet tavannut?</a:t>
            </a:r>
            <a:endParaRPr dirty="0"/>
          </a:p>
          <a:p>
            <a:pPr marL="0" lvl="0" indent="0" algn="l" rtl="0">
              <a:lnSpc>
                <a:spcPct val="7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100"/>
              <a:buFont typeface="Calibri"/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Who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have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you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met</a:t>
            </a:r>
            <a:r>
              <a:rPr lang="fi-FI" dirty="0">
                <a:solidFill>
                  <a:schemeClr val="bg2"/>
                </a:solidFill>
              </a:rPr>
              <a:t>?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7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100"/>
              <a:buFont typeface="Calibri"/>
              <a:buNone/>
            </a:pPr>
            <a:r>
              <a:rPr lang="fi-FI" dirty="0"/>
              <a:t>8. Kuka on tavannut sinut?</a:t>
            </a:r>
            <a:endParaRPr dirty="0"/>
          </a:p>
          <a:p>
            <a:pPr marL="0" lvl="0" indent="0" algn="l" rtl="0">
              <a:lnSpc>
                <a:spcPct val="7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100"/>
              <a:buFont typeface="Calibri"/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Who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has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met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you</a:t>
            </a:r>
            <a:r>
              <a:rPr lang="fi-FI" dirty="0">
                <a:solidFill>
                  <a:schemeClr val="bg2"/>
                </a:solidFill>
              </a:rPr>
              <a:t>?</a:t>
            </a:r>
            <a:endParaRPr dirty="0">
              <a:solidFill>
                <a:schemeClr val="bg2"/>
              </a:solidFill>
            </a:endParaRPr>
          </a:p>
          <a:p>
            <a:pPr marL="1371600" lvl="1" indent="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590"/>
              <a:buNone/>
            </a:pPr>
            <a:endParaRPr sz="4590" dirty="0"/>
          </a:p>
          <a:p>
            <a:pPr marL="1371600" lvl="1" indent="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590"/>
              <a:buNone/>
            </a:pPr>
            <a:endParaRPr sz="4590" dirty="0"/>
          </a:p>
          <a:p>
            <a:pPr marL="1371600" lvl="1" indent="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590"/>
              <a:buNone/>
            </a:pPr>
            <a:endParaRPr sz="4590" dirty="0"/>
          </a:p>
          <a:p>
            <a:pPr marL="1371600" lvl="1" indent="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590"/>
              <a:buNone/>
            </a:pPr>
            <a:endParaRPr sz="4590" dirty="0"/>
          </a:p>
        </p:txBody>
      </p:sp>
      <p:sp>
        <p:nvSpPr>
          <p:cNvPr id="143" name="Google Shape;143;p9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8</a:t>
            </a:fld>
            <a:endParaRPr/>
          </a:p>
        </p:txBody>
      </p:sp>
      <p:sp>
        <p:nvSpPr>
          <p:cNvPr id="144" name="Google Shape;144;p9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New Insights Module 1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4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4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780</TotalTime>
  <Words>506</Words>
  <Application>Microsoft Office PowerPoint</Application>
  <PresentationFormat>Mukautettu</PresentationFormat>
  <Paragraphs>73</Paragraphs>
  <Slides>8</Slides>
  <Notes>8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Office-teema</vt:lpstr>
      <vt:lpstr>Yleisperfekti</vt:lpstr>
      <vt:lpstr>Yleisperfekti</vt:lpstr>
      <vt:lpstr>Yleisperfekti - muodostus</vt:lpstr>
      <vt:lpstr>Yleisperfekti - Kieltomuoto</vt:lpstr>
      <vt:lpstr>Yleisperfekti - Kysymyslause</vt:lpstr>
      <vt:lpstr>Imperfektin ja perfektin käytön ero</vt:lpstr>
      <vt:lpstr>Practise.</vt:lpstr>
      <vt:lpstr>Practise.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Yleisperfekti</dc:title>
  <dc:creator>Mölsä Salla</dc:creator>
  <cp:lastModifiedBy>Sarra Keppola</cp:lastModifiedBy>
  <cp:revision>9</cp:revision>
  <dcterms:created xsi:type="dcterms:W3CDTF">2021-01-21T20:23:57Z</dcterms:created>
  <dcterms:modified xsi:type="dcterms:W3CDTF">2021-09-14T08:58:15Z</dcterms:modified>
</cp:coreProperties>
</file>