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24384000" cy="13716000"/>
  <p:notesSz cx="6794500" cy="9931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8" roundtripDataSignature="AMtx7miVmMUCu5Qq5qneZ+97Wp6mlgPi2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36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55" d="100"/>
          <a:sy n="55" d="100"/>
        </p:scale>
        <p:origin x="636" y="78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customschemas.google.com/relationships/presentationmetadata" Target="meta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8645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b3091144b8_1_6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gb3091144b8_1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b3091144b8_1_1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gb3091144b8_1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b3091144b8_1_18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gb3091144b8_1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b3091144b8_1_24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gb3091144b8_1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2" name="Google Shape;11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6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7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6" name="Google Shape;12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8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9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Mukautettu asettelu">
  <p:cSld name="9_Mukautettu asettelu">
    <p:bg>
      <p:bgPr>
        <a:solidFill>
          <a:schemeClr val="dk2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1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  <a:defRPr sz="9600" b="1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1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  <a:defRPr sz="6600" b="1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11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  <a:defRPr sz="4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8" name="Google Shape;18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04454" y="11772077"/>
            <a:ext cx="1804218" cy="9932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Image Half Full">
  <p:cSld name="4_Image Half Full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2"/>
          <p:cNvSpPr txBox="1">
            <a:spLocks noGrp="1"/>
          </p:cNvSpPr>
          <p:nvPr>
            <p:ph type="title"/>
          </p:nvPr>
        </p:nvSpPr>
        <p:spPr>
          <a:xfrm>
            <a:off x="1649187" y="730250"/>
            <a:ext cx="21463873" cy="162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2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22;p12"/>
          <p:cNvSpPr/>
          <p:nvPr/>
        </p:nvSpPr>
        <p:spPr>
          <a:xfrm>
            <a:off x="8404703" y="4080086"/>
            <a:ext cx="3941487" cy="696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24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23;p12"/>
          <p:cNvSpPr txBox="1">
            <a:spLocks noGrp="1"/>
          </p:cNvSpPr>
          <p:nvPr>
            <p:ph type="body" idx="1"/>
          </p:nvPr>
        </p:nvSpPr>
        <p:spPr>
          <a:xfrm>
            <a:off x="167640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2"/>
          <p:cNvSpPr txBox="1">
            <a:spLocks noGrp="1"/>
          </p:cNvSpPr>
          <p:nvPr>
            <p:ph type="body" idx="2"/>
          </p:nvPr>
        </p:nvSpPr>
        <p:spPr>
          <a:xfrm>
            <a:off x="1304115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12"/>
          <p:cNvSpPr txBox="1">
            <a:spLocks noGrp="1"/>
          </p:cNvSpPr>
          <p:nvPr>
            <p:ph type="sldNum" idx="12"/>
          </p:nvPr>
        </p:nvSpPr>
        <p:spPr>
          <a:xfrm>
            <a:off x="17624213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26" name="Google Shape;26;p12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Mukautettu asettelu">
  <p:cSld name="7_Mukautettu asettelu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3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3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13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31" name="Google Shape;31;p13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8_Image Half Full">
  <p:cSld name="18_Image Half Full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4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34;p14"/>
          <p:cNvSpPr txBox="1">
            <a:spLocks noGrp="1"/>
          </p:cNvSpPr>
          <p:nvPr>
            <p:ph type="body" idx="1"/>
          </p:nvPr>
        </p:nvSpPr>
        <p:spPr>
          <a:xfrm>
            <a:off x="1621943" y="3160738"/>
            <a:ext cx="10942861" cy="8399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14"/>
          <p:cNvSpPr>
            <a:spLocks noGrp="1"/>
          </p:cNvSpPr>
          <p:nvPr>
            <p:ph type="pic" idx="2"/>
          </p:nvPr>
        </p:nvSpPr>
        <p:spPr>
          <a:xfrm>
            <a:off x="13460186" y="0"/>
            <a:ext cx="10923814" cy="137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14"/>
          <p:cNvSpPr txBox="1">
            <a:spLocks noGrp="1"/>
          </p:cNvSpPr>
          <p:nvPr>
            <p:ph type="sldNum" idx="12"/>
          </p:nvPr>
        </p:nvSpPr>
        <p:spPr>
          <a:xfrm>
            <a:off x="17624213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37" name="Google Shape;37;p14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  <p:sp>
        <p:nvSpPr>
          <p:cNvPr id="38" name="Google Shape;38;p14"/>
          <p:cNvSpPr txBox="1">
            <a:spLocks noGrp="1"/>
          </p:cNvSpPr>
          <p:nvPr>
            <p:ph type="title"/>
          </p:nvPr>
        </p:nvSpPr>
        <p:spPr>
          <a:xfrm>
            <a:off x="1621944" y="730251"/>
            <a:ext cx="10997318" cy="213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Image Half Full">
  <p:cSld name="8_Image Half Full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5"/>
          <p:cNvSpPr>
            <a:spLocks noGrp="1"/>
          </p:cNvSpPr>
          <p:nvPr>
            <p:ph type="pic" idx="2"/>
          </p:nvPr>
        </p:nvSpPr>
        <p:spPr>
          <a:xfrm>
            <a:off x="1" y="0"/>
            <a:ext cx="10923814" cy="137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15"/>
          <p:cNvSpPr txBox="1">
            <a:spLocks noGrp="1"/>
          </p:cNvSpPr>
          <p:nvPr>
            <p:ph type="title"/>
          </p:nvPr>
        </p:nvSpPr>
        <p:spPr>
          <a:xfrm>
            <a:off x="11381014" y="730250"/>
            <a:ext cx="11732046" cy="21831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5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Google Shape;43;p15"/>
          <p:cNvSpPr txBox="1">
            <a:spLocks noGrp="1"/>
          </p:cNvSpPr>
          <p:nvPr>
            <p:ph type="body" idx="1"/>
          </p:nvPr>
        </p:nvSpPr>
        <p:spPr>
          <a:xfrm>
            <a:off x="11381015" y="3536295"/>
            <a:ext cx="11732048" cy="8691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5"/>
          <p:cNvSpPr txBox="1">
            <a:spLocks noGrp="1"/>
          </p:cNvSpPr>
          <p:nvPr>
            <p:ph type="sldNum" idx="12"/>
          </p:nvPr>
        </p:nvSpPr>
        <p:spPr>
          <a:xfrm>
            <a:off x="17624213" y="12321661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45" name="Google Shape;45;p15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7_Image Half Full">
  <p:cSld name="17_Image Half Full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6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6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Google Shape;49;p16"/>
          <p:cNvSpPr txBox="1">
            <a:spLocks noGrp="1"/>
          </p:cNvSpPr>
          <p:nvPr>
            <p:ph type="body" idx="1"/>
          </p:nvPr>
        </p:nvSpPr>
        <p:spPr>
          <a:xfrm>
            <a:off x="803274" y="7881471"/>
            <a:ext cx="6867074" cy="3562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6"/>
          <p:cNvSpPr>
            <a:spLocks noGrp="1"/>
          </p:cNvSpPr>
          <p:nvPr>
            <p:ph type="pic" idx="2"/>
          </p:nvPr>
        </p:nvSpPr>
        <p:spPr>
          <a:xfrm>
            <a:off x="803726" y="2680426"/>
            <a:ext cx="6867074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Google Shape;51;p16"/>
          <p:cNvSpPr txBox="1">
            <a:spLocks noGrp="1"/>
          </p:cNvSpPr>
          <p:nvPr>
            <p:ph type="body" idx="3"/>
          </p:nvPr>
        </p:nvSpPr>
        <p:spPr>
          <a:xfrm>
            <a:off x="8778874" y="7906871"/>
            <a:ext cx="6867074" cy="3562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16"/>
          <p:cNvSpPr>
            <a:spLocks noGrp="1"/>
          </p:cNvSpPr>
          <p:nvPr>
            <p:ph type="pic" idx="4"/>
          </p:nvPr>
        </p:nvSpPr>
        <p:spPr>
          <a:xfrm>
            <a:off x="8779326" y="2705826"/>
            <a:ext cx="6867074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16"/>
          <p:cNvSpPr txBox="1">
            <a:spLocks noGrp="1"/>
          </p:cNvSpPr>
          <p:nvPr>
            <p:ph type="body" idx="5"/>
          </p:nvPr>
        </p:nvSpPr>
        <p:spPr>
          <a:xfrm>
            <a:off x="16754473" y="7906871"/>
            <a:ext cx="6867074" cy="3562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" name="Google Shape;54;p16"/>
          <p:cNvSpPr>
            <a:spLocks noGrp="1"/>
          </p:cNvSpPr>
          <p:nvPr>
            <p:ph type="pic" idx="6"/>
          </p:nvPr>
        </p:nvSpPr>
        <p:spPr>
          <a:xfrm>
            <a:off x="16754927" y="2705826"/>
            <a:ext cx="6867074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16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56" name="Google Shape;56;p16"/>
          <p:cNvSpPr txBox="1">
            <a:spLocks noGrp="1"/>
          </p:cNvSpPr>
          <p:nvPr>
            <p:ph type="ftr" idx="11"/>
          </p:nvPr>
        </p:nvSpPr>
        <p:spPr>
          <a:xfrm>
            <a:off x="832756" y="12293264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Image Half Full">
  <p:cSld name="14_Image Half Full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7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7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17"/>
          <p:cNvSpPr txBox="1">
            <a:spLocks noGrp="1"/>
          </p:cNvSpPr>
          <p:nvPr>
            <p:ph type="body" idx="1"/>
          </p:nvPr>
        </p:nvSpPr>
        <p:spPr>
          <a:xfrm>
            <a:off x="82686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17"/>
          <p:cNvSpPr>
            <a:spLocks noGrp="1"/>
          </p:cNvSpPr>
          <p:nvPr>
            <p:ph type="pic" idx="2"/>
          </p:nvPr>
        </p:nvSpPr>
        <p:spPr>
          <a:xfrm>
            <a:off x="827319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Google Shape;62;p17"/>
          <p:cNvSpPr txBox="1">
            <a:spLocks noGrp="1"/>
          </p:cNvSpPr>
          <p:nvPr>
            <p:ph type="body" idx="3"/>
          </p:nvPr>
        </p:nvSpPr>
        <p:spPr>
          <a:xfrm>
            <a:off x="6652041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17"/>
          <p:cNvSpPr>
            <a:spLocks noGrp="1"/>
          </p:cNvSpPr>
          <p:nvPr>
            <p:ph type="pic" idx="4"/>
          </p:nvPr>
        </p:nvSpPr>
        <p:spPr>
          <a:xfrm>
            <a:off x="6652493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7"/>
          <p:cNvSpPr txBox="1">
            <a:spLocks noGrp="1"/>
          </p:cNvSpPr>
          <p:nvPr>
            <p:ph type="body" idx="5"/>
          </p:nvPr>
        </p:nvSpPr>
        <p:spPr>
          <a:xfrm>
            <a:off x="1251172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17"/>
          <p:cNvSpPr>
            <a:spLocks noGrp="1"/>
          </p:cNvSpPr>
          <p:nvPr>
            <p:ph type="pic" idx="6"/>
          </p:nvPr>
        </p:nvSpPr>
        <p:spPr>
          <a:xfrm>
            <a:off x="12512179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17"/>
          <p:cNvSpPr txBox="1">
            <a:spLocks noGrp="1"/>
          </p:cNvSpPr>
          <p:nvPr>
            <p:ph type="body" idx="7"/>
          </p:nvPr>
        </p:nvSpPr>
        <p:spPr>
          <a:xfrm>
            <a:off x="18390370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7"/>
          <p:cNvSpPr>
            <a:spLocks noGrp="1"/>
          </p:cNvSpPr>
          <p:nvPr>
            <p:ph type="pic" idx="8"/>
          </p:nvPr>
        </p:nvSpPr>
        <p:spPr>
          <a:xfrm>
            <a:off x="18390823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7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69" name="Google Shape;69;p17"/>
          <p:cNvSpPr txBox="1">
            <a:spLocks noGrp="1"/>
          </p:cNvSpPr>
          <p:nvPr>
            <p:ph type="ftr" idx="11"/>
          </p:nvPr>
        </p:nvSpPr>
        <p:spPr>
          <a:xfrm>
            <a:off x="820615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2_Image Half Full">
  <p:cSld name="22_Image Half Full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8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18"/>
          <p:cNvSpPr txBox="1">
            <a:spLocks noGrp="1"/>
          </p:cNvSpPr>
          <p:nvPr>
            <p:ph type="body" idx="1"/>
          </p:nvPr>
        </p:nvSpPr>
        <p:spPr>
          <a:xfrm>
            <a:off x="772971" y="44378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18"/>
          <p:cNvSpPr txBox="1">
            <a:spLocks noGrp="1"/>
          </p:cNvSpPr>
          <p:nvPr>
            <p:ph type="body" idx="2"/>
          </p:nvPr>
        </p:nvSpPr>
        <p:spPr>
          <a:xfrm>
            <a:off x="12595591" y="44632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8"/>
          <p:cNvSpPr txBox="1">
            <a:spLocks noGrp="1"/>
          </p:cNvSpPr>
          <p:nvPr>
            <p:ph type="body" idx="3"/>
          </p:nvPr>
        </p:nvSpPr>
        <p:spPr>
          <a:xfrm>
            <a:off x="772920" y="3184914"/>
            <a:ext cx="1096060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18"/>
          <p:cNvSpPr txBox="1">
            <a:spLocks noGrp="1"/>
          </p:cNvSpPr>
          <p:nvPr>
            <p:ph type="body" idx="4"/>
          </p:nvPr>
        </p:nvSpPr>
        <p:spPr>
          <a:xfrm>
            <a:off x="12590711" y="3221626"/>
            <a:ext cx="1102031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77" name="Google Shape;77;p18"/>
          <p:cNvCxnSpPr/>
          <p:nvPr/>
        </p:nvCxnSpPr>
        <p:spPr>
          <a:xfrm>
            <a:off x="76858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8" name="Google Shape;78;p18"/>
          <p:cNvCxnSpPr/>
          <p:nvPr/>
        </p:nvCxnSpPr>
        <p:spPr>
          <a:xfrm>
            <a:off x="1259120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9" name="Google Shape;79;p18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80" name="Google Shape;80;p18"/>
          <p:cNvSpPr txBox="1">
            <a:spLocks noGrp="1"/>
          </p:cNvSpPr>
          <p:nvPr>
            <p:ph type="ftr" idx="11"/>
          </p:nvPr>
        </p:nvSpPr>
        <p:spPr>
          <a:xfrm>
            <a:off x="832756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0"/>
          <p:cNvSpPr txBox="1">
            <a:spLocks noGrp="1"/>
          </p:cNvSpPr>
          <p:nvPr>
            <p:ph type="body" idx="1"/>
          </p:nvPr>
        </p:nvSpPr>
        <p:spPr>
          <a:xfrm>
            <a:off x="1676400" y="3651250"/>
            <a:ext cx="21031199" cy="81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33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08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0"/>
          <p:cNvSpPr txBox="1">
            <a:spLocks noGrp="1"/>
          </p:cNvSpPr>
          <p:nvPr>
            <p:ph type="sldNum" idx="12"/>
          </p:nvPr>
        </p:nvSpPr>
        <p:spPr>
          <a:xfrm>
            <a:off x="17275656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13" name="Google Shape;13;p10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3663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</a:pPr>
            <a:r>
              <a:rPr lang="fi-FI"/>
              <a:t>Sanajärjestys</a:t>
            </a:r>
            <a:endParaRPr/>
          </a:p>
        </p:txBody>
      </p:sp>
      <p:sp>
        <p:nvSpPr>
          <p:cNvPr id="86" name="Google Shape;86;p1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</a:pPr>
            <a:r>
              <a:rPr lang="fi-FI"/>
              <a:t>Module 2 Grammar</a:t>
            </a:r>
            <a:endParaRPr/>
          </a:p>
        </p:txBody>
      </p:sp>
      <p:sp>
        <p:nvSpPr>
          <p:cNvPr id="87" name="Google Shape;87;p1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</a:pPr>
            <a:r>
              <a:rPr lang="fi-FI"/>
              <a:t>New Insights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b3091144b8_1_6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/>
              <a:t>Objektiivi</a:t>
            </a:r>
            <a:endParaRPr/>
          </a:p>
        </p:txBody>
      </p:sp>
      <p:sp>
        <p:nvSpPr>
          <p:cNvPr id="150" name="Google Shape;150;gb3091144b8_1_6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200" cy="814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fi-FI" dirty="0"/>
              <a:t>Julia </a:t>
            </a:r>
            <a:r>
              <a:rPr lang="fi-FI" dirty="0" err="1"/>
              <a:t>bought</a:t>
            </a:r>
            <a:r>
              <a:rPr lang="fi-FI" dirty="0"/>
              <a:t> </a:t>
            </a:r>
            <a:r>
              <a:rPr lang="fi-FI" b="1" dirty="0"/>
              <a:t>Tim </a:t>
            </a:r>
            <a:r>
              <a:rPr lang="fi-FI" dirty="0"/>
              <a:t>a </a:t>
            </a:r>
            <a:r>
              <a:rPr lang="fi-FI" dirty="0" err="1"/>
              <a:t>used</a:t>
            </a:r>
            <a:r>
              <a:rPr lang="fi-FI" dirty="0"/>
              <a:t> </a:t>
            </a:r>
            <a:r>
              <a:rPr lang="fi-FI" dirty="0" err="1"/>
              <a:t>skateboard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She</a:t>
            </a:r>
            <a:r>
              <a:rPr lang="fi-FI" dirty="0"/>
              <a:t> </a:t>
            </a:r>
            <a:r>
              <a:rPr lang="fi-FI" dirty="0" err="1"/>
              <a:t>should</a:t>
            </a:r>
            <a:r>
              <a:rPr lang="fi-FI" dirty="0"/>
              <a:t> </a:t>
            </a:r>
            <a:r>
              <a:rPr lang="fi-FI" dirty="0" err="1"/>
              <a:t>really</a:t>
            </a:r>
            <a:r>
              <a:rPr lang="fi-FI" dirty="0"/>
              <a:t> </a:t>
            </a:r>
            <a:r>
              <a:rPr lang="fi-FI" dirty="0" err="1"/>
              <a:t>have</a:t>
            </a:r>
            <a:r>
              <a:rPr lang="fi-FI" dirty="0"/>
              <a:t> </a:t>
            </a:r>
            <a:r>
              <a:rPr lang="fi-FI" dirty="0" err="1"/>
              <a:t>bought</a:t>
            </a:r>
            <a:r>
              <a:rPr lang="fi-FI" dirty="0"/>
              <a:t> it </a:t>
            </a:r>
            <a:r>
              <a:rPr lang="fi-FI" b="1" dirty="0"/>
              <a:t>for me</a:t>
            </a:r>
            <a:r>
              <a:rPr lang="fi-FI" dirty="0"/>
              <a:t>!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Luckily</a:t>
            </a:r>
            <a:r>
              <a:rPr lang="fi-FI" dirty="0"/>
              <a:t>, Tim </a:t>
            </a:r>
            <a:r>
              <a:rPr lang="fi-FI" dirty="0" err="1"/>
              <a:t>promised</a:t>
            </a:r>
            <a:r>
              <a:rPr lang="fi-FI" dirty="0"/>
              <a:t> to </a:t>
            </a:r>
            <a:r>
              <a:rPr lang="fi-FI" dirty="0" err="1"/>
              <a:t>give</a:t>
            </a:r>
            <a:r>
              <a:rPr lang="fi-FI" dirty="0"/>
              <a:t> it </a:t>
            </a:r>
            <a:r>
              <a:rPr lang="fi-FI" b="1" dirty="0"/>
              <a:t>to me </a:t>
            </a:r>
            <a:r>
              <a:rPr lang="fi-FI" dirty="0" err="1"/>
              <a:t>later</a:t>
            </a:r>
            <a:r>
              <a:rPr lang="fi-FI" dirty="0"/>
              <a:t>.</a:t>
            </a:r>
            <a:endParaRPr dirty="0"/>
          </a:p>
          <a:p>
            <a:pPr marL="857250" lvl="0" indent="-857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8"/>
                  </a:ext>
                </a:extLst>
              </a:rPr>
              <a:t>O</a:t>
            </a:r>
            <a:r>
              <a:rPr lang="fi-FI" dirty="0">
                <a:solidFill>
                  <a:schemeClr val="bg2"/>
                </a:solidFill>
              </a:rPr>
              <a:t>bjektiivi vastaa kysymykseen </a:t>
            </a:r>
            <a:r>
              <a:rPr lang="fi-FI" i="1" dirty="0">
                <a:solidFill>
                  <a:schemeClr val="bg2"/>
                </a:solidFill>
              </a:rPr>
              <a:t>kenelle</a:t>
            </a:r>
            <a:r>
              <a:rPr lang="fi-FI" dirty="0">
                <a:solidFill>
                  <a:schemeClr val="bg2"/>
                </a:solidFill>
              </a:rPr>
              <a:t>. </a:t>
            </a:r>
            <a:endParaRPr dirty="0">
              <a:solidFill>
                <a:schemeClr val="bg2"/>
              </a:solidFill>
            </a:endParaRPr>
          </a:p>
          <a:p>
            <a:pPr marL="857250" lvl="0" indent="-857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Kun objektiivi tulee objektin jälkeen, sen edessä käytetään joko</a:t>
            </a:r>
            <a:r>
              <a:rPr lang="fi-FI" i="1" dirty="0">
                <a:solidFill>
                  <a:schemeClr val="bg2"/>
                </a:solidFill>
              </a:rPr>
              <a:t> </a:t>
            </a:r>
            <a:r>
              <a:rPr lang="fi-FI" b="1" dirty="0">
                <a:solidFill>
                  <a:schemeClr val="bg2"/>
                </a:solidFill>
              </a:rPr>
              <a:t>to</a:t>
            </a:r>
            <a:r>
              <a:rPr lang="fi-FI" dirty="0">
                <a:solidFill>
                  <a:schemeClr val="bg2"/>
                </a:solidFill>
              </a:rPr>
              <a:t> tai </a:t>
            </a:r>
            <a:r>
              <a:rPr lang="fi-FI" b="1" dirty="0">
                <a:solidFill>
                  <a:schemeClr val="bg2"/>
                </a:solidFill>
              </a:rPr>
              <a:t>for</a:t>
            </a:r>
            <a:r>
              <a:rPr lang="fi-FI" i="1" dirty="0">
                <a:solidFill>
                  <a:schemeClr val="bg2"/>
                </a:solidFill>
              </a:rPr>
              <a:t> </a:t>
            </a:r>
            <a:r>
              <a:rPr lang="fi-FI" dirty="0">
                <a:solidFill>
                  <a:schemeClr val="bg2"/>
                </a:solidFill>
              </a:rPr>
              <a:t>prepositiota. Preposition valinta riippuu verbistä.</a:t>
            </a:r>
            <a:r>
              <a:rPr lang="fi-FI" b="1" dirty="0">
                <a:solidFill>
                  <a:schemeClr val="bg2"/>
                </a:solidFill>
              </a:rPr>
              <a:t> </a:t>
            </a:r>
            <a:endParaRPr b="1" dirty="0">
              <a:solidFill>
                <a:schemeClr val="bg2"/>
              </a:solidFill>
            </a:endParaRPr>
          </a:p>
          <a:p>
            <a:pPr marL="857250" lvl="0" indent="-857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Objektin ja objektiivin järjestystä voidaan joskus vaihdella. Yleensä näistä painotetumpi sijoitetaan lauseen loppuun.</a:t>
            </a:r>
            <a:endParaRPr sz="5100" dirty="0">
              <a:solidFill>
                <a:schemeClr val="bg2"/>
              </a:solidFill>
            </a:endParaRPr>
          </a:p>
        </p:txBody>
      </p:sp>
      <p:sp>
        <p:nvSpPr>
          <p:cNvPr id="151" name="Google Shape;151;gb3091144b8_1_6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New Insights Module 2 Grammar</a:t>
            </a:r>
            <a:endParaRPr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2FAD3C7C-0C18-428C-A0FE-9787BBEC58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10</a:t>
            </a:fld>
            <a:endParaRPr lang="fi-FI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b3091144b8_1_12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/>
              <a:t>Objektiivi</a:t>
            </a:r>
            <a:endParaRPr/>
          </a:p>
        </p:txBody>
      </p:sp>
      <p:sp>
        <p:nvSpPr>
          <p:cNvPr id="157" name="Google Shape;157;gb3091144b8_1_12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200" cy="814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fi-FI" dirty="0"/>
              <a:t>Katie </a:t>
            </a:r>
            <a:r>
              <a:rPr lang="fi-FI" b="1" dirty="0" err="1"/>
              <a:t>told</a:t>
            </a:r>
            <a:r>
              <a:rPr lang="fi-FI" b="1" dirty="0"/>
              <a:t> me </a:t>
            </a:r>
            <a:r>
              <a:rPr lang="fi-FI" dirty="0" err="1"/>
              <a:t>her</a:t>
            </a:r>
            <a:r>
              <a:rPr lang="fi-FI" dirty="0"/>
              <a:t> </a:t>
            </a:r>
            <a:r>
              <a:rPr lang="fi-FI" dirty="0" err="1"/>
              <a:t>secret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fi-FI" dirty="0" err="1"/>
              <a:t>She</a:t>
            </a:r>
            <a:r>
              <a:rPr lang="fi-FI" dirty="0"/>
              <a:t> </a:t>
            </a:r>
            <a:r>
              <a:rPr lang="fi-FI" b="1" dirty="0" err="1"/>
              <a:t>told</a:t>
            </a:r>
            <a:r>
              <a:rPr lang="fi-FI" b="1" dirty="0"/>
              <a:t> us </a:t>
            </a:r>
            <a:r>
              <a:rPr lang="fi-FI" dirty="0" err="1"/>
              <a:t>she</a:t>
            </a:r>
            <a:r>
              <a:rPr lang="fi-FI" dirty="0"/>
              <a:t> </a:t>
            </a:r>
            <a:r>
              <a:rPr lang="fi-FI" dirty="0" err="1"/>
              <a:t>was</a:t>
            </a:r>
            <a:r>
              <a:rPr lang="fi-FI" dirty="0"/>
              <a:t> </a:t>
            </a:r>
            <a:r>
              <a:rPr lang="fi-FI" dirty="0" err="1"/>
              <a:t>recovering</a:t>
            </a:r>
            <a:r>
              <a:rPr lang="fi-FI" dirty="0"/>
              <a:t> </a:t>
            </a:r>
            <a:r>
              <a:rPr lang="fi-FI" dirty="0" err="1"/>
              <a:t>already</a:t>
            </a:r>
            <a:r>
              <a:rPr lang="fi-FI" dirty="0"/>
              <a:t>.</a:t>
            </a:r>
            <a:endParaRPr dirty="0"/>
          </a:p>
          <a:p>
            <a:pPr marL="857250" lvl="0" indent="-679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dirty="0"/>
          </a:p>
          <a:p>
            <a:pPr marL="857250" lvl="0" indent="-857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Verbiin</a:t>
            </a:r>
            <a:r>
              <a:rPr lang="fi-FI" b="1" dirty="0">
                <a:solidFill>
                  <a:schemeClr val="bg2"/>
                </a:solidFill>
              </a:rPr>
              <a:t> </a:t>
            </a:r>
            <a:r>
              <a:rPr lang="fi-FI" b="1" dirty="0" err="1">
                <a:solidFill>
                  <a:schemeClr val="bg2"/>
                </a:solidFill>
              </a:rPr>
              <a:t>tell</a:t>
            </a:r>
            <a:r>
              <a:rPr lang="fi-FI" b="1" dirty="0">
                <a:solidFill>
                  <a:schemeClr val="bg2"/>
                </a:solidFill>
              </a:rPr>
              <a:t> </a:t>
            </a:r>
            <a:r>
              <a:rPr lang="fi-FI" dirty="0">
                <a:solidFill>
                  <a:schemeClr val="bg2"/>
                </a:solidFill>
              </a:rPr>
              <a:t>(= sanoa, kertoa, käskeä) liittyy englannissa lähes aina objektiivi toisin kuin suomessa.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58" name="Google Shape;158;gb3091144b8_1_12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New Insights Module 2 Grammar</a:t>
            </a:r>
            <a:endParaRPr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69D8BBBC-6B28-410C-9ECA-C974948A30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11</a:t>
            </a:fld>
            <a:endParaRPr lang="fi-FI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b3091144b8_1_18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 dirty="0" err="1"/>
              <a:t>Practise</a:t>
            </a:r>
            <a:r>
              <a:rPr lang="fi-FI" dirty="0"/>
              <a:t>. </a:t>
            </a:r>
            <a:r>
              <a:rPr lang="fi-FI" dirty="0" err="1"/>
              <a:t>Say</a:t>
            </a:r>
            <a:r>
              <a:rPr lang="fi-FI" dirty="0"/>
              <a:t> in </a:t>
            </a:r>
            <a:r>
              <a:rPr lang="fi-FI" dirty="0" err="1"/>
              <a:t>two</a:t>
            </a:r>
            <a:r>
              <a:rPr lang="fi-FI" dirty="0"/>
              <a:t> </a:t>
            </a:r>
            <a:r>
              <a:rPr lang="fi-FI" dirty="0" err="1"/>
              <a:t>ways</a:t>
            </a:r>
            <a:r>
              <a:rPr lang="fi-FI" dirty="0"/>
              <a:t> </a:t>
            </a:r>
            <a:r>
              <a:rPr lang="fi-FI" dirty="0" err="1"/>
              <a:t>like</a:t>
            </a:r>
            <a:r>
              <a:rPr lang="fi-FI" dirty="0"/>
              <a:t>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example</a:t>
            </a:r>
            <a:r>
              <a:rPr lang="fi-FI" dirty="0"/>
              <a:t>: </a:t>
            </a:r>
            <a:r>
              <a:rPr lang="fi-FI" sz="8000" b="1" dirty="0">
                <a:solidFill>
                  <a:schemeClr val="bg2"/>
                </a:solidFill>
              </a:rPr>
              <a:t>Show </a:t>
            </a:r>
            <a:r>
              <a:rPr lang="fi-FI" sz="8000" b="1" dirty="0" err="1">
                <a:solidFill>
                  <a:schemeClr val="bg2"/>
                </a:solidFill>
              </a:rPr>
              <a:t>the</a:t>
            </a:r>
            <a:r>
              <a:rPr lang="fi-FI" sz="8000" b="1" dirty="0">
                <a:solidFill>
                  <a:schemeClr val="bg2"/>
                </a:solidFill>
              </a:rPr>
              <a:t> </a:t>
            </a:r>
            <a:r>
              <a:rPr lang="fi-FI" sz="8000" b="1" dirty="0" err="1">
                <a:solidFill>
                  <a:schemeClr val="bg2"/>
                </a:solidFill>
              </a:rPr>
              <a:t>photos</a:t>
            </a:r>
            <a:r>
              <a:rPr lang="fi-FI" sz="8000" b="1" dirty="0">
                <a:solidFill>
                  <a:schemeClr val="bg2"/>
                </a:solidFill>
              </a:rPr>
              <a:t> to us. Show us </a:t>
            </a:r>
            <a:r>
              <a:rPr lang="fi-FI" sz="8000" b="1" dirty="0" err="1">
                <a:solidFill>
                  <a:schemeClr val="bg2"/>
                </a:solidFill>
              </a:rPr>
              <a:t>the</a:t>
            </a:r>
            <a:r>
              <a:rPr lang="fi-FI" sz="8000" b="1" dirty="0">
                <a:solidFill>
                  <a:schemeClr val="bg2"/>
                </a:solidFill>
              </a:rPr>
              <a:t> </a:t>
            </a:r>
            <a:r>
              <a:rPr lang="fi-FI" sz="8000" b="1" dirty="0" err="1">
                <a:solidFill>
                  <a:schemeClr val="bg2"/>
                </a:solidFill>
              </a:rPr>
              <a:t>photos</a:t>
            </a:r>
            <a:r>
              <a:rPr lang="fi-FI" sz="8000" b="1" dirty="0">
                <a:solidFill>
                  <a:schemeClr val="bg2"/>
                </a:solidFill>
              </a:rPr>
              <a:t>.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64" name="Google Shape;164;gb3091144b8_1_18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200" cy="814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fi-FI" dirty="0"/>
              <a:t>1. Varaa pöytä meille.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Book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the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table</a:t>
            </a:r>
            <a:r>
              <a:rPr lang="fi-FI" dirty="0">
                <a:solidFill>
                  <a:schemeClr val="bg2"/>
                </a:solidFill>
              </a:rPr>
              <a:t> for us.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fi-FI" dirty="0">
                <a:solidFill>
                  <a:schemeClr val="bg2"/>
                </a:solidFill>
              </a:rPr>
              <a:t>		</a:t>
            </a:r>
            <a:r>
              <a:rPr lang="fi-FI" dirty="0" err="1">
                <a:solidFill>
                  <a:schemeClr val="bg2"/>
                </a:solidFill>
              </a:rPr>
              <a:t>Book</a:t>
            </a:r>
            <a:r>
              <a:rPr lang="fi-FI" dirty="0">
                <a:solidFill>
                  <a:schemeClr val="bg2"/>
                </a:solidFill>
              </a:rPr>
              <a:t> us </a:t>
            </a:r>
            <a:r>
              <a:rPr lang="fi-FI" dirty="0" err="1">
                <a:solidFill>
                  <a:schemeClr val="bg2"/>
                </a:solidFill>
              </a:rPr>
              <a:t>the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table</a:t>
            </a:r>
            <a:r>
              <a:rPr lang="fi-FI" dirty="0">
                <a:solidFill>
                  <a:schemeClr val="bg2"/>
                </a:solidFill>
              </a:rPr>
              <a:t>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fi-FI" dirty="0"/>
              <a:t>2. Ostitko minulle ruusuja?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fi-FI" dirty="0"/>
              <a:t>	</a:t>
            </a:r>
            <a:r>
              <a:rPr lang="fi-FI" dirty="0">
                <a:solidFill>
                  <a:schemeClr val="bg2"/>
                </a:solidFill>
              </a:rPr>
              <a:t>	</a:t>
            </a:r>
            <a:r>
              <a:rPr lang="fi-FI" dirty="0" err="1">
                <a:solidFill>
                  <a:schemeClr val="bg2"/>
                </a:solidFill>
              </a:rPr>
              <a:t>Did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you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buy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roses</a:t>
            </a:r>
            <a:r>
              <a:rPr lang="fi-FI" dirty="0">
                <a:solidFill>
                  <a:schemeClr val="bg2"/>
                </a:solidFill>
              </a:rPr>
              <a:t> for me?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fi-FI" dirty="0">
                <a:solidFill>
                  <a:schemeClr val="bg2"/>
                </a:solidFill>
              </a:rPr>
              <a:t>		</a:t>
            </a:r>
            <a:r>
              <a:rPr lang="fi-FI" dirty="0" err="1">
                <a:solidFill>
                  <a:schemeClr val="bg2"/>
                </a:solidFill>
              </a:rPr>
              <a:t>Did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you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buy</a:t>
            </a:r>
            <a:r>
              <a:rPr lang="fi-FI" dirty="0">
                <a:solidFill>
                  <a:schemeClr val="bg2"/>
                </a:solidFill>
              </a:rPr>
              <a:t> me </a:t>
            </a:r>
            <a:r>
              <a:rPr lang="fi-FI" dirty="0" err="1">
                <a:solidFill>
                  <a:schemeClr val="bg2"/>
                </a:solidFill>
              </a:rPr>
              <a:t>roses</a:t>
            </a:r>
            <a:r>
              <a:rPr lang="fi-FI" dirty="0">
                <a:solidFill>
                  <a:schemeClr val="bg2"/>
                </a:solidFill>
              </a:rPr>
              <a:t>?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65" name="Google Shape;165;gb3091144b8_1_18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New Insights Module 2 Grammar</a:t>
            </a:r>
            <a:endParaRPr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F095DF7E-3C10-4B1E-8FD6-01C78F2700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12</a:t>
            </a:fld>
            <a:endParaRPr lang="fi-FI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b3091144b8_1_24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 dirty="0" err="1"/>
              <a:t>Practise</a:t>
            </a:r>
            <a:r>
              <a:rPr lang="fi-FI" dirty="0"/>
              <a:t>. </a:t>
            </a:r>
            <a:endParaRPr dirty="0"/>
          </a:p>
        </p:txBody>
      </p:sp>
      <p:sp>
        <p:nvSpPr>
          <p:cNvPr id="171" name="Google Shape;171;gb3091144b8_1_24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200" cy="814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fi-FI" dirty="0"/>
              <a:t>3. Voisitko ojentaa minulle suolan?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Could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you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pass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the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salt</a:t>
            </a:r>
            <a:r>
              <a:rPr lang="fi-FI" dirty="0">
                <a:solidFill>
                  <a:schemeClr val="bg2"/>
                </a:solidFill>
              </a:rPr>
              <a:t> to me, </a:t>
            </a:r>
            <a:r>
              <a:rPr lang="fi-FI" dirty="0" err="1">
                <a:solidFill>
                  <a:schemeClr val="bg2"/>
                </a:solidFill>
              </a:rPr>
              <a:t>please</a:t>
            </a:r>
            <a:r>
              <a:rPr lang="fi-FI" dirty="0">
                <a:solidFill>
                  <a:schemeClr val="bg2"/>
                </a:solidFill>
              </a:rPr>
              <a:t>?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fi-FI" dirty="0">
                <a:solidFill>
                  <a:schemeClr val="bg2"/>
                </a:solidFill>
              </a:rPr>
              <a:t>		</a:t>
            </a:r>
            <a:r>
              <a:rPr lang="fi-FI" dirty="0" err="1">
                <a:solidFill>
                  <a:schemeClr val="bg2"/>
                </a:solidFill>
              </a:rPr>
              <a:t>Could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you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pass</a:t>
            </a:r>
            <a:r>
              <a:rPr lang="fi-FI" dirty="0">
                <a:solidFill>
                  <a:schemeClr val="bg2"/>
                </a:solidFill>
              </a:rPr>
              <a:t> me </a:t>
            </a:r>
            <a:r>
              <a:rPr lang="fi-FI" dirty="0" err="1">
                <a:solidFill>
                  <a:schemeClr val="bg2"/>
                </a:solidFill>
              </a:rPr>
              <a:t>the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salt</a:t>
            </a:r>
            <a:r>
              <a:rPr lang="fi-FI" dirty="0">
                <a:solidFill>
                  <a:schemeClr val="bg2"/>
                </a:solidFill>
              </a:rPr>
              <a:t>, </a:t>
            </a:r>
            <a:r>
              <a:rPr lang="fi-FI" dirty="0" err="1">
                <a:solidFill>
                  <a:schemeClr val="bg2"/>
                </a:solidFill>
              </a:rPr>
              <a:t>please</a:t>
            </a:r>
            <a:r>
              <a:rPr lang="fi-FI" dirty="0">
                <a:solidFill>
                  <a:schemeClr val="bg2"/>
                </a:solidFill>
              </a:rPr>
              <a:t>?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fi-FI" dirty="0"/>
              <a:t>4. Myy autosi meille.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Sell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your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car</a:t>
            </a:r>
            <a:r>
              <a:rPr lang="fi-FI" dirty="0">
                <a:solidFill>
                  <a:schemeClr val="bg2"/>
                </a:solidFill>
              </a:rPr>
              <a:t> to us.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fi-FI" dirty="0">
                <a:solidFill>
                  <a:schemeClr val="bg2"/>
                </a:solidFill>
              </a:rPr>
              <a:t>		</a:t>
            </a:r>
            <a:r>
              <a:rPr lang="fi-FI" dirty="0" err="1">
                <a:solidFill>
                  <a:schemeClr val="bg2"/>
                </a:solidFill>
              </a:rPr>
              <a:t>Sell</a:t>
            </a:r>
            <a:r>
              <a:rPr lang="fi-FI" dirty="0">
                <a:solidFill>
                  <a:schemeClr val="bg2"/>
                </a:solidFill>
              </a:rPr>
              <a:t> us </a:t>
            </a:r>
            <a:r>
              <a:rPr lang="fi-FI" dirty="0" err="1">
                <a:solidFill>
                  <a:schemeClr val="bg2"/>
                </a:solidFill>
              </a:rPr>
              <a:t>your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car</a:t>
            </a:r>
            <a:r>
              <a:rPr lang="fi-FI" dirty="0">
                <a:solidFill>
                  <a:schemeClr val="bg2"/>
                </a:solidFill>
              </a:rPr>
              <a:t>.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72" name="Google Shape;172;gb3091144b8_1_24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New Insights Module 2 Grammar</a:t>
            </a:r>
            <a:endParaRPr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C3CBA281-9B7F-4C46-A1B1-2BB0D2D01C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13</a:t>
            </a:fld>
            <a:endParaRPr lang="fi-FI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2"/>
          <p:cNvPicPr>
            <a:picLocks noGrp="1" noChangeAspect="1"/>
          </p:cNvPicPr>
          <p:nvPr>
            <p:ph type="body" idx="4294967295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-388620" y="0"/>
            <a:ext cx="12403727" cy="14750747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7919"/>
              <a:buFont typeface="Calibri"/>
              <a:buNone/>
            </a:pPr>
            <a:r>
              <a:rPr lang="fi-FI" sz="7919" dirty="0" err="1">
                <a:solidFill>
                  <a:schemeClr val="bg2"/>
                </a:solidFill>
              </a:rPr>
              <a:t>What’s</a:t>
            </a:r>
            <a:r>
              <a:rPr lang="fi-FI" sz="7919" dirty="0">
                <a:solidFill>
                  <a:schemeClr val="bg2"/>
                </a:solidFill>
              </a:rPr>
              <a:t> </a:t>
            </a:r>
            <a:r>
              <a:rPr lang="fi-FI" sz="7919" dirty="0" err="1">
                <a:solidFill>
                  <a:schemeClr val="bg2"/>
                </a:solidFill>
              </a:rPr>
              <a:t>the</a:t>
            </a:r>
            <a:r>
              <a:rPr lang="fi-FI" sz="7919" dirty="0">
                <a:solidFill>
                  <a:schemeClr val="bg2"/>
                </a:solidFill>
              </a:rPr>
              <a:t> </a:t>
            </a:r>
            <a:r>
              <a:rPr lang="fi-FI" sz="7919" dirty="0" err="1">
                <a:solidFill>
                  <a:schemeClr val="bg2"/>
                </a:solidFill>
              </a:rPr>
              <a:t>basic</a:t>
            </a:r>
            <a:r>
              <a:rPr lang="fi-FI" sz="7919" dirty="0">
                <a:solidFill>
                  <a:schemeClr val="bg2"/>
                </a:solidFill>
              </a:rPr>
              <a:t> </a:t>
            </a:r>
            <a:r>
              <a:rPr lang="fi-FI" sz="7919" dirty="0" err="1">
                <a:solidFill>
                  <a:schemeClr val="bg2"/>
                </a:solidFill>
              </a:rPr>
              <a:t>rule</a:t>
            </a:r>
            <a:r>
              <a:rPr lang="fi-FI" sz="7919" dirty="0">
                <a:solidFill>
                  <a:schemeClr val="bg2"/>
                </a:solidFill>
              </a:rPr>
              <a:t> for </a:t>
            </a:r>
            <a:r>
              <a:rPr lang="fi-FI" sz="7919" dirty="0" err="1">
                <a:solidFill>
                  <a:schemeClr val="bg2"/>
                </a:solidFill>
              </a:rPr>
              <a:t>the</a:t>
            </a:r>
            <a:r>
              <a:rPr lang="fi-FI" sz="7919" dirty="0">
                <a:solidFill>
                  <a:schemeClr val="bg2"/>
                </a:solidFill>
              </a:rPr>
              <a:t> </a:t>
            </a:r>
            <a:r>
              <a:rPr lang="fi-FI" sz="7919" dirty="0" err="1">
                <a:solidFill>
                  <a:schemeClr val="bg2"/>
                </a:solidFill>
              </a:rPr>
              <a:t>word</a:t>
            </a:r>
            <a:r>
              <a:rPr lang="fi-FI" sz="7919" dirty="0">
                <a:solidFill>
                  <a:schemeClr val="bg2"/>
                </a:solidFill>
              </a:rPr>
              <a:t> </a:t>
            </a:r>
            <a:r>
              <a:rPr lang="fi-FI" sz="7919" dirty="0" err="1">
                <a:solidFill>
                  <a:schemeClr val="bg2"/>
                </a:solidFill>
              </a:rPr>
              <a:t>order</a:t>
            </a:r>
            <a:r>
              <a:rPr lang="fi-FI" sz="7919" dirty="0">
                <a:solidFill>
                  <a:schemeClr val="bg2"/>
                </a:solidFill>
              </a:rPr>
              <a:t> in English?</a:t>
            </a:r>
            <a:endParaRPr sz="7919" dirty="0">
              <a:solidFill>
                <a:schemeClr val="bg2"/>
              </a:solidFill>
            </a:endParaRPr>
          </a:p>
        </p:txBody>
      </p:sp>
      <p:sp>
        <p:nvSpPr>
          <p:cNvPr id="93" name="Google Shape;93;p2"/>
          <p:cNvSpPr txBox="1">
            <a:spLocks noGrp="1"/>
          </p:cNvSpPr>
          <p:nvPr>
            <p:ph type="body" idx="1"/>
          </p:nvPr>
        </p:nvSpPr>
        <p:spPr>
          <a:xfrm>
            <a:off x="12191999" y="3536295"/>
            <a:ext cx="10921063" cy="8691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fi-FI" dirty="0"/>
              <a:t>My </a:t>
            </a:r>
            <a:r>
              <a:rPr lang="fi-FI" dirty="0" err="1"/>
              <a:t>grandmother</a:t>
            </a:r>
            <a:r>
              <a:rPr lang="fi-FI" dirty="0"/>
              <a:t> </a:t>
            </a:r>
            <a:r>
              <a:rPr lang="fi-FI" dirty="0" err="1"/>
              <a:t>celebrated</a:t>
            </a:r>
            <a:r>
              <a:rPr lang="fi-FI" dirty="0"/>
              <a:t> </a:t>
            </a:r>
            <a:r>
              <a:rPr lang="fi-FI" dirty="0" err="1"/>
              <a:t>her</a:t>
            </a:r>
            <a:r>
              <a:rPr lang="fi-FI" dirty="0"/>
              <a:t> </a:t>
            </a:r>
            <a:r>
              <a:rPr lang="fi-FI" dirty="0" err="1"/>
              <a:t>birthday</a:t>
            </a:r>
            <a:r>
              <a:rPr lang="fi-FI" dirty="0"/>
              <a:t> </a:t>
            </a:r>
            <a:r>
              <a:rPr lang="fi-FI" dirty="0" err="1"/>
              <a:t>together</a:t>
            </a:r>
            <a:r>
              <a:rPr lang="fi-FI" dirty="0"/>
              <a:t> </a:t>
            </a:r>
            <a:r>
              <a:rPr lang="fi-FI" dirty="0" err="1"/>
              <a:t>with</a:t>
            </a:r>
            <a:r>
              <a:rPr lang="fi-FI" dirty="0"/>
              <a:t> </a:t>
            </a:r>
            <a:r>
              <a:rPr lang="fi-FI" dirty="0" err="1"/>
              <a:t>everybody</a:t>
            </a:r>
            <a:r>
              <a:rPr lang="fi-FI" dirty="0"/>
              <a:t> at </a:t>
            </a:r>
            <a:r>
              <a:rPr lang="fi-FI" dirty="0" err="1"/>
              <a:t>the</a:t>
            </a:r>
            <a:r>
              <a:rPr lang="fi-FI" dirty="0"/>
              <a:t> restaurant </a:t>
            </a:r>
            <a:r>
              <a:rPr lang="fi-FI" dirty="0" err="1"/>
              <a:t>last</a:t>
            </a:r>
            <a:r>
              <a:rPr lang="fi-FI" dirty="0"/>
              <a:t> </a:t>
            </a:r>
            <a:r>
              <a:rPr lang="fi-FI" dirty="0" err="1"/>
              <a:t>week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fi-FI" dirty="0" err="1"/>
              <a:t>Everybody</a:t>
            </a:r>
            <a:r>
              <a:rPr lang="fi-FI" dirty="0"/>
              <a:t> </a:t>
            </a:r>
            <a:r>
              <a:rPr lang="fi-FI" dirty="0" err="1"/>
              <a:t>enjoyed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party.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 dirty="0"/>
          </a:p>
        </p:txBody>
      </p:sp>
      <p:sp>
        <p:nvSpPr>
          <p:cNvPr id="95" name="Google Shape;95;p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New Insights Module 2 Grammar</a:t>
            </a:r>
            <a:endParaRPr/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6C326E71-7DF1-43BE-A335-1425D13F25E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Kuva: © Pauli Salmi	</a:t>
            </a:r>
            <a:fld id="{00000000-1234-1234-1234-123412341234}" type="slidenum">
              <a:rPr lang="fi-FI" smtClean="0"/>
              <a:t>2</a:t>
            </a:fld>
            <a:endParaRPr lang="fi-FI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/>
              <a:t>Väitelauseen sanajärjestys</a:t>
            </a:r>
            <a:endParaRPr/>
          </a:p>
        </p:txBody>
      </p:sp>
      <p:sp>
        <p:nvSpPr>
          <p:cNvPr id="101" name="Google Shape;101;p3"/>
          <p:cNvSpPr txBox="1">
            <a:spLocks noGrp="1"/>
          </p:cNvSpPr>
          <p:nvPr>
            <p:ph type="body" idx="1"/>
          </p:nvPr>
        </p:nvSpPr>
        <p:spPr>
          <a:xfrm>
            <a:off x="1676400" y="2880000"/>
            <a:ext cx="20524381" cy="9475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515151"/>
              </a:buClr>
              <a:buSzPts val="2480"/>
              <a:buFont typeface="Calibri"/>
              <a:buNone/>
            </a:pPr>
            <a:r>
              <a:rPr lang="fi-FI" b="1" dirty="0">
                <a:solidFill>
                  <a:schemeClr val="bg2"/>
                </a:solidFill>
              </a:rPr>
              <a:t>S</a:t>
            </a:r>
            <a:r>
              <a:rPr lang="fi-FI" dirty="0">
                <a:solidFill>
                  <a:schemeClr val="bg2"/>
                </a:solidFill>
              </a:rPr>
              <a:t>ubjekti	</a:t>
            </a:r>
            <a:r>
              <a:rPr lang="fi-FI" dirty="0">
                <a:solidFill>
                  <a:schemeClr val="bg2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0"/>
                  </a:ext>
                </a:extLst>
              </a:rPr>
              <a:t>(</a:t>
            </a:r>
            <a:r>
              <a:rPr lang="fi-FI" dirty="0">
                <a:solidFill>
                  <a:schemeClr val="bg2"/>
                </a:solidFill>
              </a:rPr>
              <a:t>Tekijä)	</a:t>
            </a:r>
            <a:r>
              <a:rPr lang="fi-FI" dirty="0">
                <a:solidFill>
                  <a:srgbClr val="0C0C0C"/>
                </a:solidFill>
              </a:rPr>
              <a:t>						My </a:t>
            </a:r>
            <a:r>
              <a:rPr lang="fi-FI" dirty="0" err="1">
                <a:solidFill>
                  <a:srgbClr val="0C0C0C"/>
                </a:solidFill>
              </a:rPr>
              <a:t>grandmother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542"/>
              </a:spcBef>
              <a:spcAft>
                <a:spcPts val="0"/>
              </a:spcAft>
              <a:buClr>
                <a:srgbClr val="0C0C0C"/>
              </a:buClr>
              <a:buSzPts val="2712"/>
              <a:buFont typeface="Calibri"/>
              <a:buNone/>
            </a:pPr>
            <a:r>
              <a:rPr lang="fi-FI" b="1" dirty="0">
                <a:solidFill>
                  <a:schemeClr val="bg2"/>
                </a:solidFill>
              </a:rPr>
              <a:t>P</a:t>
            </a:r>
            <a:r>
              <a:rPr lang="fi-FI" dirty="0">
                <a:solidFill>
                  <a:schemeClr val="bg2"/>
                </a:solidFill>
              </a:rPr>
              <a:t>redikaatti (Tekeminen)	</a:t>
            </a:r>
            <a:r>
              <a:rPr lang="fi-FI" dirty="0">
                <a:solidFill>
                  <a:srgbClr val="0C0C0C"/>
                </a:solidFill>
              </a:rPr>
              <a:t>			</a:t>
            </a:r>
            <a:r>
              <a:rPr lang="fi-FI" dirty="0" err="1">
                <a:solidFill>
                  <a:srgbClr val="0C0C0C"/>
                </a:solidFill>
              </a:rPr>
              <a:t>celebrated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542"/>
              </a:spcBef>
              <a:spcAft>
                <a:spcPts val="0"/>
              </a:spcAft>
              <a:buClr>
                <a:srgbClr val="0C0C0C"/>
              </a:buClr>
              <a:buSzPts val="2712"/>
              <a:buFont typeface="Calibri"/>
              <a:buNone/>
            </a:pPr>
            <a:r>
              <a:rPr lang="fi-FI" b="1" dirty="0">
                <a:solidFill>
                  <a:schemeClr val="bg2"/>
                </a:solidFill>
              </a:rPr>
              <a:t>O</a:t>
            </a:r>
            <a:r>
              <a:rPr lang="fi-FI" dirty="0">
                <a:solidFill>
                  <a:schemeClr val="bg2"/>
                </a:solidFill>
              </a:rPr>
              <a:t>bjekti (Tekemisen kohde)	</a:t>
            </a:r>
            <a:r>
              <a:rPr lang="fi-FI" dirty="0">
                <a:solidFill>
                  <a:srgbClr val="0C0C0C"/>
                </a:solidFill>
              </a:rPr>
              <a:t>		</a:t>
            </a:r>
            <a:r>
              <a:rPr lang="fi-FI" dirty="0" err="1">
                <a:solidFill>
                  <a:srgbClr val="0C0C0C"/>
                </a:solidFill>
              </a:rPr>
              <a:t>her</a:t>
            </a:r>
            <a:r>
              <a:rPr lang="fi-FI" dirty="0">
                <a:solidFill>
                  <a:srgbClr val="0C0C0C"/>
                </a:solidFill>
              </a:rPr>
              <a:t> </a:t>
            </a:r>
            <a:r>
              <a:rPr lang="fi-FI" dirty="0" err="1">
                <a:solidFill>
                  <a:srgbClr val="0C0C0C"/>
                </a:solidFill>
              </a:rPr>
              <a:t>birthday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542"/>
              </a:spcBef>
              <a:spcAft>
                <a:spcPts val="0"/>
              </a:spcAft>
              <a:buClr>
                <a:srgbClr val="0C0C0C"/>
              </a:buClr>
              <a:buSzPts val="2712"/>
              <a:buFont typeface="Calibri"/>
              <a:buNone/>
            </a:pPr>
            <a:r>
              <a:rPr lang="fi-FI" b="1" dirty="0">
                <a:solidFill>
                  <a:schemeClr val="bg2"/>
                </a:solidFill>
              </a:rPr>
              <a:t>T</a:t>
            </a:r>
            <a:r>
              <a:rPr lang="fi-FI" dirty="0">
                <a:solidFill>
                  <a:schemeClr val="bg2"/>
                </a:solidFill>
              </a:rPr>
              <a:t>avan määre	</a:t>
            </a:r>
            <a:r>
              <a:rPr lang="fi-FI" dirty="0">
                <a:solidFill>
                  <a:srgbClr val="0C0C0C"/>
                </a:solidFill>
              </a:rPr>
              <a:t>							</a:t>
            </a:r>
            <a:r>
              <a:rPr lang="fi-FI" dirty="0" err="1">
                <a:solidFill>
                  <a:srgbClr val="0C0C0C"/>
                </a:solidFill>
              </a:rPr>
              <a:t>together</a:t>
            </a:r>
            <a:r>
              <a:rPr lang="fi-FI" dirty="0">
                <a:solidFill>
                  <a:srgbClr val="0C0C0C"/>
                </a:solidFill>
              </a:rPr>
              <a:t> </a:t>
            </a:r>
            <a:r>
              <a:rPr lang="fi-FI" dirty="0" err="1">
                <a:solidFill>
                  <a:srgbClr val="0C0C0C"/>
                </a:solidFill>
              </a:rPr>
              <a:t>with</a:t>
            </a:r>
            <a:r>
              <a:rPr lang="fi-FI" dirty="0">
                <a:solidFill>
                  <a:srgbClr val="0C0C0C"/>
                </a:solidFill>
              </a:rPr>
              <a:t> </a:t>
            </a:r>
            <a:r>
              <a:rPr lang="fi-FI" dirty="0" err="1">
                <a:solidFill>
                  <a:srgbClr val="0C0C0C"/>
                </a:solidFill>
              </a:rPr>
              <a:t>everybody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542"/>
              </a:spcBef>
              <a:spcAft>
                <a:spcPts val="0"/>
              </a:spcAft>
              <a:buClr>
                <a:srgbClr val="0C0C0C"/>
              </a:buClr>
              <a:buSzPts val="2712"/>
              <a:buFont typeface="Calibri"/>
              <a:buNone/>
            </a:pPr>
            <a:r>
              <a:rPr lang="fi-FI" b="1" dirty="0">
                <a:solidFill>
                  <a:schemeClr val="bg2"/>
                </a:solidFill>
              </a:rPr>
              <a:t>P</a:t>
            </a:r>
            <a:r>
              <a:rPr lang="fi-FI" dirty="0">
                <a:solidFill>
                  <a:schemeClr val="bg2"/>
                </a:solidFill>
              </a:rPr>
              <a:t>aikan määre		</a:t>
            </a:r>
            <a:r>
              <a:rPr lang="fi-FI" dirty="0">
                <a:solidFill>
                  <a:srgbClr val="0C0C0C"/>
                </a:solidFill>
              </a:rPr>
              <a:t>						at </a:t>
            </a:r>
            <a:r>
              <a:rPr lang="fi-FI" dirty="0" err="1">
                <a:solidFill>
                  <a:srgbClr val="0C0C0C"/>
                </a:solidFill>
              </a:rPr>
              <a:t>the</a:t>
            </a:r>
            <a:r>
              <a:rPr lang="fi-FI" dirty="0">
                <a:solidFill>
                  <a:srgbClr val="0C0C0C"/>
                </a:solidFill>
              </a:rPr>
              <a:t> restaurant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542"/>
              </a:spcBef>
              <a:spcAft>
                <a:spcPts val="0"/>
              </a:spcAft>
              <a:buClr>
                <a:srgbClr val="0C0C0C"/>
              </a:buClr>
              <a:buSzPts val="2712"/>
              <a:buFont typeface="Calibri"/>
              <a:buNone/>
            </a:pPr>
            <a:r>
              <a:rPr lang="fi-FI" b="1" dirty="0">
                <a:solidFill>
                  <a:schemeClr val="bg2"/>
                </a:solidFill>
              </a:rPr>
              <a:t>A</a:t>
            </a:r>
            <a:r>
              <a:rPr lang="fi-FI" dirty="0">
                <a:solidFill>
                  <a:schemeClr val="bg2"/>
                </a:solidFill>
              </a:rPr>
              <a:t>jan määre	</a:t>
            </a:r>
            <a:r>
              <a:rPr lang="fi-FI" dirty="0">
                <a:solidFill>
                  <a:srgbClr val="0C0C0C"/>
                </a:solidFill>
              </a:rPr>
              <a:t>								</a:t>
            </a:r>
            <a:r>
              <a:rPr lang="fi-FI" dirty="0" err="1">
                <a:solidFill>
                  <a:srgbClr val="0C0C0C"/>
                </a:solidFill>
              </a:rPr>
              <a:t>last</a:t>
            </a:r>
            <a:r>
              <a:rPr lang="fi-FI" dirty="0">
                <a:solidFill>
                  <a:srgbClr val="0C0C0C"/>
                </a:solidFill>
              </a:rPr>
              <a:t> </a:t>
            </a:r>
            <a:r>
              <a:rPr lang="fi-FI" dirty="0" err="1">
                <a:solidFill>
                  <a:srgbClr val="0C0C0C"/>
                </a:solidFill>
              </a:rPr>
              <a:t>week</a:t>
            </a:r>
            <a:r>
              <a:rPr lang="fi-FI" dirty="0">
                <a:solidFill>
                  <a:srgbClr val="0C0C0C"/>
                </a:solidFill>
              </a:rPr>
              <a:t>.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96"/>
              </a:spcBef>
              <a:spcAft>
                <a:spcPts val="0"/>
              </a:spcAft>
              <a:buClr>
                <a:srgbClr val="0C0C0C"/>
              </a:buClr>
              <a:buSzPts val="2480"/>
              <a:buFont typeface="Calibri"/>
              <a:buNone/>
            </a:pPr>
            <a:r>
              <a:rPr lang="fi-FI" dirty="0">
                <a:solidFill>
                  <a:srgbClr val="0C0C0C"/>
                </a:solidFill>
              </a:rPr>
              <a:t>		</a:t>
            </a:r>
            <a:endParaRPr dirty="0"/>
          </a:p>
          <a:p>
            <a:pPr marL="857250" lvl="0" indent="-857250" algn="l" rtl="0">
              <a:lnSpc>
                <a:spcPct val="110000"/>
              </a:lnSpc>
              <a:spcBef>
                <a:spcPts val="666"/>
              </a:spcBef>
              <a:spcAft>
                <a:spcPts val="0"/>
              </a:spcAft>
              <a:buSzPts val="7200"/>
              <a:buFont typeface="Arial" panose="020B0604020202020204" pitchFamily="34" charset="0"/>
              <a:buChar char="•"/>
            </a:pPr>
            <a:r>
              <a:rPr lang="fi-FI" sz="7200" dirty="0">
                <a:solidFill>
                  <a:schemeClr val="bg2"/>
                </a:solidFill>
              </a:rPr>
              <a:t>Väitelauseen sanajärjestyksen muistisääntö on </a:t>
            </a:r>
            <a:endParaRPr lang="fi-FI"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10000"/>
              </a:lnSpc>
              <a:spcBef>
                <a:spcPts val="666"/>
              </a:spcBef>
              <a:spcAft>
                <a:spcPts val="0"/>
              </a:spcAft>
              <a:buSzPts val="7200"/>
            </a:pPr>
            <a:r>
              <a:rPr lang="fi-FI" sz="7200" dirty="0">
                <a:solidFill>
                  <a:schemeClr val="bg2"/>
                </a:solidFill>
              </a:rPr>
              <a:t>	S P O T P A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02" name="Google Shape;102;p3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New Insights Module 2 Grammar</a:t>
            </a:r>
            <a:endParaRPr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67DCF561-5573-479C-917E-97759FB901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3</a:t>
            </a:fld>
            <a:endParaRPr lang="fi-FI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/>
              <a:t>Väitelauseen sanajärjestys</a:t>
            </a:r>
            <a:endParaRPr/>
          </a:p>
        </p:txBody>
      </p:sp>
      <p:sp>
        <p:nvSpPr>
          <p:cNvPr id="108" name="Google Shape;108;p4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757758" cy="94325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dirty="0" err="1"/>
              <a:t>Grandma</a:t>
            </a:r>
            <a:r>
              <a:rPr lang="fi-FI" dirty="0"/>
              <a:t> </a:t>
            </a:r>
            <a:r>
              <a:rPr lang="fi-FI" dirty="0" err="1"/>
              <a:t>kissed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waiter</a:t>
            </a:r>
            <a:r>
              <a:rPr lang="fi-FI" dirty="0"/>
              <a:t> </a:t>
            </a:r>
            <a:r>
              <a:rPr lang="fi-FI" dirty="0" err="1"/>
              <a:t>after</a:t>
            </a:r>
            <a:r>
              <a:rPr lang="fi-FI" dirty="0"/>
              <a:t> a </a:t>
            </a:r>
            <a:r>
              <a:rPr lang="fi-FI" dirty="0" err="1"/>
              <a:t>glass</a:t>
            </a:r>
            <a:r>
              <a:rPr lang="fi-FI" dirty="0"/>
              <a:t> of </a:t>
            </a:r>
            <a:r>
              <a:rPr lang="fi-FI" dirty="0" err="1"/>
              <a:t>champagne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waiter</a:t>
            </a:r>
            <a:r>
              <a:rPr lang="fi-FI" dirty="0"/>
              <a:t> </a:t>
            </a:r>
            <a:r>
              <a:rPr lang="fi-FI" dirty="0" err="1"/>
              <a:t>kissed</a:t>
            </a:r>
            <a:r>
              <a:rPr lang="fi-FI" dirty="0"/>
              <a:t> </a:t>
            </a:r>
            <a:r>
              <a:rPr lang="fi-FI" dirty="0" err="1"/>
              <a:t>grandma</a:t>
            </a:r>
            <a:r>
              <a:rPr lang="fi-FI" dirty="0"/>
              <a:t> </a:t>
            </a:r>
            <a:r>
              <a:rPr lang="fi-FI" dirty="0" err="1"/>
              <a:t>after</a:t>
            </a:r>
            <a:r>
              <a:rPr lang="fi-FI" dirty="0"/>
              <a:t> a </a:t>
            </a:r>
            <a:r>
              <a:rPr lang="fi-FI" dirty="0" err="1"/>
              <a:t>glass</a:t>
            </a:r>
            <a:r>
              <a:rPr lang="fi-FI" dirty="0"/>
              <a:t> of </a:t>
            </a:r>
            <a:r>
              <a:rPr lang="fi-FI" dirty="0" err="1"/>
              <a:t>champagne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dirty="0" err="1"/>
              <a:t>She</a:t>
            </a:r>
            <a:r>
              <a:rPr lang="fi-FI" dirty="0"/>
              <a:t> </a:t>
            </a:r>
            <a:r>
              <a:rPr lang="fi-FI" dirty="0" err="1"/>
              <a:t>kissed</a:t>
            </a:r>
            <a:r>
              <a:rPr lang="fi-FI" dirty="0"/>
              <a:t> </a:t>
            </a:r>
            <a:r>
              <a:rPr lang="fi-FI" dirty="0" err="1"/>
              <a:t>him</a:t>
            </a:r>
            <a:r>
              <a:rPr lang="fi-FI" dirty="0"/>
              <a:t> </a:t>
            </a:r>
            <a:r>
              <a:rPr lang="fi-FI" dirty="0" err="1"/>
              <a:t>passionately</a:t>
            </a:r>
            <a:r>
              <a:rPr lang="fi-FI" dirty="0"/>
              <a:t> on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chin</a:t>
            </a:r>
            <a:r>
              <a:rPr lang="fi-FI" dirty="0"/>
              <a:t> at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end</a:t>
            </a:r>
            <a:r>
              <a:rPr lang="fi-FI" dirty="0"/>
              <a:t>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evening</a:t>
            </a:r>
            <a:r>
              <a:rPr lang="fi-FI" dirty="0"/>
              <a:t>.</a:t>
            </a:r>
            <a:endParaRPr dirty="0"/>
          </a:p>
          <a:p>
            <a:pPr marL="857250" lvl="0" indent="-857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"/>
                  </a:ext>
                </a:extLst>
              </a:rPr>
              <a:t>Lau</a:t>
            </a:r>
            <a:r>
              <a:rPr lang="fi-FI" dirty="0">
                <a:solidFill>
                  <a:schemeClr val="bg2"/>
                </a:solidFill>
              </a:rPr>
              <a:t>seenjäsenistä tärkeimmät ovat subjekti, predikaatti ja objekti. </a:t>
            </a:r>
            <a:endParaRPr dirty="0">
              <a:solidFill>
                <a:schemeClr val="bg2"/>
              </a:solidFill>
            </a:endParaRPr>
          </a:p>
          <a:p>
            <a:pPr marL="857250" lvl="0" indent="-857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Niiden keskinäisen järjestyksen vaihtaminen muuttaa lauseen merkityksen.</a:t>
            </a:r>
            <a:endParaRPr dirty="0">
              <a:solidFill>
                <a:schemeClr val="bg2"/>
              </a:solidFill>
            </a:endParaRPr>
          </a:p>
          <a:p>
            <a:pPr marL="857250" lvl="0" indent="-857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Predikaatin ja objektin väliin ei voi sijoittaa muita lauseenjäseniä</a:t>
            </a:r>
            <a:r>
              <a:rPr lang="fi-FI" b="1" dirty="0">
                <a:solidFill>
                  <a:schemeClr val="bg2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2"/>
                  </a:ext>
                </a:extLst>
              </a:rPr>
              <a:t>.</a:t>
            </a:r>
            <a:endParaRPr sz="5550" dirty="0">
              <a:solidFill>
                <a:schemeClr val="bg2"/>
              </a:solidFill>
            </a:endParaRPr>
          </a:p>
        </p:txBody>
      </p:sp>
      <p:sp>
        <p:nvSpPr>
          <p:cNvPr id="109" name="Google Shape;109;p4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New Insights Module 2 Grammar</a:t>
            </a:r>
            <a:endParaRPr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2AE0D920-4354-4CEE-B156-3C4CCEAA530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4</a:t>
            </a:fld>
            <a:endParaRPr lang="fi-FI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5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/>
              <a:t>Väitelauseen sanajärjestys</a:t>
            </a:r>
            <a:endParaRPr/>
          </a:p>
        </p:txBody>
      </p:sp>
      <p:sp>
        <p:nvSpPr>
          <p:cNvPr id="115" name="Google Shape;115;p5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fi-FI" dirty="0" err="1"/>
              <a:t>Yesterday</a:t>
            </a:r>
            <a:r>
              <a:rPr lang="fi-FI" dirty="0"/>
              <a:t> </a:t>
            </a:r>
            <a:r>
              <a:rPr lang="fi-FI" dirty="0" err="1"/>
              <a:t>all</a:t>
            </a:r>
            <a:r>
              <a:rPr lang="fi-FI" dirty="0"/>
              <a:t> my </a:t>
            </a:r>
            <a:r>
              <a:rPr lang="fi-FI" dirty="0" err="1"/>
              <a:t>troubles</a:t>
            </a:r>
            <a:r>
              <a:rPr lang="fi-FI" dirty="0"/>
              <a:t> </a:t>
            </a:r>
            <a:r>
              <a:rPr lang="fi-FI" dirty="0" err="1"/>
              <a:t>seemed</a:t>
            </a:r>
            <a:r>
              <a:rPr lang="fi-FI" dirty="0"/>
              <a:t> </a:t>
            </a:r>
            <a:r>
              <a:rPr lang="fi-FI" dirty="0" err="1"/>
              <a:t>so</a:t>
            </a:r>
            <a:r>
              <a:rPr lang="fi-FI" dirty="0"/>
              <a:t> </a:t>
            </a:r>
            <a:r>
              <a:rPr lang="fi-FI" dirty="0" err="1"/>
              <a:t>far</a:t>
            </a:r>
            <a:r>
              <a:rPr lang="fi-FI" dirty="0"/>
              <a:t> </a:t>
            </a:r>
            <a:r>
              <a:rPr lang="fi-FI" dirty="0" err="1"/>
              <a:t>away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fi-FI" dirty="0"/>
              <a:t>In my home </a:t>
            </a:r>
            <a:r>
              <a:rPr lang="fi-FI" dirty="0" err="1"/>
              <a:t>town</a:t>
            </a:r>
            <a:r>
              <a:rPr lang="fi-FI" dirty="0"/>
              <a:t>, </a:t>
            </a:r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dirty="0" err="1"/>
              <a:t>all</a:t>
            </a:r>
            <a:r>
              <a:rPr lang="fi-FI" dirty="0"/>
              <a:t> </a:t>
            </a:r>
            <a:r>
              <a:rPr lang="fi-FI" dirty="0" err="1"/>
              <a:t>like</a:t>
            </a:r>
            <a:r>
              <a:rPr lang="fi-FI" dirty="0"/>
              <a:t> a </a:t>
            </a:r>
            <a:r>
              <a:rPr lang="fi-FI" dirty="0" err="1"/>
              <a:t>good</a:t>
            </a:r>
            <a:r>
              <a:rPr lang="fi-FI" dirty="0"/>
              <a:t> party.</a:t>
            </a:r>
            <a:endParaRPr dirty="0"/>
          </a:p>
          <a:p>
            <a:pPr marL="857250" lvl="0" indent="-857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Ajan ja paikan määreen voi laittaa myös virkkeen alkuun</a:t>
            </a:r>
            <a:r>
              <a:rPr lang="fi-FI" dirty="0">
                <a:solidFill>
                  <a:schemeClr val="bg2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3"/>
                  </a:ext>
                </a:extLst>
              </a:rPr>
              <a:t>.</a:t>
            </a:r>
            <a:endParaRPr dirty="0">
              <a:solidFill>
                <a:schemeClr val="bg2"/>
              </a:solidFill>
            </a:endParaRPr>
          </a:p>
          <a:p>
            <a:pPr marL="857250" lvl="0" indent="-857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Virkkeen alkuun laitettu määre korostuu.</a:t>
            </a:r>
            <a:endParaRPr dirty="0">
              <a:solidFill>
                <a:schemeClr val="bg2"/>
              </a:solidFill>
            </a:endParaRPr>
          </a:p>
          <a:p>
            <a:pPr marL="857250" lvl="0" indent="-857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Vaikka virke alkaa ajan tai paikan määreellä, sanajärjestys on suora.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16" name="Google Shape;116;p5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New Insights Module 2 Grammar</a:t>
            </a:r>
            <a:endParaRPr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55D6C080-C6CD-4955-B19D-608C3E5E92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5</a:t>
            </a:fld>
            <a:endParaRPr lang="fi-FI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 dirty="0"/>
              <a:t>Liikkuvan määreen paikka</a:t>
            </a:r>
            <a:endParaRPr dirty="0"/>
          </a:p>
        </p:txBody>
      </p:sp>
      <p:sp>
        <p:nvSpPr>
          <p:cNvPr id="122" name="Google Shape;122;p6"/>
          <p:cNvSpPr txBox="1">
            <a:spLocks noGrp="1"/>
          </p:cNvSpPr>
          <p:nvPr>
            <p:ph type="body" idx="1"/>
          </p:nvPr>
        </p:nvSpPr>
        <p:spPr>
          <a:xfrm>
            <a:off x="1676400" y="2880000"/>
            <a:ext cx="17419674" cy="9761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"/>
              <a:buFont typeface="Calibri"/>
              <a:buNone/>
            </a:pPr>
            <a:r>
              <a:rPr lang="fi-FI" dirty="0"/>
              <a:t>My </a:t>
            </a:r>
            <a:r>
              <a:rPr lang="fi-FI" dirty="0" err="1"/>
              <a:t>cousin</a:t>
            </a:r>
            <a:r>
              <a:rPr lang="fi-FI" dirty="0"/>
              <a:t> </a:t>
            </a:r>
            <a:r>
              <a:rPr lang="fi-FI" b="1" dirty="0" err="1"/>
              <a:t>always</a:t>
            </a:r>
            <a:r>
              <a:rPr lang="fi-FI" dirty="0"/>
              <a:t> </a:t>
            </a:r>
            <a:r>
              <a:rPr lang="fi-FI" dirty="0" err="1"/>
              <a:t>remembers</a:t>
            </a:r>
            <a:r>
              <a:rPr lang="fi-FI" dirty="0"/>
              <a:t> </a:t>
            </a:r>
            <a:r>
              <a:rPr lang="fi-FI" dirty="0" err="1"/>
              <a:t>grandma’s</a:t>
            </a:r>
            <a:r>
              <a:rPr lang="fi-FI" dirty="0"/>
              <a:t> </a:t>
            </a:r>
            <a:r>
              <a:rPr lang="fi-FI" dirty="0" err="1"/>
              <a:t>birthday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550"/>
              <a:buFont typeface="Calibri"/>
              <a:buNone/>
            </a:pPr>
            <a:r>
              <a:rPr lang="fi-FI" dirty="0" err="1"/>
              <a:t>She</a:t>
            </a:r>
            <a:r>
              <a:rPr lang="fi-FI" dirty="0"/>
              <a:t> </a:t>
            </a:r>
            <a:r>
              <a:rPr lang="fi-FI" b="1" dirty="0" err="1"/>
              <a:t>also</a:t>
            </a:r>
            <a:r>
              <a:rPr lang="fi-FI" dirty="0"/>
              <a:t> </a:t>
            </a:r>
            <a:r>
              <a:rPr lang="fi-FI" dirty="0" err="1"/>
              <a:t>enjoys</a:t>
            </a:r>
            <a:r>
              <a:rPr lang="fi-FI" dirty="0"/>
              <a:t> </a:t>
            </a:r>
            <a:r>
              <a:rPr lang="fi-FI" dirty="0" err="1"/>
              <a:t>parties</a:t>
            </a:r>
            <a:r>
              <a:rPr lang="fi-FI" dirty="0"/>
              <a:t>.</a:t>
            </a:r>
            <a:endParaRPr dirty="0"/>
          </a:p>
          <a:p>
            <a:pPr marL="857250" lvl="0" indent="-857250" algn="l" rtl="0">
              <a:lnSpc>
                <a:spcPct val="110000"/>
              </a:lnSpc>
              <a:spcBef>
                <a:spcPts val="56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yksiosaisen predikaatin edellä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550"/>
              <a:buFont typeface="Calibri"/>
              <a:buNone/>
            </a:pPr>
            <a:r>
              <a:rPr lang="fi-FI" dirty="0" err="1"/>
              <a:t>She</a:t>
            </a:r>
            <a:r>
              <a:rPr lang="fi-FI" dirty="0"/>
              <a:t> is </a:t>
            </a:r>
            <a:r>
              <a:rPr lang="fi-FI" b="1" dirty="0" err="1"/>
              <a:t>often</a:t>
            </a:r>
            <a:r>
              <a:rPr lang="fi-FI" dirty="0"/>
              <a:t> </a:t>
            </a:r>
            <a:r>
              <a:rPr lang="fi-FI" dirty="0" err="1"/>
              <a:t>late</a:t>
            </a:r>
            <a:r>
              <a:rPr lang="fi-FI" dirty="0"/>
              <a:t> for a party.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550"/>
              <a:buFont typeface="Calibri"/>
              <a:buNone/>
            </a:pPr>
            <a:r>
              <a:rPr lang="fi-FI" dirty="0" err="1"/>
              <a:t>Last</a:t>
            </a:r>
            <a:r>
              <a:rPr lang="fi-FI" dirty="0"/>
              <a:t> </a:t>
            </a:r>
            <a:r>
              <a:rPr lang="fi-FI" dirty="0" err="1"/>
              <a:t>week</a:t>
            </a:r>
            <a:r>
              <a:rPr lang="fi-FI" dirty="0"/>
              <a:t> </a:t>
            </a:r>
            <a:r>
              <a:rPr lang="fi-FI" dirty="0" err="1"/>
              <a:t>she</a:t>
            </a:r>
            <a:r>
              <a:rPr lang="fi-FI" dirty="0"/>
              <a:t> </a:t>
            </a:r>
            <a:r>
              <a:rPr lang="fi-FI" dirty="0" err="1"/>
              <a:t>was</a:t>
            </a:r>
            <a:r>
              <a:rPr lang="fi-FI" dirty="0"/>
              <a:t> </a:t>
            </a:r>
            <a:r>
              <a:rPr lang="fi-FI" b="1" dirty="0" err="1"/>
              <a:t>certainly</a:t>
            </a:r>
            <a:r>
              <a:rPr lang="fi-FI" dirty="0"/>
              <a:t> in </a:t>
            </a:r>
            <a:r>
              <a:rPr lang="fi-FI" dirty="0" err="1"/>
              <a:t>good</a:t>
            </a:r>
            <a:r>
              <a:rPr lang="fi-FI" dirty="0"/>
              <a:t> </a:t>
            </a:r>
            <a:r>
              <a:rPr lang="fi-FI" dirty="0" err="1"/>
              <a:t>form</a:t>
            </a:r>
            <a:r>
              <a:rPr lang="fi-FI" dirty="0"/>
              <a:t>. </a:t>
            </a:r>
            <a:endParaRPr dirty="0"/>
          </a:p>
          <a:p>
            <a:pPr marL="857250" lvl="0" indent="-857250" algn="l" rtl="0">
              <a:lnSpc>
                <a:spcPct val="110000"/>
              </a:lnSpc>
              <a:spcBef>
                <a:spcPts val="56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b="1" dirty="0" err="1">
                <a:solidFill>
                  <a:schemeClr val="bg2"/>
                </a:solidFill>
              </a:rPr>
              <a:t>be</a:t>
            </a:r>
            <a:r>
              <a:rPr lang="fi-FI" dirty="0">
                <a:solidFill>
                  <a:schemeClr val="bg2"/>
                </a:solidFill>
              </a:rPr>
              <a:t>-verbi jälkeen (am / is / </a:t>
            </a:r>
            <a:r>
              <a:rPr lang="fi-FI" dirty="0" err="1">
                <a:solidFill>
                  <a:schemeClr val="bg2"/>
                </a:solidFill>
              </a:rPr>
              <a:t>are</a:t>
            </a:r>
            <a:r>
              <a:rPr lang="fi-FI" dirty="0">
                <a:solidFill>
                  <a:schemeClr val="bg2"/>
                </a:solidFill>
              </a:rPr>
              <a:t> / </a:t>
            </a:r>
            <a:r>
              <a:rPr lang="fi-FI" dirty="0" err="1">
                <a:solidFill>
                  <a:schemeClr val="bg2"/>
                </a:solidFill>
              </a:rPr>
              <a:t>was</a:t>
            </a:r>
            <a:r>
              <a:rPr lang="fi-FI" dirty="0">
                <a:solidFill>
                  <a:schemeClr val="bg2"/>
                </a:solidFill>
              </a:rPr>
              <a:t> / </a:t>
            </a:r>
            <a:r>
              <a:rPr lang="fi-FI" dirty="0" err="1">
                <a:solidFill>
                  <a:schemeClr val="bg2"/>
                </a:solidFill>
              </a:rPr>
              <a:t>were</a:t>
            </a:r>
            <a:r>
              <a:rPr lang="fi-FI" dirty="0">
                <a:solidFill>
                  <a:schemeClr val="bg2"/>
                </a:solidFill>
              </a:rPr>
              <a:t>)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550"/>
              <a:buFont typeface="Calibri"/>
              <a:buNone/>
            </a:pPr>
            <a:r>
              <a:rPr lang="fi-FI" dirty="0" err="1"/>
              <a:t>She</a:t>
            </a:r>
            <a:r>
              <a:rPr lang="fi-FI" dirty="0"/>
              <a:t> </a:t>
            </a:r>
            <a:r>
              <a:rPr lang="fi-FI" dirty="0" err="1"/>
              <a:t>has</a:t>
            </a:r>
            <a:r>
              <a:rPr lang="fi-FI" dirty="0"/>
              <a:t> </a:t>
            </a:r>
            <a:r>
              <a:rPr lang="fi-FI" b="1" dirty="0" err="1"/>
              <a:t>only</a:t>
            </a:r>
            <a:r>
              <a:rPr lang="fi-FI" b="1" dirty="0"/>
              <a:t> </a:t>
            </a:r>
            <a:r>
              <a:rPr lang="fi-FI" dirty="0" err="1"/>
              <a:t>missed</a:t>
            </a:r>
            <a:r>
              <a:rPr lang="fi-FI" dirty="0"/>
              <a:t> </a:t>
            </a:r>
            <a:r>
              <a:rPr lang="fi-FI" dirty="0" err="1"/>
              <a:t>one</a:t>
            </a:r>
            <a:r>
              <a:rPr lang="fi-FI" dirty="0"/>
              <a:t> of </a:t>
            </a:r>
            <a:r>
              <a:rPr lang="fi-FI" dirty="0" err="1"/>
              <a:t>grandma’s</a:t>
            </a:r>
            <a:r>
              <a:rPr lang="fi-FI" dirty="0"/>
              <a:t> </a:t>
            </a:r>
            <a:r>
              <a:rPr lang="fi-FI" dirty="0" err="1"/>
              <a:t>birthday</a:t>
            </a:r>
            <a:r>
              <a:rPr lang="fi-FI" dirty="0"/>
              <a:t> </a:t>
            </a:r>
            <a:r>
              <a:rPr lang="fi-FI" dirty="0" err="1"/>
              <a:t>parties</a:t>
            </a:r>
            <a:r>
              <a:rPr lang="fi-FI" dirty="0"/>
              <a:t>.</a:t>
            </a:r>
            <a:endParaRPr dirty="0"/>
          </a:p>
          <a:p>
            <a:pPr marL="857250" lvl="0" indent="-857250" algn="l" rtl="0">
              <a:lnSpc>
                <a:spcPct val="110000"/>
              </a:lnSpc>
              <a:spcBef>
                <a:spcPts val="56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moniosaisen predikaatin 1. apuverbin jälkeen</a:t>
            </a:r>
            <a:endParaRPr sz="4800" dirty="0">
              <a:solidFill>
                <a:schemeClr val="bg2"/>
              </a:solidFill>
            </a:endParaRPr>
          </a:p>
        </p:txBody>
      </p:sp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54325D99-253A-47C9-AFAF-CAED212C5685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19096074" y="2880000"/>
            <a:ext cx="4014539" cy="976181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n-US" b="1" dirty="0">
                <a:solidFill>
                  <a:schemeClr val="bg2"/>
                </a:solidFill>
              </a:rPr>
              <a:t>almost</a:t>
            </a:r>
          </a:p>
          <a:p>
            <a:r>
              <a:rPr lang="en-US" b="1" dirty="0">
                <a:solidFill>
                  <a:schemeClr val="bg2"/>
                </a:solidFill>
              </a:rPr>
              <a:t>always</a:t>
            </a:r>
          </a:p>
          <a:p>
            <a:r>
              <a:rPr lang="en-US" b="1" dirty="0">
                <a:solidFill>
                  <a:schemeClr val="bg2"/>
                </a:solidFill>
              </a:rPr>
              <a:t>certainly</a:t>
            </a:r>
          </a:p>
          <a:p>
            <a:r>
              <a:rPr lang="en-US" b="1" dirty="0">
                <a:solidFill>
                  <a:schemeClr val="bg2"/>
                </a:solidFill>
              </a:rPr>
              <a:t>ever</a:t>
            </a:r>
          </a:p>
          <a:p>
            <a:r>
              <a:rPr lang="en-US" b="1" dirty="0">
                <a:solidFill>
                  <a:schemeClr val="bg2"/>
                </a:solidFill>
              </a:rPr>
              <a:t>nearly</a:t>
            </a:r>
          </a:p>
          <a:p>
            <a:r>
              <a:rPr lang="en-US" b="1" dirty="0">
                <a:solidFill>
                  <a:schemeClr val="bg2"/>
                </a:solidFill>
              </a:rPr>
              <a:t>often</a:t>
            </a:r>
          </a:p>
          <a:p>
            <a:r>
              <a:rPr lang="en-US" b="1" dirty="0">
                <a:solidFill>
                  <a:schemeClr val="bg2"/>
                </a:solidFill>
              </a:rPr>
              <a:t>only</a:t>
            </a:r>
          </a:p>
          <a:p>
            <a:r>
              <a:rPr lang="en-US" b="1" dirty="0">
                <a:solidFill>
                  <a:schemeClr val="bg2"/>
                </a:solidFill>
              </a:rPr>
              <a:t>probably</a:t>
            </a:r>
          </a:p>
          <a:p>
            <a:r>
              <a:rPr lang="en-US" b="1" dirty="0">
                <a:solidFill>
                  <a:schemeClr val="bg2"/>
                </a:solidFill>
              </a:rPr>
              <a:t>sometimes</a:t>
            </a:r>
          </a:p>
          <a:p>
            <a:r>
              <a:rPr lang="en-US" b="1" dirty="0">
                <a:solidFill>
                  <a:schemeClr val="bg2"/>
                </a:solidFill>
              </a:rPr>
              <a:t>usually…</a:t>
            </a:r>
          </a:p>
          <a:p>
            <a:endParaRPr lang="fi-FI" dirty="0"/>
          </a:p>
        </p:txBody>
      </p:sp>
      <p:sp>
        <p:nvSpPr>
          <p:cNvPr id="123" name="Google Shape;123;p6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New Insights Module 2 Grammar</a:t>
            </a:r>
            <a:endParaRPr/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2AA10A7B-BB8D-4048-81C1-5B3DEFE7C5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6</a:t>
            </a:fld>
            <a:endParaRPr lang="fi-FI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7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/>
              <a:t>Muuta muistettavaa sanajärjestyksestä</a:t>
            </a:r>
            <a:endParaRPr/>
          </a:p>
        </p:txBody>
      </p:sp>
      <p:sp>
        <p:nvSpPr>
          <p:cNvPr id="129" name="Google Shape;129;p7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20"/>
              <a:buFont typeface="Calibri"/>
              <a:buNone/>
            </a:pPr>
            <a:r>
              <a:rPr lang="fi-FI" sz="6500" dirty="0"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4"/>
                  </a:ext>
                </a:extLst>
              </a:rPr>
              <a:t>I</a:t>
            </a:r>
            <a:r>
              <a:rPr lang="fi-FI" sz="6500" dirty="0"/>
              <a:t> </a:t>
            </a:r>
            <a:r>
              <a:rPr lang="fi-FI" sz="6500" dirty="0" err="1"/>
              <a:t>have</a:t>
            </a:r>
            <a:r>
              <a:rPr lang="fi-FI" sz="6500" dirty="0"/>
              <a:t> </a:t>
            </a:r>
            <a:r>
              <a:rPr lang="fi-FI" sz="6500" b="1" dirty="0" err="1"/>
              <a:t>never</a:t>
            </a:r>
            <a:r>
              <a:rPr lang="fi-FI" sz="6500" b="1" dirty="0"/>
              <a:t> </a:t>
            </a:r>
            <a:r>
              <a:rPr lang="fi-FI" sz="6500" dirty="0" err="1"/>
              <a:t>been</a:t>
            </a:r>
            <a:r>
              <a:rPr lang="fi-FI" sz="6500" dirty="0"/>
              <a:t> </a:t>
            </a:r>
            <a:r>
              <a:rPr lang="fi-FI" sz="6500" dirty="0" err="1"/>
              <a:t>untruthful</a:t>
            </a:r>
            <a:r>
              <a:rPr lang="fi-FI" sz="6500" dirty="0"/>
              <a:t>.</a:t>
            </a:r>
            <a:endParaRPr sz="6500"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20"/>
              <a:buFont typeface="Calibri"/>
              <a:buNone/>
            </a:pPr>
            <a:r>
              <a:rPr lang="fi-FI" sz="6500" dirty="0" err="1"/>
              <a:t>I’ve</a:t>
            </a:r>
            <a:r>
              <a:rPr lang="fi-FI" sz="6500" dirty="0"/>
              <a:t> </a:t>
            </a:r>
            <a:r>
              <a:rPr lang="fi-FI" sz="6500" b="1" dirty="0" err="1"/>
              <a:t>only</a:t>
            </a:r>
            <a:r>
              <a:rPr lang="fi-FI" sz="6500" dirty="0"/>
              <a:t> </a:t>
            </a:r>
            <a:r>
              <a:rPr lang="fi-FI" sz="6500" dirty="0" err="1"/>
              <a:t>told</a:t>
            </a:r>
            <a:r>
              <a:rPr lang="fi-FI" sz="6500" dirty="0"/>
              <a:t> </a:t>
            </a:r>
            <a:r>
              <a:rPr lang="fi-FI" sz="6500" dirty="0" err="1"/>
              <a:t>you</a:t>
            </a:r>
            <a:r>
              <a:rPr lang="fi-FI" sz="6500" dirty="0"/>
              <a:t> </a:t>
            </a:r>
            <a:r>
              <a:rPr lang="fi-FI" sz="6500" dirty="0" err="1"/>
              <a:t>the</a:t>
            </a:r>
            <a:r>
              <a:rPr lang="fi-FI" sz="6500" dirty="0"/>
              <a:t> </a:t>
            </a:r>
            <a:r>
              <a:rPr lang="fi-FI" sz="6500" dirty="0" err="1"/>
              <a:t>truth</a:t>
            </a:r>
            <a:r>
              <a:rPr lang="fi-FI" sz="6500" dirty="0"/>
              <a:t>.</a:t>
            </a:r>
            <a:endParaRPr sz="6500" dirty="0"/>
          </a:p>
          <a:p>
            <a:pPr marL="857250" lvl="0" indent="-857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sz="6500" dirty="0">
                <a:solidFill>
                  <a:schemeClr val="bg2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5"/>
                  </a:ext>
                </a:extLst>
              </a:rPr>
              <a:t>K</a:t>
            </a:r>
            <a:r>
              <a:rPr lang="fi-FI" sz="6500" dirty="0">
                <a:solidFill>
                  <a:schemeClr val="bg2"/>
                </a:solidFill>
              </a:rPr>
              <a:t>ieltosana sijoitetaan samaan paikkaan kuin liikkuva määre.</a:t>
            </a:r>
            <a:endParaRPr sz="6500"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20"/>
              <a:buFont typeface="Calibri"/>
              <a:buNone/>
            </a:pPr>
            <a:endParaRPr sz="65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20"/>
              <a:buFont typeface="Calibri"/>
              <a:buNone/>
            </a:pPr>
            <a:r>
              <a:rPr lang="fi-FI" sz="6500" dirty="0" err="1"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6"/>
                  </a:ext>
                </a:extLst>
              </a:rPr>
              <a:t>Why</a:t>
            </a:r>
            <a:r>
              <a:rPr lang="fi-FI" sz="6500" dirty="0"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6"/>
                  </a:ext>
                </a:extLst>
              </a:rPr>
              <a:t> </a:t>
            </a:r>
            <a:r>
              <a:rPr lang="fi-FI" sz="6500" dirty="0" err="1"/>
              <a:t>have</a:t>
            </a:r>
            <a:r>
              <a:rPr lang="fi-FI" sz="6500" dirty="0"/>
              <a:t> </a:t>
            </a:r>
            <a:r>
              <a:rPr lang="fi-FI" sz="6500" dirty="0" err="1"/>
              <a:t>you</a:t>
            </a:r>
            <a:r>
              <a:rPr lang="fi-FI" sz="6500" dirty="0"/>
              <a:t> </a:t>
            </a:r>
            <a:r>
              <a:rPr lang="fi-FI" sz="6500" b="1" dirty="0" err="1"/>
              <a:t>always</a:t>
            </a:r>
            <a:r>
              <a:rPr lang="fi-FI" sz="6500" dirty="0"/>
              <a:t> </a:t>
            </a:r>
            <a:r>
              <a:rPr lang="fi-FI" sz="6500" dirty="0" err="1"/>
              <a:t>treated</a:t>
            </a:r>
            <a:r>
              <a:rPr lang="fi-FI" sz="6500" dirty="0"/>
              <a:t> me </a:t>
            </a:r>
            <a:r>
              <a:rPr lang="fi-FI" sz="6500" dirty="0" err="1"/>
              <a:t>so</a:t>
            </a:r>
            <a:r>
              <a:rPr lang="fi-FI" sz="6500" dirty="0"/>
              <a:t> </a:t>
            </a:r>
            <a:r>
              <a:rPr lang="fi-FI" sz="6500" dirty="0" err="1"/>
              <a:t>unkindly</a:t>
            </a:r>
            <a:r>
              <a:rPr lang="fi-FI" sz="6500" dirty="0"/>
              <a:t>?</a:t>
            </a:r>
            <a:endParaRPr sz="6500" dirty="0"/>
          </a:p>
          <a:p>
            <a:pPr marL="857250" lvl="0" indent="-857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sz="6500" dirty="0">
                <a:solidFill>
                  <a:schemeClr val="bg2"/>
                </a:solidFill>
              </a:rPr>
              <a:t>Kysymyslauseissa liikkuvan määreen </a:t>
            </a:r>
            <a:r>
              <a:rPr lang="fi-FI" dirty="0">
                <a:solidFill>
                  <a:schemeClr val="bg2"/>
                </a:solidFill>
              </a:rPr>
              <a:t>paikka on subjektin jälkeen.</a:t>
            </a:r>
            <a:endParaRPr sz="4200" dirty="0">
              <a:solidFill>
                <a:schemeClr val="bg2"/>
              </a:solidFill>
            </a:endParaRPr>
          </a:p>
        </p:txBody>
      </p:sp>
      <p:sp>
        <p:nvSpPr>
          <p:cNvPr id="130" name="Google Shape;130;p7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New Insights Module 2 Grammar</a:t>
            </a:r>
            <a:endParaRPr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A960C277-1F0E-4CDB-A0D1-B3012AB9CC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7</a:t>
            </a:fld>
            <a:endParaRPr lang="fi-FI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8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/>
              <a:t>Practise. </a:t>
            </a:r>
            <a:endParaRPr/>
          </a:p>
        </p:txBody>
      </p:sp>
      <p:sp>
        <p:nvSpPr>
          <p:cNvPr id="136" name="Google Shape;136;p8"/>
          <p:cNvSpPr txBox="1">
            <a:spLocks noGrp="1"/>
          </p:cNvSpPr>
          <p:nvPr>
            <p:ph type="body" idx="1"/>
          </p:nvPr>
        </p:nvSpPr>
        <p:spPr>
          <a:xfrm>
            <a:off x="1676400" y="2880000"/>
            <a:ext cx="21864084" cy="96876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dirty="0"/>
              <a:t>1. Leikimme piilosta eilen pihalla.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We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played</a:t>
            </a:r>
            <a:r>
              <a:rPr lang="fi-FI" dirty="0">
                <a:solidFill>
                  <a:schemeClr val="bg2"/>
                </a:solidFill>
              </a:rPr>
              <a:t> / </a:t>
            </a:r>
            <a:r>
              <a:rPr lang="fi-FI" dirty="0" err="1">
                <a:solidFill>
                  <a:schemeClr val="bg2"/>
                </a:solidFill>
              </a:rPr>
              <a:t>were</a:t>
            </a:r>
            <a:r>
              <a:rPr lang="fi-FI" dirty="0">
                <a:solidFill>
                  <a:schemeClr val="bg2"/>
                </a:solidFill>
              </a:rPr>
              <a:t> playing </a:t>
            </a:r>
            <a:r>
              <a:rPr lang="fi-FI" dirty="0" err="1">
                <a:solidFill>
                  <a:schemeClr val="bg2"/>
                </a:solidFill>
              </a:rPr>
              <a:t>hide</a:t>
            </a:r>
            <a:r>
              <a:rPr lang="fi-FI" dirty="0">
                <a:solidFill>
                  <a:schemeClr val="bg2"/>
                </a:solidFill>
              </a:rPr>
              <a:t> and </a:t>
            </a:r>
            <a:r>
              <a:rPr lang="fi-FI" dirty="0" err="1">
                <a:solidFill>
                  <a:schemeClr val="bg2"/>
                </a:solidFill>
              </a:rPr>
              <a:t>seek</a:t>
            </a:r>
            <a:r>
              <a:rPr lang="fi-FI" dirty="0">
                <a:solidFill>
                  <a:schemeClr val="bg2"/>
                </a:solidFill>
              </a:rPr>
              <a:t> in </a:t>
            </a:r>
            <a:r>
              <a:rPr lang="fi-FI" dirty="0" err="1">
                <a:solidFill>
                  <a:schemeClr val="bg2"/>
                </a:solidFill>
              </a:rPr>
              <a:t>the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yard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yesterday</a:t>
            </a:r>
            <a:r>
              <a:rPr lang="fi-FI" dirty="0">
                <a:solidFill>
                  <a:schemeClr val="bg2"/>
                </a:solidFill>
              </a:rPr>
              <a:t>.</a:t>
            </a:r>
            <a:endParaRPr dirty="0">
              <a:solidFill>
                <a:schemeClr val="bg2"/>
              </a:solidFill>
            </a:endParaRPr>
          </a:p>
          <a:p>
            <a:pPr marL="0" lvl="0" indent="0">
              <a:lnSpc>
                <a:spcPct val="100000"/>
              </a:lnSpc>
              <a:buSzPts val="5550"/>
            </a:pPr>
            <a:r>
              <a:rPr lang="fi-FI" dirty="0"/>
              <a:t>2. Saan sinut aina kiinni helposti pimeässä.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dirty="0"/>
              <a:t>		</a:t>
            </a:r>
            <a:r>
              <a:rPr lang="fi-FI" dirty="0">
                <a:solidFill>
                  <a:schemeClr val="bg2"/>
                </a:solidFill>
              </a:rPr>
              <a:t>I </a:t>
            </a:r>
            <a:r>
              <a:rPr lang="fi-FI" dirty="0" err="1">
                <a:solidFill>
                  <a:schemeClr val="bg2"/>
                </a:solidFill>
              </a:rPr>
              <a:t>always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catch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you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easily</a:t>
            </a:r>
            <a:r>
              <a:rPr lang="fi-FI" dirty="0">
                <a:solidFill>
                  <a:schemeClr val="bg2"/>
                </a:solidFill>
              </a:rPr>
              <a:t> in </a:t>
            </a:r>
            <a:r>
              <a:rPr lang="fi-FI" dirty="0" err="1">
                <a:solidFill>
                  <a:schemeClr val="bg2"/>
                </a:solidFill>
              </a:rPr>
              <a:t>the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dark</a:t>
            </a:r>
            <a:r>
              <a:rPr lang="fi-FI" dirty="0">
                <a:solidFill>
                  <a:schemeClr val="bg2"/>
                </a:solidFill>
              </a:rPr>
              <a:t>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dirty="0"/>
              <a:t>3. Tapasimme toisemme ensi kertaa viime vuonna koulussa.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We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met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each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other</a:t>
            </a:r>
            <a:r>
              <a:rPr lang="fi-FI" dirty="0">
                <a:solidFill>
                  <a:schemeClr val="bg2"/>
                </a:solidFill>
              </a:rPr>
              <a:t> for </a:t>
            </a:r>
            <a:r>
              <a:rPr lang="fi-FI" dirty="0" err="1">
                <a:solidFill>
                  <a:schemeClr val="bg2"/>
                </a:solidFill>
              </a:rPr>
              <a:t>the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first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time</a:t>
            </a:r>
            <a:r>
              <a:rPr lang="fi-FI" dirty="0">
                <a:solidFill>
                  <a:schemeClr val="bg2"/>
                </a:solidFill>
              </a:rPr>
              <a:t> at </a:t>
            </a:r>
            <a:r>
              <a:rPr lang="fi-FI" dirty="0" err="1">
                <a:solidFill>
                  <a:schemeClr val="bg2"/>
                </a:solidFill>
              </a:rPr>
              <a:t>school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last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year</a:t>
            </a:r>
            <a:r>
              <a:rPr lang="fi-FI" dirty="0">
                <a:solidFill>
                  <a:schemeClr val="bg2"/>
                </a:solidFill>
              </a:rPr>
              <a:t>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dirty="0"/>
              <a:t>4. Olen pitänyt kovasti sinusta siitä lähtien.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I’ve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liked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you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very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much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ever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since</a:t>
            </a:r>
            <a:r>
              <a:rPr lang="fi-FI" dirty="0">
                <a:solidFill>
                  <a:schemeClr val="bg2"/>
                </a:solidFill>
              </a:rPr>
              <a:t>.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37" name="Google Shape;137;p8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New Insights Module 2 Grammar</a:t>
            </a:r>
            <a:endParaRPr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A5FC90E3-00A5-49CC-A96E-5D63317398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8</a:t>
            </a:fld>
            <a:endParaRPr lang="fi-FI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9"/>
          <p:cNvSpPr txBox="1">
            <a:spLocks noGrp="1"/>
          </p:cNvSpPr>
          <p:nvPr>
            <p:ph type="title"/>
          </p:nvPr>
        </p:nvSpPr>
        <p:spPr>
          <a:xfrm>
            <a:off x="1676400" y="326216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 sz="8000" dirty="0" err="1"/>
              <a:t>Practise</a:t>
            </a:r>
            <a:r>
              <a:rPr lang="fi-FI" sz="8000" dirty="0"/>
              <a:t>. </a:t>
            </a:r>
            <a:br>
              <a:rPr lang="fi-FI" sz="8000" dirty="0"/>
            </a:br>
            <a:r>
              <a:rPr lang="fi-FI" sz="8000" dirty="0"/>
              <a:t>Place </a:t>
            </a:r>
            <a:r>
              <a:rPr lang="fi-FI" sz="8000" dirty="0" err="1"/>
              <a:t>the</a:t>
            </a:r>
            <a:r>
              <a:rPr lang="fi-FI" sz="8000" dirty="0"/>
              <a:t> </a:t>
            </a:r>
            <a:r>
              <a:rPr lang="fi-FI" sz="8000" dirty="0" err="1"/>
              <a:t>word</a:t>
            </a:r>
            <a:r>
              <a:rPr lang="fi-FI" sz="8000" dirty="0"/>
              <a:t> in </a:t>
            </a:r>
            <a:r>
              <a:rPr lang="fi-FI" sz="8000" dirty="0" err="1"/>
              <a:t>the</a:t>
            </a:r>
            <a:r>
              <a:rPr lang="fi-FI" sz="8000" dirty="0"/>
              <a:t> </a:t>
            </a:r>
            <a:r>
              <a:rPr lang="fi-FI" sz="8000" dirty="0" err="1"/>
              <a:t>parentheses</a:t>
            </a:r>
            <a:r>
              <a:rPr lang="fi-FI" sz="8000" dirty="0"/>
              <a:t> in </a:t>
            </a:r>
            <a:r>
              <a:rPr lang="fi-FI" sz="8000" dirty="0" err="1"/>
              <a:t>the</a:t>
            </a:r>
            <a:r>
              <a:rPr lang="fi-FI" sz="8000" dirty="0"/>
              <a:t> </a:t>
            </a:r>
            <a:r>
              <a:rPr lang="fi-FI" sz="8000" dirty="0" err="1"/>
              <a:t>sentence</a:t>
            </a:r>
            <a:r>
              <a:rPr lang="fi-FI" sz="8000" dirty="0"/>
              <a:t>.</a:t>
            </a:r>
            <a:endParaRPr sz="8000" dirty="0"/>
          </a:p>
        </p:txBody>
      </p:sp>
      <p:sp>
        <p:nvSpPr>
          <p:cNvPr id="143" name="Google Shape;143;p9"/>
          <p:cNvSpPr txBox="1">
            <a:spLocks noGrp="1"/>
          </p:cNvSpPr>
          <p:nvPr>
            <p:ph type="body" idx="1"/>
          </p:nvPr>
        </p:nvSpPr>
        <p:spPr>
          <a:xfrm>
            <a:off x="1676400" y="2714665"/>
            <a:ext cx="21031199" cy="10214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100"/>
              <a:buFont typeface="Calibri"/>
              <a:buNone/>
            </a:pPr>
            <a:r>
              <a:rPr lang="fi-FI" dirty="0"/>
              <a:t>5. I </a:t>
            </a:r>
            <a:r>
              <a:rPr lang="fi-FI" dirty="0" err="1"/>
              <a:t>have</a:t>
            </a:r>
            <a:r>
              <a:rPr lang="fi-FI" dirty="0"/>
              <a:t> </a:t>
            </a:r>
            <a:r>
              <a:rPr lang="fi-FI" dirty="0" err="1"/>
              <a:t>wanted</a:t>
            </a:r>
            <a:r>
              <a:rPr lang="fi-FI" dirty="0"/>
              <a:t> to </a:t>
            </a:r>
            <a:r>
              <a:rPr lang="fi-FI" dirty="0" err="1"/>
              <a:t>travel</a:t>
            </a:r>
            <a:r>
              <a:rPr lang="fi-FI" dirty="0"/>
              <a:t> to </a:t>
            </a:r>
            <a:r>
              <a:rPr lang="fi-FI" dirty="0" err="1"/>
              <a:t>Las</a:t>
            </a:r>
            <a:r>
              <a:rPr lang="fi-FI" dirty="0"/>
              <a:t> Vegas. (</a:t>
            </a:r>
            <a:r>
              <a:rPr lang="fi-FI" i="1" dirty="0" err="1"/>
              <a:t>always</a:t>
            </a:r>
            <a:r>
              <a:rPr lang="fi-FI" dirty="0"/>
              <a:t>)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100"/>
              <a:buFont typeface="Calibri"/>
              <a:buNone/>
            </a:pPr>
            <a:r>
              <a:rPr lang="fi-FI" dirty="0"/>
              <a:t>		</a:t>
            </a:r>
            <a:r>
              <a:rPr lang="fi-FI" dirty="0">
                <a:solidFill>
                  <a:schemeClr val="bg2"/>
                </a:solidFill>
              </a:rPr>
              <a:t>I </a:t>
            </a:r>
            <a:r>
              <a:rPr lang="fi-FI" dirty="0" err="1">
                <a:solidFill>
                  <a:schemeClr val="bg2"/>
                </a:solidFill>
              </a:rPr>
              <a:t>have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b="1" dirty="0" err="1">
                <a:solidFill>
                  <a:schemeClr val="bg2"/>
                </a:solidFill>
              </a:rPr>
              <a:t>always</a:t>
            </a:r>
            <a:r>
              <a:rPr lang="fi-FI" b="1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wanted</a:t>
            </a:r>
            <a:r>
              <a:rPr lang="fi-FI" dirty="0">
                <a:solidFill>
                  <a:schemeClr val="bg2"/>
                </a:solidFill>
              </a:rPr>
              <a:t> to </a:t>
            </a:r>
            <a:r>
              <a:rPr lang="fi-FI" dirty="0" err="1">
                <a:solidFill>
                  <a:schemeClr val="bg2"/>
                </a:solidFill>
              </a:rPr>
              <a:t>travel</a:t>
            </a:r>
            <a:r>
              <a:rPr lang="fi-FI" dirty="0">
                <a:solidFill>
                  <a:schemeClr val="bg2"/>
                </a:solidFill>
              </a:rPr>
              <a:t> to </a:t>
            </a:r>
            <a:r>
              <a:rPr lang="fi-FI" dirty="0" err="1">
                <a:solidFill>
                  <a:schemeClr val="bg2"/>
                </a:solidFill>
              </a:rPr>
              <a:t>Las</a:t>
            </a:r>
            <a:r>
              <a:rPr lang="fi-FI" dirty="0">
                <a:solidFill>
                  <a:schemeClr val="bg2"/>
                </a:solidFill>
              </a:rPr>
              <a:t> Vegas.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100"/>
              <a:buFont typeface="Calibri"/>
              <a:buNone/>
            </a:pPr>
            <a:r>
              <a:rPr lang="fi-FI" dirty="0"/>
              <a:t>6.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weather</a:t>
            </a:r>
            <a:r>
              <a:rPr lang="fi-FI" dirty="0"/>
              <a:t> </a:t>
            </a:r>
            <a:r>
              <a:rPr lang="fi-FI" dirty="0" err="1"/>
              <a:t>there</a:t>
            </a:r>
            <a:r>
              <a:rPr lang="fi-FI" dirty="0"/>
              <a:t> is </a:t>
            </a:r>
            <a:r>
              <a:rPr lang="fi-FI" dirty="0" err="1"/>
              <a:t>rainy</a:t>
            </a:r>
            <a:r>
              <a:rPr lang="fi-FI" dirty="0"/>
              <a:t>. (</a:t>
            </a:r>
            <a:r>
              <a:rPr lang="fi-FI" i="1" dirty="0" err="1"/>
              <a:t>seldom</a:t>
            </a:r>
            <a:r>
              <a:rPr lang="fi-FI" dirty="0"/>
              <a:t>)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100"/>
              <a:buFont typeface="Calibri"/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The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weather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there</a:t>
            </a:r>
            <a:r>
              <a:rPr lang="fi-FI" dirty="0">
                <a:solidFill>
                  <a:schemeClr val="bg2"/>
                </a:solidFill>
              </a:rPr>
              <a:t> is </a:t>
            </a:r>
            <a:r>
              <a:rPr lang="fi-FI" b="1" dirty="0" err="1">
                <a:solidFill>
                  <a:schemeClr val="bg2"/>
                </a:solidFill>
              </a:rPr>
              <a:t>seldom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rainy</a:t>
            </a:r>
            <a:r>
              <a:rPr lang="fi-FI" dirty="0">
                <a:solidFill>
                  <a:schemeClr val="bg2"/>
                </a:solidFill>
              </a:rPr>
              <a:t>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100"/>
              <a:buFont typeface="Calibri"/>
              <a:buNone/>
            </a:pPr>
            <a:r>
              <a:rPr lang="fi-FI" dirty="0"/>
              <a:t>7. I </a:t>
            </a:r>
            <a:r>
              <a:rPr lang="fi-FI" dirty="0" err="1"/>
              <a:t>have</a:t>
            </a:r>
            <a:r>
              <a:rPr lang="fi-FI" dirty="0"/>
              <a:t> </a:t>
            </a:r>
            <a:r>
              <a:rPr lang="fi-FI" dirty="0" err="1"/>
              <a:t>been</a:t>
            </a:r>
            <a:r>
              <a:rPr lang="fi-FI" dirty="0"/>
              <a:t> </a:t>
            </a:r>
            <a:r>
              <a:rPr lang="fi-FI" dirty="0" err="1"/>
              <a:t>dreaming</a:t>
            </a:r>
            <a:r>
              <a:rPr lang="fi-FI" dirty="0"/>
              <a:t> </a:t>
            </a:r>
            <a:r>
              <a:rPr lang="fi-FI" dirty="0" err="1"/>
              <a:t>about</a:t>
            </a:r>
            <a:r>
              <a:rPr lang="fi-FI" dirty="0"/>
              <a:t> </a:t>
            </a:r>
            <a:r>
              <a:rPr lang="fi-FI" dirty="0" err="1"/>
              <a:t>walking</a:t>
            </a:r>
            <a:r>
              <a:rPr lang="fi-FI" dirty="0"/>
              <a:t> </a:t>
            </a:r>
            <a:r>
              <a:rPr lang="fi-FI" dirty="0" err="1"/>
              <a:t>down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Strip</a:t>
            </a:r>
            <a:r>
              <a:rPr lang="fi-FI" dirty="0"/>
              <a:t>. (</a:t>
            </a:r>
            <a:r>
              <a:rPr lang="fi-FI" i="1" dirty="0" err="1"/>
              <a:t>already</a:t>
            </a:r>
            <a:r>
              <a:rPr lang="fi-FI" dirty="0"/>
              <a:t>)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100"/>
              <a:buFont typeface="Calibri"/>
              <a:buNone/>
            </a:pPr>
            <a:r>
              <a:rPr lang="fi-FI" dirty="0"/>
              <a:t>		</a:t>
            </a:r>
            <a:r>
              <a:rPr lang="fi-FI" dirty="0">
                <a:solidFill>
                  <a:schemeClr val="bg2"/>
                </a:solidFill>
              </a:rPr>
              <a:t>I </a:t>
            </a:r>
            <a:r>
              <a:rPr lang="fi-FI" dirty="0" err="1">
                <a:solidFill>
                  <a:schemeClr val="bg2"/>
                </a:solidFill>
              </a:rPr>
              <a:t>have</a:t>
            </a:r>
            <a:r>
              <a:rPr lang="fi-FI" b="1" dirty="0">
                <a:solidFill>
                  <a:schemeClr val="bg2"/>
                </a:solidFill>
              </a:rPr>
              <a:t> </a:t>
            </a:r>
            <a:r>
              <a:rPr lang="fi-FI" b="1" dirty="0" err="1">
                <a:solidFill>
                  <a:schemeClr val="bg2"/>
                </a:solidFill>
              </a:rPr>
              <a:t>already</a:t>
            </a:r>
            <a:r>
              <a:rPr lang="fi-FI" b="1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been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dreaming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about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walking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down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the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Strip</a:t>
            </a:r>
            <a:r>
              <a:rPr lang="fi-FI" dirty="0">
                <a:solidFill>
                  <a:schemeClr val="bg2"/>
                </a:solidFill>
              </a:rPr>
              <a:t>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100"/>
              <a:buFont typeface="Calibri"/>
              <a:buNone/>
            </a:pPr>
            <a:r>
              <a:rPr lang="fi-FI" dirty="0"/>
              <a:t>8. People </a:t>
            </a:r>
            <a:r>
              <a:rPr lang="fi-FI" dirty="0" err="1"/>
              <a:t>think</a:t>
            </a:r>
            <a:r>
              <a:rPr lang="fi-FI" dirty="0"/>
              <a:t> </a:t>
            </a:r>
            <a:r>
              <a:rPr lang="fi-FI" dirty="0" err="1"/>
              <a:t>that</a:t>
            </a:r>
            <a:r>
              <a:rPr lang="fi-FI" dirty="0"/>
              <a:t> </a:t>
            </a:r>
            <a:r>
              <a:rPr lang="fi-FI" dirty="0" err="1"/>
              <a:t>there</a:t>
            </a:r>
            <a:r>
              <a:rPr lang="fi-FI" dirty="0"/>
              <a:t> </a:t>
            </a:r>
            <a:r>
              <a:rPr lang="fi-FI" dirty="0" err="1"/>
              <a:t>isn’t</a:t>
            </a:r>
            <a:r>
              <a:rPr lang="fi-FI" dirty="0"/>
              <a:t> </a:t>
            </a:r>
            <a:r>
              <a:rPr lang="fi-FI" dirty="0" err="1"/>
              <a:t>anything</a:t>
            </a:r>
            <a:r>
              <a:rPr lang="fi-FI" dirty="0"/>
              <a:t> to </a:t>
            </a:r>
            <a:r>
              <a:rPr lang="fi-FI" dirty="0" err="1"/>
              <a:t>see</a:t>
            </a:r>
            <a:r>
              <a:rPr lang="fi-FI" dirty="0"/>
              <a:t> in </a:t>
            </a:r>
            <a:r>
              <a:rPr lang="fi-FI" dirty="0" err="1"/>
              <a:t>Las</a:t>
            </a:r>
            <a:r>
              <a:rPr lang="fi-FI" dirty="0"/>
              <a:t> Vegas. </a:t>
            </a:r>
            <a:r>
              <a:rPr lang="fi-FI" i="1" dirty="0"/>
              <a:t>(</a:t>
            </a:r>
            <a:r>
              <a:rPr lang="fi-FI" i="1" dirty="0" err="1"/>
              <a:t>often</a:t>
            </a:r>
            <a:r>
              <a:rPr lang="fi-FI" i="1" dirty="0"/>
              <a:t>)</a:t>
            </a:r>
            <a:endParaRPr i="1"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100"/>
              <a:buFont typeface="Calibri"/>
              <a:buNone/>
            </a:pPr>
            <a:r>
              <a:rPr lang="fi-FI" dirty="0"/>
              <a:t>		</a:t>
            </a:r>
            <a:r>
              <a:rPr lang="fi-FI" dirty="0">
                <a:solidFill>
                  <a:schemeClr val="bg2"/>
                </a:solidFill>
              </a:rPr>
              <a:t>People</a:t>
            </a:r>
            <a:r>
              <a:rPr lang="fi-FI" b="1" dirty="0">
                <a:solidFill>
                  <a:schemeClr val="bg2"/>
                </a:solidFill>
              </a:rPr>
              <a:t> </a:t>
            </a:r>
            <a:r>
              <a:rPr lang="fi-FI" b="1" dirty="0" err="1">
                <a:solidFill>
                  <a:schemeClr val="bg2"/>
                </a:solidFill>
              </a:rPr>
              <a:t>often</a:t>
            </a:r>
            <a:r>
              <a:rPr lang="fi-FI" b="1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think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there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isn’t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anything</a:t>
            </a:r>
            <a:r>
              <a:rPr lang="fi-FI" dirty="0">
                <a:solidFill>
                  <a:schemeClr val="bg2"/>
                </a:solidFill>
              </a:rPr>
              <a:t> to </a:t>
            </a:r>
            <a:r>
              <a:rPr lang="fi-FI" dirty="0" err="1">
                <a:solidFill>
                  <a:schemeClr val="bg2"/>
                </a:solidFill>
              </a:rPr>
              <a:t>see</a:t>
            </a:r>
            <a:r>
              <a:rPr lang="fi-FI" dirty="0">
                <a:solidFill>
                  <a:schemeClr val="bg2"/>
                </a:solidFill>
              </a:rPr>
              <a:t> in </a:t>
            </a:r>
            <a:r>
              <a:rPr lang="fi-FI" dirty="0" err="1">
                <a:solidFill>
                  <a:schemeClr val="bg2"/>
                </a:solidFill>
              </a:rPr>
              <a:t>Las</a:t>
            </a:r>
            <a:r>
              <a:rPr lang="fi-FI" dirty="0">
                <a:solidFill>
                  <a:schemeClr val="bg2"/>
                </a:solidFill>
              </a:rPr>
              <a:t> Vegas.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100"/>
              <a:buFont typeface="Calibri"/>
              <a:buNone/>
            </a:pPr>
            <a:r>
              <a:rPr lang="fi-FI" dirty="0"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7"/>
                  </a:ext>
                </a:extLst>
              </a:rPr>
              <a:t>9.</a:t>
            </a:r>
            <a:r>
              <a:rPr lang="fi-FI" dirty="0"/>
              <a:t> I </a:t>
            </a:r>
            <a:r>
              <a:rPr lang="fi-FI" dirty="0" err="1"/>
              <a:t>would</a:t>
            </a:r>
            <a:r>
              <a:rPr lang="fi-FI" dirty="0"/>
              <a:t> </a:t>
            </a:r>
            <a:r>
              <a:rPr lang="fi-FI" dirty="0" err="1"/>
              <a:t>have</a:t>
            </a:r>
            <a:r>
              <a:rPr lang="fi-FI" dirty="0"/>
              <a:t> </a:t>
            </a:r>
            <a:r>
              <a:rPr lang="fi-FI" dirty="0" err="1"/>
              <a:t>said</a:t>
            </a:r>
            <a:r>
              <a:rPr lang="fi-FI" dirty="0"/>
              <a:t> so. </a:t>
            </a:r>
            <a:r>
              <a:rPr lang="fi-FI" i="1" dirty="0"/>
              <a:t>(</a:t>
            </a:r>
            <a:r>
              <a:rPr lang="fi-FI" i="1" dirty="0" err="1"/>
              <a:t>never</a:t>
            </a:r>
            <a:r>
              <a:rPr lang="fi-FI" i="1" dirty="0"/>
              <a:t>)</a:t>
            </a:r>
            <a:endParaRPr i="1"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100"/>
              <a:buFont typeface="Calibri"/>
              <a:buNone/>
            </a:pPr>
            <a:r>
              <a:rPr lang="fi-FI" dirty="0"/>
              <a:t>		</a:t>
            </a:r>
            <a:r>
              <a:rPr lang="fi-FI" dirty="0">
                <a:solidFill>
                  <a:schemeClr val="bg2"/>
                </a:solidFill>
              </a:rPr>
              <a:t>I </a:t>
            </a:r>
            <a:r>
              <a:rPr lang="fi-FI" dirty="0" err="1">
                <a:solidFill>
                  <a:schemeClr val="bg2"/>
                </a:solidFill>
              </a:rPr>
              <a:t>would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b="1" dirty="0" err="1">
                <a:solidFill>
                  <a:schemeClr val="bg2"/>
                </a:solidFill>
              </a:rPr>
              <a:t>never</a:t>
            </a:r>
            <a:r>
              <a:rPr lang="fi-FI" b="1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have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said</a:t>
            </a:r>
            <a:r>
              <a:rPr lang="fi-FI" dirty="0">
                <a:solidFill>
                  <a:schemeClr val="bg2"/>
                </a:solidFill>
              </a:rPr>
              <a:t> so.</a:t>
            </a:r>
            <a:endParaRPr sz="5100" dirty="0">
              <a:solidFill>
                <a:schemeClr val="bg2"/>
              </a:solidFill>
            </a:endParaRPr>
          </a:p>
        </p:txBody>
      </p:sp>
      <p:sp>
        <p:nvSpPr>
          <p:cNvPr id="144" name="Google Shape;144;p9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New Insights Module 2 Grammar</a:t>
            </a:r>
            <a:endParaRPr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FB01F970-6134-4A24-83CD-CADBC105136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9</a:t>
            </a:fld>
            <a:endParaRPr lang="fi-FI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ema">
  <a:themeElements>
    <a:clrScheme name="Opeaineisto">
      <a:dk1>
        <a:srgbClr val="202020"/>
      </a:dk1>
      <a:lt1>
        <a:srgbClr val="FFFFFF"/>
      </a:lt1>
      <a:dk2>
        <a:srgbClr val="006BB3"/>
      </a:dk2>
      <a:lt2>
        <a:srgbClr val="E7E6E6"/>
      </a:lt2>
      <a:accent1>
        <a:srgbClr val="0096DB"/>
      </a:accent1>
      <a:accent2>
        <a:srgbClr val="009FAD"/>
      </a:accent2>
      <a:accent3>
        <a:srgbClr val="51A300"/>
      </a:accent3>
      <a:accent4>
        <a:srgbClr val="8E7BD3"/>
      </a:accent4>
      <a:accent5>
        <a:srgbClr val="E00000"/>
      </a:accent5>
      <a:accent6>
        <a:srgbClr val="FA6400"/>
      </a:accent6>
      <a:hlink>
        <a:srgbClr val="006BB3"/>
      </a:hlink>
      <a:folHlink>
        <a:srgbClr val="2092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878</Words>
  <Application>Microsoft Office PowerPoint</Application>
  <PresentationFormat>Mukautettu</PresentationFormat>
  <Paragraphs>125</Paragraphs>
  <Slides>13</Slides>
  <Notes>13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Office-teema</vt:lpstr>
      <vt:lpstr>Sanajärjestys</vt:lpstr>
      <vt:lpstr>What’s the basic rule for the word order in English?</vt:lpstr>
      <vt:lpstr>Väitelauseen sanajärjestys</vt:lpstr>
      <vt:lpstr>Väitelauseen sanajärjestys</vt:lpstr>
      <vt:lpstr>Väitelauseen sanajärjestys</vt:lpstr>
      <vt:lpstr>Liikkuvan määreen paikka</vt:lpstr>
      <vt:lpstr>Muuta muistettavaa sanajärjestyksestä</vt:lpstr>
      <vt:lpstr>Practise. </vt:lpstr>
      <vt:lpstr>Practise.  Place the word in the parentheses in the sentence.</vt:lpstr>
      <vt:lpstr>Objektiivi</vt:lpstr>
      <vt:lpstr>Objektiivi</vt:lpstr>
      <vt:lpstr>Practise. Say in two ways like in the example: Show the photos to us. Show us the photos.</vt:lpstr>
      <vt:lpstr>Practise.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Sanajärjestys</dc:title>
  <dc:creator>Väänänen Anna</dc:creator>
  <cp:lastModifiedBy>Pentti Pimiä</cp:lastModifiedBy>
  <cp:revision>6</cp:revision>
  <dcterms:created xsi:type="dcterms:W3CDTF">2020-05-05T09:10:38Z</dcterms:created>
  <dcterms:modified xsi:type="dcterms:W3CDTF">2021-11-01T14:06:06Z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0x010100E0385AE73BA4B34DAC1EFBEFAAD46A70</vt:lpwstr>
  </property>
  <property fmtid="{D5CDD505-2E9C-101B-9397-08002B2CF9AE}" pid="3" name="TaxKeyword">
    <vt:lpwstr>41;#OOP-powerpointpohja|b87018b7-7572-424a-a48e-dd9736b1fc19;#40;#ppt-pohja|329e38b3-6dd1-4fb8-91c8-04b46990d104;#39;#oppimisen palvelut|6398ef2c-ffc1-44a8-be3a-4c24f3a77669;#38;#powerpoint|f75681ab-06c1-44f6-ad94-a10fca7efc72</vt:lpwstr>
  </property>
</Properties>
</file>