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frP4lSC4yobCfjf+k5DoJGEK9c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F4FF"/>
    <a:srgbClr val="D1ECFF"/>
    <a:srgbClr val="E536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19D13D-6AB5-46FF-B5DC-96B0768FCD17}" v="223" dt="2021-02-15T08:10:01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30" d="100"/>
          <a:sy n="30" d="100"/>
        </p:scale>
        <p:origin x="92" y="3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1E19D13D-6AB5-46FF-B5DC-96B0768FCD17}"/>
    <pc:docChg chg="undo custSel modSld">
      <pc:chgData name="Mölsä Salla" userId="11757758-abe0-48a4-a19b-63a9678b7c89" providerId="ADAL" clId="{1E19D13D-6AB5-46FF-B5DC-96B0768FCD17}" dt="2021-02-15T08:10:58.270" v="540" actId="692"/>
      <pc:docMkLst>
        <pc:docMk/>
      </pc:docMkLst>
      <pc:sldChg chg="modTransition">
        <pc:chgData name="Mölsä Salla" userId="11757758-abe0-48a4-a19b-63a9678b7c89" providerId="ADAL" clId="{1E19D13D-6AB5-46FF-B5DC-96B0768FCD17}" dt="2021-01-29T13:39:05.843" v="280"/>
        <pc:sldMkLst>
          <pc:docMk/>
          <pc:sldMk cId="0" sldId="256"/>
        </pc:sldMkLst>
      </pc:sldChg>
      <pc:sldChg chg="addSp modSp modTransition">
        <pc:chgData name="Mölsä Salla" userId="11757758-abe0-48a4-a19b-63a9678b7c89" providerId="ADAL" clId="{1E19D13D-6AB5-46FF-B5DC-96B0768FCD17}" dt="2021-02-15T08:07:50.089" v="535" actId="13926"/>
        <pc:sldMkLst>
          <pc:docMk/>
          <pc:sldMk cId="0" sldId="257"/>
        </pc:sldMkLst>
        <pc:spChg chg="add mod">
          <ac:chgData name="Mölsä Salla" userId="11757758-abe0-48a4-a19b-63a9678b7c89" providerId="ADAL" clId="{1E19D13D-6AB5-46FF-B5DC-96B0768FCD17}" dt="2021-02-15T08:07:50.089" v="535" actId="13926"/>
          <ac:spMkLst>
            <pc:docMk/>
            <pc:sldMk cId="0" sldId="257"/>
            <ac:spMk id="6" creationId="{43CF8660-5927-4EFD-932D-1BF0DA681A68}"/>
          </ac:spMkLst>
        </pc:spChg>
        <pc:spChg chg="mod">
          <ac:chgData name="Mölsä Salla" userId="11757758-abe0-48a4-a19b-63a9678b7c89" providerId="ADAL" clId="{1E19D13D-6AB5-46FF-B5DC-96B0768FCD17}" dt="2021-01-29T13:39:48.793" v="302" actId="108"/>
          <ac:spMkLst>
            <pc:docMk/>
            <pc:sldMk cId="0" sldId="257"/>
            <ac:spMk id="92" creationId="{00000000-0000-0000-0000-000000000000}"/>
          </ac:spMkLst>
        </pc:spChg>
        <pc:spChg chg="mod">
          <ac:chgData name="Mölsä Salla" userId="11757758-abe0-48a4-a19b-63a9678b7c89" providerId="ADAL" clId="{1E19D13D-6AB5-46FF-B5DC-96B0768FCD17}" dt="2021-02-12T15:02:26.329" v="495" actId="114"/>
          <ac:spMkLst>
            <pc:docMk/>
            <pc:sldMk cId="0" sldId="257"/>
            <ac:spMk id="93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E19D13D-6AB5-46FF-B5DC-96B0768FCD17}" dt="2021-02-12T15:06:40.807" v="534" actId="20577"/>
        <pc:sldMkLst>
          <pc:docMk/>
          <pc:sldMk cId="0" sldId="258"/>
        </pc:sldMkLst>
        <pc:spChg chg="mod">
          <ac:chgData name="Mölsä Salla" userId="11757758-abe0-48a4-a19b-63a9678b7c89" providerId="ADAL" clId="{1E19D13D-6AB5-46FF-B5DC-96B0768FCD17}" dt="2021-01-29T13:39:56.683" v="303"/>
          <ac:spMkLst>
            <pc:docMk/>
            <pc:sldMk cId="0" sldId="258"/>
            <ac:spMk id="99" creationId="{00000000-0000-0000-0000-000000000000}"/>
          </ac:spMkLst>
        </pc:spChg>
        <pc:spChg chg="mod">
          <ac:chgData name="Mölsä Salla" userId="11757758-abe0-48a4-a19b-63a9678b7c89" providerId="ADAL" clId="{1E19D13D-6AB5-46FF-B5DC-96B0768FCD17}" dt="2021-02-12T15:06:40.807" v="534" actId="20577"/>
          <ac:spMkLst>
            <pc:docMk/>
            <pc:sldMk cId="0" sldId="258"/>
            <ac:spMk id="100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E19D13D-6AB5-46FF-B5DC-96B0768FCD17}" dt="2021-01-29T13:40:02.557" v="304"/>
        <pc:sldMkLst>
          <pc:docMk/>
          <pc:sldMk cId="0" sldId="259"/>
        </pc:sldMkLst>
        <pc:spChg chg="mod">
          <ac:chgData name="Mölsä Salla" userId="11757758-abe0-48a4-a19b-63a9678b7c89" providerId="ADAL" clId="{1E19D13D-6AB5-46FF-B5DC-96B0768FCD17}" dt="2021-01-29T13:40:02.557" v="304"/>
          <ac:spMkLst>
            <pc:docMk/>
            <pc:sldMk cId="0" sldId="259"/>
            <ac:spMk id="106" creationId="{00000000-0000-0000-0000-000000000000}"/>
          </ac:spMkLst>
        </pc:spChg>
        <pc:spChg chg="mod">
          <ac:chgData name="Mölsä Salla" userId="11757758-abe0-48a4-a19b-63a9678b7c89" providerId="ADAL" clId="{1E19D13D-6AB5-46FF-B5DC-96B0768FCD17}" dt="2021-01-29T13:20:19.388" v="45" actId="14100"/>
          <ac:spMkLst>
            <pc:docMk/>
            <pc:sldMk cId="0" sldId="259"/>
            <ac:spMk id="107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E19D13D-6AB5-46FF-B5DC-96B0768FCD17}" dt="2021-01-29T13:39:05.843" v="280"/>
        <pc:sldMkLst>
          <pc:docMk/>
          <pc:sldMk cId="0" sldId="260"/>
        </pc:sldMkLst>
        <pc:spChg chg="mod">
          <ac:chgData name="Mölsä Salla" userId="11757758-abe0-48a4-a19b-63a9678b7c89" providerId="ADAL" clId="{1E19D13D-6AB5-46FF-B5DC-96B0768FCD17}" dt="2021-01-29T13:20:41.796" v="52" actId="20577"/>
          <ac:spMkLst>
            <pc:docMk/>
            <pc:sldMk cId="0" sldId="260"/>
            <ac:spMk id="11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E19D13D-6AB5-46FF-B5DC-96B0768FCD17}" dt="2021-02-15T08:10:58.270" v="540" actId="692"/>
        <pc:sldMkLst>
          <pc:docMk/>
          <pc:sldMk cId="0" sldId="261"/>
        </pc:sldMkLst>
        <pc:spChg chg="mod">
          <ac:chgData name="Mölsä Salla" userId="11757758-abe0-48a4-a19b-63a9678b7c89" providerId="ADAL" clId="{1E19D13D-6AB5-46FF-B5DC-96B0768FCD17}" dt="2021-02-15T08:10:01.259" v="537" actId="207"/>
          <ac:spMkLst>
            <pc:docMk/>
            <pc:sldMk cId="0" sldId="261"/>
            <ac:spMk id="121" creationId="{00000000-0000-0000-0000-000000000000}"/>
          </ac:spMkLst>
        </pc:spChg>
        <pc:spChg chg="mod">
          <ac:chgData name="Mölsä Salla" userId="11757758-abe0-48a4-a19b-63a9678b7c89" providerId="ADAL" clId="{1E19D13D-6AB5-46FF-B5DC-96B0768FCD17}" dt="2021-02-15T08:10:58.270" v="540" actId="692"/>
          <ac:spMkLst>
            <pc:docMk/>
            <pc:sldMk cId="0" sldId="261"/>
            <ac:spMk id="122" creationId="{00000000-0000-0000-0000-000000000000}"/>
          </ac:spMkLst>
        </pc:spChg>
      </pc:sldChg>
      <pc:sldChg chg="modSp modTransition">
        <pc:chgData name="Mölsä Salla" userId="11757758-abe0-48a4-a19b-63a9678b7c89" providerId="ADAL" clId="{1E19D13D-6AB5-46FF-B5DC-96B0768FCD17}" dt="2021-01-29T13:39:05.843" v="280"/>
        <pc:sldMkLst>
          <pc:docMk/>
          <pc:sldMk cId="0" sldId="262"/>
        </pc:sldMkLst>
        <pc:spChg chg="mod">
          <ac:chgData name="Mölsä Salla" userId="11757758-abe0-48a4-a19b-63a9678b7c89" providerId="ADAL" clId="{1E19D13D-6AB5-46FF-B5DC-96B0768FCD17}" dt="2021-01-29T13:32:12.473" v="217" actId="1035"/>
          <ac:spMkLst>
            <pc:docMk/>
            <pc:sldMk cId="0" sldId="262"/>
            <ac:spMk id="129" creationId="{00000000-0000-0000-0000-000000000000}"/>
          </ac:spMkLst>
        </pc:spChg>
        <pc:spChg chg="mod">
          <ac:chgData name="Mölsä Salla" userId="11757758-abe0-48a4-a19b-63a9678b7c89" providerId="ADAL" clId="{1E19D13D-6AB5-46FF-B5DC-96B0768FCD17}" dt="2021-01-29T13:31:38.858" v="200" actId="1076"/>
          <ac:spMkLst>
            <pc:docMk/>
            <pc:sldMk cId="0" sldId="262"/>
            <ac:spMk id="130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E19D13D-6AB5-46FF-B5DC-96B0768FCD17}" dt="2021-02-12T15:04:54.354" v="532" actId="1037"/>
        <pc:sldMkLst>
          <pc:docMk/>
          <pc:sldMk cId="0" sldId="263"/>
        </pc:sldMkLst>
        <pc:spChg chg="mod">
          <ac:chgData name="Mölsä Salla" userId="11757758-abe0-48a4-a19b-63a9678b7c89" providerId="ADAL" clId="{1E19D13D-6AB5-46FF-B5DC-96B0768FCD17}" dt="2021-01-29T13:40:33.798" v="324" actId="404"/>
          <ac:spMkLst>
            <pc:docMk/>
            <pc:sldMk cId="0" sldId="263"/>
            <ac:spMk id="135" creationId="{00000000-0000-0000-0000-000000000000}"/>
          </ac:spMkLst>
        </pc:spChg>
        <pc:spChg chg="mod">
          <ac:chgData name="Mölsä Salla" userId="11757758-abe0-48a4-a19b-63a9678b7c89" providerId="ADAL" clId="{1E19D13D-6AB5-46FF-B5DC-96B0768FCD17}" dt="2021-01-29T13:34:28.857" v="233" actId="113"/>
          <ac:spMkLst>
            <pc:docMk/>
            <pc:sldMk cId="0" sldId="263"/>
            <ac:spMk id="136" creationId="{00000000-0000-0000-0000-000000000000}"/>
          </ac:spMkLst>
        </pc:spChg>
        <pc:spChg chg="mod">
          <ac:chgData name="Mölsä Salla" userId="11757758-abe0-48a4-a19b-63a9678b7c89" providerId="ADAL" clId="{1E19D13D-6AB5-46FF-B5DC-96B0768FCD17}" dt="2021-02-12T15:04:54.354" v="532" actId="1037"/>
          <ac:spMkLst>
            <pc:docMk/>
            <pc:sldMk cId="0" sldId="263"/>
            <ac:spMk id="137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E19D13D-6AB5-46FF-B5DC-96B0768FCD17}" dt="2021-01-29T13:39:05.843" v="280"/>
        <pc:sldMkLst>
          <pc:docMk/>
          <pc:sldMk cId="0" sldId="264"/>
        </pc:sldMkLst>
        <pc:spChg chg="mod">
          <ac:chgData name="Mölsä Salla" userId="11757758-abe0-48a4-a19b-63a9678b7c89" providerId="ADAL" clId="{1E19D13D-6AB5-46FF-B5DC-96B0768FCD17}" dt="2021-01-29T13:35:28.084" v="245" actId="20577"/>
          <ac:spMkLst>
            <pc:docMk/>
            <pc:sldMk cId="0" sldId="264"/>
            <ac:spMk id="144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E19D13D-6AB5-46FF-B5DC-96B0768FCD17}" dt="2021-01-29T13:39:05.843" v="280"/>
        <pc:sldMkLst>
          <pc:docMk/>
          <pc:sldMk cId="0" sldId="265"/>
        </pc:sldMkLst>
        <pc:spChg chg="mod">
          <ac:chgData name="Mölsä Salla" userId="11757758-abe0-48a4-a19b-63a9678b7c89" providerId="ADAL" clId="{1E19D13D-6AB5-46FF-B5DC-96B0768FCD17}" dt="2021-01-29T13:35:57.387" v="257" actId="20577"/>
          <ac:spMkLst>
            <pc:docMk/>
            <pc:sldMk cId="0" sldId="265"/>
            <ac:spMk id="151" creationId="{00000000-0000-0000-0000-000000000000}"/>
          </ac:spMkLst>
        </pc:spChg>
      </pc:sldChg>
      <pc:sldChg chg="modSp modTransition modAnim">
        <pc:chgData name="Mölsä Salla" userId="11757758-abe0-48a4-a19b-63a9678b7c89" providerId="ADAL" clId="{1E19D13D-6AB5-46FF-B5DC-96B0768FCD17}" dt="2021-02-12T15:06:16.713" v="533" actId="20577"/>
        <pc:sldMkLst>
          <pc:docMk/>
          <pc:sldMk cId="0" sldId="266"/>
        </pc:sldMkLst>
        <pc:spChg chg="mod">
          <ac:chgData name="Mölsä Salla" userId="11757758-abe0-48a4-a19b-63a9678b7c89" providerId="ADAL" clId="{1E19D13D-6AB5-46FF-B5DC-96B0768FCD17}" dt="2021-02-12T15:06:16.713" v="533" actId="20577"/>
          <ac:spMkLst>
            <pc:docMk/>
            <pc:sldMk cId="0" sldId="266"/>
            <ac:spMk id="15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b3079eb5b2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8" name="Google Shape;148;gb3079eb5b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b3079eb5b2_0_1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gb3079eb5b2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aa32a1b14e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gaa32a1b14e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7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8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33" name="Google Shape;133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9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1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13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4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14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14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14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5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15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15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6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6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6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6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7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7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7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7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7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7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7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8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8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8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8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8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8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8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8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9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9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19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19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19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9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2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53663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/>
              <a:t>Persoonapronominit</a:t>
            </a:r>
            <a:endParaRPr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2 Grammar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b3079eb5b2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51" name="Google Shape;151;gb3079eb5b2_0_0"/>
          <p:cNvSpPr txBox="1">
            <a:spLocks noGrp="1"/>
          </p:cNvSpPr>
          <p:nvPr>
            <p:ph type="body" idx="1"/>
          </p:nvPr>
        </p:nvSpPr>
        <p:spPr>
          <a:xfrm>
            <a:off x="1676400" y="2879999"/>
            <a:ext cx="21031200" cy="101056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fi-FI" dirty="0"/>
              <a:t>4. Sinulla on kolme omaa polkupyörää ja haluat silti lainata minun omaani?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three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bikes</a:t>
            </a:r>
            <a:r>
              <a:rPr lang="fi-FI" dirty="0">
                <a:solidFill>
                  <a:schemeClr val="bg2"/>
                </a:solidFill>
              </a:rPr>
              <a:t> of </a:t>
            </a:r>
            <a:r>
              <a:rPr lang="fi-FI" dirty="0" err="1">
                <a:solidFill>
                  <a:schemeClr val="bg2"/>
                </a:solidFill>
              </a:rPr>
              <a:t>your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own</a:t>
            </a:r>
            <a:r>
              <a:rPr lang="fi-FI" dirty="0">
                <a:solidFill>
                  <a:schemeClr val="bg2"/>
                </a:solidFill>
              </a:rPr>
              <a:t> and </a:t>
            </a:r>
            <a:r>
              <a:rPr lang="fi-FI" dirty="0" err="1">
                <a:solidFill>
                  <a:schemeClr val="bg2"/>
                </a:solidFill>
              </a:rPr>
              <a:t>still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want</a:t>
            </a:r>
            <a:r>
              <a:rPr lang="fi-FI" dirty="0">
                <a:solidFill>
                  <a:schemeClr val="bg2"/>
                </a:solidFill>
              </a:rPr>
              <a:t> to 				</a:t>
            </a:r>
            <a:r>
              <a:rPr lang="fi-FI" dirty="0" err="1">
                <a:solidFill>
                  <a:schemeClr val="bg2"/>
                </a:solidFill>
              </a:rPr>
              <a:t>borrow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mine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5. Leivoitko kaikki nämä kakut omin päin?</a:t>
            </a:r>
            <a:endParaRPr dirty="0"/>
          </a:p>
          <a:p>
            <a:pPr marL="0" indent="0">
              <a:lnSpc>
                <a:spcPct val="100000"/>
              </a:lnSpc>
              <a:buSzPts val="4800"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Did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bake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all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these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cakes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yourself</a:t>
            </a:r>
            <a:r>
              <a:rPr lang="fi-FI" dirty="0">
                <a:solidFill>
                  <a:schemeClr val="bg2"/>
                </a:solidFill>
              </a:rPr>
              <a:t> / on </a:t>
            </a:r>
            <a:r>
              <a:rPr lang="fi-FI" dirty="0" err="1">
                <a:solidFill>
                  <a:schemeClr val="bg2"/>
                </a:solidFill>
              </a:rPr>
              <a:t>your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own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6. Etkö tunnekin itseäsi erityisen onnelliseksi tänään?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Don’t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feel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especially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happy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today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52" name="Google Shape;152;gb3079eb5b2_0_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98B67900-3F1F-4356-9C45-1F9D2B2B8F4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10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b3079eb5b2_0_18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58" name="Google Shape;158;gb3079eb5b2_0_18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7. Kaikkien pitäisi oppia puolustautumaan vaaratilanteessa.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Everybody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should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learn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defend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themselves</a:t>
            </a:r>
            <a:r>
              <a:rPr lang="fi-FI" dirty="0">
                <a:solidFill>
                  <a:schemeClr val="bg2"/>
                </a:solidFill>
              </a:rPr>
              <a:t> in a 					</a:t>
            </a:r>
            <a:r>
              <a:rPr lang="fi-FI" dirty="0" err="1">
                <a:solidFill>
                  <a:schemeClr val="bg2"/>
                </a:solidFill>
              </a:rPr>
              <a:t>dangerous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situation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8. Olkaa hyvä ja ottakaa lisää kahvia ja voileipiä.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Please</a:t>
            </a:r>
            <a:r>
              <a:rPr lang="fi-FI" dirty="0">
                <a:solidFill>
                  <a:schemeClr val="bg2"/>
                </a:solidFill>
              </a:rPr>
              <a:t> help </a:t>
            </a:r>
            <a:r>
              <a:rPr lang="fi-FI" dirty="0" err="1">
                <a:solidFill>
                  <a:schemeClr val="bg2"/>
                </a:solidFill>
              </a:rPr>
              <a:t>yourselves</a:t>
            </a:r>
            <a:r>
              <a:rPr lang="fi-FI" dirty="0">
                <a:solidFill>
                  <a:schemeClr val="bg2"/>
                </a:solidFill>
              </a:rPr>
              <a:t> to </a:t>
            </a:r>
            <a:r>
              <a:rPr lang="fi-FI" dirty="0" err="1">
                <a:solidFill>
                  <a:schemeClr val="bg2"/>
                </a:solidFill>
              </a:rPr>
              <a:t>more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coffee</a:t>
            </a:r>
            <a:r>
              <a:rPr lang="fi-FI" dirty="0">
                <a:solidFill>
                  <a:schemeClr val="bg2"/>
                </a:solidFill>
              </a:rPr>
              <a:t> and </a:t>
            </a:r>
            <a:r>
              <a:rPr lang="fi-FI" dirty="0" err="1">
                <a:solidFill>
                  <a:schemeClr val="bg2"/>
                </a:solidFill>
              </a:rPr>
              <a:t>sandwiches</a:t>
            </a:r>
            <a:r>
              <a:rPr lang="fi-FI" dirty="0">
                <a:solidFill>
                  <a:schemeClr val="bg2"/>
                </a:solidFill>
              </a:rPr>
              <a:t>.</a:t>
            </a:r>
            <a:r>
              <a:rPr lang="fi-FI" sz="5550" dirty="0">
                <a:solidFill>
                  <a:schemeClr val="bg2"/>
                </a:solidFill>
              </a:rPr>
              <a:t>	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59" name="Google Shape;159;gb3079eb5b2_0_1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New </a:t>
            </a:r>
            <a:r>
              <a:rPr lang="fi-FI" dirty="0" err="1"/>
              <a:t>Insights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</a:t>
            </a:r>
            <a:r>
              <a:rPr lang="fi-FI" dirty="0" err="1"/>
              <a:t>Grammar</a:t>
            </a:r>
            <a:endParaRPr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44D86F68-6AAC-48E5-866D-B70AE65B8C6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11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Persoonapronominit – Subjektimuoto</a:t>
            </a:r>
            <a:endParaRPr dirty="0"/>
          </a:p>
        </p:txBody>
      </p:sp>
      <p:sp>
        <p:nvSpPr>
          <p:cNvPr id="93" name="Google Shape;93;p2"/>
          <p:cNvSpPr txBox="1">
            <a:spLocks noGrp="1"/>
          </p:cNvSpPr>
          <p:nvPr>
            <p:ph type="body" idx="1"/>
          </p:nvPr>
        </p:nvSpPr>
        <p:spPr>
          <a:xfrm>
            <a:off x="1676401" y="2879999"/>
            <a:ext cx="19157100" cy="101812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58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S</a:t>
            </a:r>
            <a:r>
              <a:rPr lang="fi-FI" sz="58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u</a:t>
            </a:r>
            <a:r>
              <a:rPr lang="fi-FI" sz="5800" dirty="0">
                <a:solidFill>
                  <a:schemeClr val="bg2"/>
                </a:solidFill>
              </a:rPr>
              <a:t>bjektimuotoa käytetään, kun pronomini on lauseen subjekti eli tekijä. </a:t>
            </a:r>
            <a:endParaRPr sz="5800"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5800" dirty="0">
                <a:solidFill>
                  <a:schemeClr val="bg2"/>
                </a:solidFill>
              </a:rPr>
              <a:t>Pronomini </a:t>
            </a:r>
            <a:r>
              <a:rPr lang="fi-FI" sz="5800" b="1" dirty="0">
                <a:solidFill>
                  <a:schemeClr val="bg2"/>
                </a:solidFill>
              </a:rPr>
              <a:t>I </a:t>
            </a:r>
            <a:r>
              <a:rPr lang="fi-FI" sz="5800" dirty="0">
                <a:solidFill>
                  <a:schemeClr val="bg2"/>
                </a:solidFill>
              </a:rPr>
              <a:t>kirjoitetaan aina isolla. </a:t>
            </a:r>
            <a:endParaRPr sz="5800"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5800" dirty="0">
                <a:solidFill>
                  <a:schemeClr val="bg2"/>
                </a:solidFill>
              </a:rPr>
              <a:t>Pronomini </a:t>
            </a:r>
            <a:r>
              <a:rPr lang="fi-FI" sz="5800" b="1" dirty="0" err="1">
                <a:solidFill>
                  <a:schemeClr val="bg2"/>
                </a:solidFill>
              </a:rPr>
              <a:t>you</a:t>
            </a:r>
            <a:r>
              <a:rPr lang="fi-FI" sz="5800" dirty="0">
                <a:solidFill>
                  <a:schemeClr val="bg2"/>
                </a:solidFill>
              </a:rPr>
              <a:t> tarkoittaa sekä</a:t>
            </a:r>
            <a:r>
              <a:rPr lang="fi-FI" sz="5800" i="1" dirty="0">
                <a:solidFill>
                  <a:schemeClr val="bg2"/>
                </a:solidFill>
              </a:rPr>
              <a:t> sinä</a:t>
            </a:r>
            <a:r>
              <a:rPr lang="fi-FI" sz="5800" dirty="0">
                <a:solidFill>
                  <a:schemeClr val="bg2"/>
                </a:solidFill>
              </a:rPr>
              <a:t> että </a:t>
            </a:r>
            <a:r>
              <a:rPr lang="fi-FI" sz="5800" i="1" dirty="0">
                <a:solidFill>
                  <a:schemeClr val="bg2"/>
                </a:solidFill>
              </a:rPr>
              <a:t>te.</a:t>
            </a:r>
            <a:r>
              <a:rPr lang="fi-FI" sz="5800" dirty="0">
                <a:solidFill>
                  <a:schemeClr val="bg2"/>
                </a:solidFill>
              </a:rPr>
              <a:t> Sitä ei kirjoiteta isolla lauseen keskellä edes teititeltäessä.</a:t>
            </a:r>
            <a:endParaRPr sz="5800"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5800" i="1" dirty="0">
                <a:solidFill>
                  <a:schemeClr val="bg2"/>
                </a:solidFill>
              </a:rPr>
              <a:t>Hän</a:t>
            </a:r>
            <a:r>
              <a:rPr lang="fi-FI" sz="5800" dirty="0">
                <a:solidFill>
                  <a:schemeClr val="bg2"/>
                </a:solidFill>
              </a:rPr>
              <a:t>-pronominille on kaksi sanaa, joista </a:t>
            </a:r>
            <a:r>
              <a:rPr lang="fi-FI" sz="5800" b="1" dirty="0">
                <a:solidFill>
                  <a:schemeClr val="bg2"/>
                </a:solidFill>
              </a:rPr>
              <a:t>he</a:t>
            </a:r>
            <a:r>
              <a:rPr lang="fi-FI" sz="5800" dirty="0">
                <a:solidFill>
                  <a:schemeClr val="bg2"/>
                </a:solidFill>
              </a:rPr>
              <a:t> viittaa miehiin ja </a:t>
            </a:r>
            <a:r>
              <a:rPr lang="fi-FI" sz="5800" b="1" dirty="0" err="1">
                <a:solidFill>
                  <a:schemeClr val="bg2"/>
                </a:solidFill>
              </a:rPr>
              <a:t>she</a:t>
            </a:r>
            <a:r>
              <a:rPr lang="fi-FI" sz="5800" dirty="0">
                <a:solidFill>
                  <a:schemeClr val="bg2"/>
                </a:solidFill>
              </a:rPr>
              <a:t> naisiin.</a:t>
            </a:r>
            <a:endParaRPr sz="5800"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5800" dirty="0">
                <a:solidFill>
                  <a:schemeClr val="bg2"/>
                </a:solidFill>
              </a:rPr>
              <a:t>Jos tekijän sukupuolta ei tiedetä, substantiivista voi käyttää monikkomuotoa ja viitata siihen pronominilla </a:t>
            </a:r>
            <a:r>
              <a:rPr lang="fi-FI" sz="5800" b="1" dirty="0" err="1">
                <a:solidFill>
                  <a:schemeClr val="bg2"/>
                </a:solidFill>
              </a:rPr>
              <a:t>they</a:t>
            </a:r>
            <a:r>
              <a:rPr lang="fi-FI" sz="5800" b="1" dirty="0">
                <a:solidFill>
                  <a:schemeClr val="bg2"/>
                </a:solidFill>
              </a:rPr>
              <a:t>.</a:t>
            </a:r>
            <a:endParaRPr sz="5800"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5800" b="1" dirty="0" err="1">
                <a:solidFill>
                  <a:schemeClr val="bg2"/>
                </a:solidFill>
              </a:rPr>
              <a:t>They</a:t>
            </a:r>
            <a:r>
              <a:rPr lang="fi-FI" sz="5800" dirty="0">
                <a:solidFill>
                  <a:schemeClr val="bg2"/>
                </a:solidFill>
              </a:rPr>
              <a:t>-pronominilla voi viitata myös </a:t>
            </a:r>
            <a:r>
              <a:rPr lang="fi-FI" sz="58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y</a:t>
            </a:r>
            <a:r>
              <a:rPr lang="fi-FI" sz="5800" dirty="0">
                <a:solidFill>
                  <a:schemeClr val="bg2"/>
                </a:solidFill>
              </a:rPr>
              <a:t>hteen ihmiseen sekä yksiköllisiin </a:t>
            </a:r>
            <a:r>
              <a:rPr lang="fi-FI" sz="5800" b="1" dirty="0" err="1">
                <a:solidFill>
                  <a:schemeClr val="bg2"/>
                </a:solidFill>
              </a:rPr>
              <a:t>every</a:t>
            </a:r>
            <a:r>
              <a:rPr lang="fi-FI" sz="5800" dirty="0">
                <a:solidFill>
                  <a:schemeClr val="bg2"/>
                </a:solidFill>
              </a:rPr>
              <a:t>-alkuisiin pronomineihin.</a:t>
            </a:r>
            <a:br>
              <a:rPr lang="fi-FI" sz="1500" dirty="0"/>
            </a:br>
            <a:endParaRPr sz="1500" dirty="0"/>
          </a:p>
        </p:txBody>
      </p:sp>
      <p:sp>
        <p:nvSpPr>
          <p:cNvPr id="94" name="Google Shape;94;p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New </a:t>
            </a:r>
            <a:r>
              <a:rPr lang="fi-FI" dirty="0" err="1"/>
              <a:t>Insights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</a:t>
            </a:r>
            <a:r>
              <a:rPr lang="fi-FI" dirty="0" err="1"/>
              <a:t>Grammar</a:t>
            </a:r>
            <a:endParaRPr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F3E54EBF-A3D3-428A-A58E-FA2AC17BCE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2</a:t>
            </a:fld>
            <a:endParaRPr lang="fi-FI"/>
          </a:p>
        </p:txBody>
      </p:sp>
      <p:sp>
        <p:nvSpPr>
          <p:cNvPr id="6" name="Tekstin paikkamerkki 1">
            <a:extLst>
              <a:ext uri="{FF2B5EF4-FFF2-40B4-BE49-F238E27FC236}">
                <a16:creationId xmlns:a16="http://schemas.microsoft.com/office/drawing/2014/main" id="{43CF8660-5927-4EFD-932D-1BF0DA681A68}"/>
              </a:ext>
            </a:extLst>
          </p:cNvPr>
          <p:cNvSpPr txBox="1">
            <a:spLocks/>
          </p:cNvSpPr>
          <p:nvPr/>
        </p:nvSpPr>
        <p:spPr>
          <a:xfrm>
            <a:off x="20833501" y="4001931"/>
            <a:ext cx="2866767" cy="684730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chemeClr val="dk1"/>
                </a:solidFill>
                <a:latin typeface="+mn-lt"/>
                <a:ea typeface="+mn-ea"/>
                <a:cs typeface="+mn-cs"/>
                <a:sym typeface="Arial"/>
              </a:defRPr>
            </a:lvl9pPr>
          </a:lstStyle>
          <a:p>
            <a:pPr lvl="2">
              <a:lnSpc>
                <a:spcPct val="150000"/>
              </a:lnSpc>
            </a:pPr>
            <a:r>
              <a:rPr lang="fi-FI" sz="4800" b="1" dirty="0">
                <a:solidFill>
                  <a:schemeClr val="bg2"/>
                </a:solidFill>
              </a:rPr>
              <a:t>I</a:t>
            </a:r>
          </a:p>
          <a:p>
            <a:pPr lvl="2">
              <a:lnSpc>
                <a:spcPct val="150000"/>
              </a:lnSpc>
            </a:pPr>
            <a:r>
              <a:rPr lang="fi-FI" sz="4800" b="1" dirty="0" err="1">
                <a:solidFill>
                  <a:schemeClr val="bg2"/>
                </a:solidFill>
              </a:rPr>
              <a:t>you</a:t>
            </a:r>
            <a:endParaRPr lang="fi-FI" sz="4800" b="1" dirty="0">
              <a:solidFill>
                <a:schemeClr val="bg2"/>
              </a:solidFill>
            </a:endParaRPr>
          </a:p>
          <a:p>
            <a:pPr lvl="2">
              <a:lnSpc>
                <a:spcPct val="150000"/>
              </a:lnSpc>
            </a:pPr>
            <a:r>
              <a:rPr lang="fi-FI" sz="4800" b="1" dirty="0">
                <a:solidFill>
                  <a:schemeClr val="bg2"/>
                </a:solidFill>
              </a:rPr>
              <a:t>he/</a:t>
            </a:r>
            <a:r>
              <a:rPr lang="fi-FI" sz="4800" b="1" dirty="0" err="1">
                <a:solidFill>
                  <a:schemeClr val="bg2"/>
                </a:solidFill>
              </a:rPr>
              <a:t>she</a:t>
            </a:r>
            <a:r>
              <a:rPr lang="fi-FI" sz="4800" b="1" dirty="0">
                <a:solidFill>
                  <a:schemeClr val="bg2"/>
                </a:solidFill>
              </a:rPr>
              <a:t>/it</a:t>
            </a:r>
          </a:p>
          <a:p>
            <a:pPr lvl="2">
              <a:lnSpc>
                <a:spcPct val="150000"/>
              </a:lnSpc>
            </a:pPr>
            <a:r>
              <a:rPr lang="fi-FI" sz="4800" b="1" dirty="0" err="1">
                <a:solidFill>
                  <a:schemeClr val="bg2"/>
                </a:solidFill>
              </a:rPr>
              <a:t>we</a:t>
            </a:r>
            <a:endParaRPr lang="fi-FI" sz="4800" b="1" dirty="0">
              <a:solidFill>
                <a:schemeClr val="bg2"/>
              </a:solidFill>
            </a:endParaRPr>
          </a:p>
          <a:p>
            <a:pPr lvl="2">
              <a:lnSpc>
                <a:spcPct val="150000"/>
              </a:lnSpc>
            </a:pPr>
            <a:r>
              <a:rPr lang="fi-FI" sz="4800" b="1" dirty="0" err="1">
                <a:solidFill>
                  <a:schemeClr val="bg2"/>
                </a:solidFill>
              </a:rPr>
              <a:t>you</a:t>
            </a:r>
            <a:r>
              <a:rPr lang="fi-FI" sz="4800" b="1" dirty="0">
                <a:solidFill>
                  <a:schemeClr val="bg2"/>
                </a:solidFill>
              </a:rPr>
              <a:t> </a:t>
            </a:r>
          </a:p>
          <a:p>
            <a:pPr lvl="2">
              <a:lnSpc>
                <a:spcPct val="150000"/>
              </a:lnSpc>
            </a:pPr>
            <a:r>
              <a:rPr lang="fi-FI" sz="4800" b="1" dirty="0" err="1">
                <a:solidFill>
                  <a:schemeClr val="bg2"/>
                </a:solidFill>
              </a:rPr>
              <a:t>they</a:t>
            </a:r>
            <a:endParaRPr lang="fi-FI" sz="48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Persoonapronominit – Objektimuoto</a:t>
            </a:r>
            <a:endParaRPr dirty="0"/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9815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390"/>
              <a:buFont typeface="Calibri"/>
              <a:buNone/>
            </a:pP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  </a:ext>
                </a:extLst>
              </a:rPr>
              <a:t>L</a:t>
            </a:r>
            <a:r>
              <a:rPr lang="fi-FI" dirty="0"/>
              <a:t>isa </a:t>
            </a:r>
            <a:r>
              <a:rPr lang="fi-FI" dirty="0" err="1"/>
              <a:t>lent</a:t>
            </a:r>
            <a:r>
              <a:rPr lang="fi-FI" dirty="0"/>
              <a:t> </a:t>
            </a:r>
            <a:r>
              <a:rPr lang="fi-FI" b="1" dirty="0"/>
              <a:t>me</a:t>
            </a:r>
            <a:r>
              <a:rPr lang="fi-FI" dirty="0"/>
              <a:t> 50 </a:t>
            </a:r>
            <a:r>
              <a:rPr lang="fi-FI" dirty="0" err="1"/>
              <a:t>euros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390"/>
              <a:buFont typeface="Calibri"/>
              <a:buNone/>
            </a:pPr>
            <a:r>
              <a:rPr lang="fi-FI" dirty="0" err="1"/>
              <a:t>Why</a:t>
            </a:r>
            <a:r>
              <a:rPr lang="fi-FI" dirty="0"/>
              <a:t> </a:t>
            </a:r>
            <a:r>
              <a:rPr lang="fi-FI" dirty="0" err="1"/>
              <a:t>couldn’t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lend</a:t>
            </a:r>
            <a:r>
              <a:rPr lang="fi-FI" dirty="0"/>
              <a:t> it </a:t>
            </a:r>
            <a:r>
              <a:rPr lang="fi-FI" b="1" dirty="0"/>
              <a:t>to us</a:t>
            </a:r>
            <a:r>
              <a:rPr lang="fi-FI" dirty="0"/>
              <a:t>?</a:t>
            </a:r>
            <a:endParaRPr dirty="0"/>
          </a:p>
          <a:p>
            <a:pPr marL="857250" lvl="0" indent="-85725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Objektimuotoa käytetään, kun persoonapronomini on tekemisen kohde tai vastaa kysymykseen </a:t>
            </a:r>
            <a:r>
              <a:rPr lang="fi-FI" i="1" dirty="0">
                <a:solidFill>
                  <a:schemeClr val="bg2"/>
                </a:solidFill>
              </a:rPr>
              <a:t>kenelle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390"/>
              <a:buFont typeface="Calibri"/>
              <a:buNone/>
            </a:pPr>
            <a:r>
              <a:rPr lang="fi-FI" dirty="0"/>
              <a:t>Tom is a </a:t>
            </a:r>
            <a:r>
              <a:rPr lang="fi-FI" dirty="0" err="1"/>
              <a:t>lot</a:t>
            </a:r>
            <a:r>
              <a:rPr lang="fi-FI" dirty="0"/>
              <a:t> </a:t>
            </a:r>
            <a:r>
              <a:rPr lang="fi-FI" dirty="0" err="1"/>
              <a:t>better</a:t>
            </a:r>
            <a:r>
              <a:rPr lang="fi-FI" dirty="0"/>
              <a:t> at playing </a:t>
            </a:r>
            <a:r>
              <a:rPr lang="fi-FI" dirty="0" err="1"/>
              <a:t>basketball</a:t>
            </a:r>
            <a:r>
              <a:rPr lang="fi-FI" dirty="0"/>
              <a:t> </a:t>
            </a:r>
            <a:r>
              <a:rPr lang="fi-FI" dirty="0" err="1"/>
              <a:t>than</a:t>
            </a:r>
            <a:r>
              <a:rPr lang="fi-FI" dirty="0"/>
              <a:t> me / </a:t>
            </a:r>
            <a:r>
              <a:rPr lang="fi-FI" dirty="0" err="1"/>
              <a:t>than</a:t>
            </a:r>
            <a:r>
              <a:rPr lang="fi-FI" dirty="0"/>
              <a:t> I am.</a:t>
            </a:r>
            <a:endParaRPr dirty="0"/>
          </a:p>
          <a:p>
            <a:pPr marL="857250" lvl="0" indent="-85725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i="1" dirty="0">
                <a:solidFill>
                  <a:schemeClr val="bg2"/>
                </a:solidFill>
              </a:rPr>
              <a:t>Kuin</a:t>
            </a:r>
            <a:r>
              <a:rPr lang="fi-FI" dirty="0">
                <a:solidFill>
                  <a:schemeClr val="bg2"/>
                </a:solidFill>
              </a:rPr>
              <a:t>-sanojen </a:t>
            </a:r>
            <a:r>
              <a:rPr lang="fi-FI" b="1" dirty="0">
                <a:solidFill>
                  <a:schemeClr val="bg2"/>
                </a:solidFill>
              </a:rPr>
              <a:t>as</a:t>
            </a:r>
            <a:r>
              <a:rPr lang="fi-FI" dirty="0">
                <a:solidFill>
                  <a:schemeClr val="bg2"/>
                </a:solidFill>
              </a:rPr>
              <a:t> ja </a:t>
            </a:r>
            <a:r>
              <a:rPr lang="fi-FI" b="1" dirty="0" err="1">
                <a:solidFill>
                  <a:schemeClr val="bg2"/>
                </a:solidFill>
              </a:rPr>
              <a:t>than</a:t>
            </a:r>
            <a:r>
              <a:rPr lang="fi-FI" dirty="0">
                <a:solidFill>
                  <a:schemeClr val="bg2"/>
                </a:solidFill>
              </a:rPr>
              <a:t> jälkeen käytetään objektimuotoa. Subjektimuotoa käytetään, jos virke jatkuu.</a:t>
            </a:r>
            <a:endParaRPr sz="4200" dirty="0">
              <a:solidFill>
                <a:schemeClr val="bg2"/>
              </a:solidFill>
            </a:endParaRPr>
          </a:p>
        </p:txBody>
      </p:sp>
      <p:sp>
        <p:nvSpPr>
          <p:cNvPr id="101" name="Google Shape;101;p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F50B06A0-0640-4D33-BEE5-FBB221D98FB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3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4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fi-FI" dirty="0"/>
              <a:t>Persoonapronominit – Omistusmuodot</a:t>
            </a:r>
            <a:endParaRPr dirty="0"/>
          </a:p>
        </p:txBody>
      </p:sp>
      <p:sp>
        <p:nvSpPr>
          <p:cNvPr id="107" name="Google Shape;107;p4"/>
          <p:cNvSpPr txBox="1">
            <a:spLocks noGrp="1"/>
          </p:cNvSpPr>
          <p:nvPr>
            <p:ph type="body" idx="1"/>
          </p:nvPr>
        </p:nvSpPr>
        <p:spPr>
          <a:xfrm>
            <a:off x="1676400" y="3730512"/>
            <a:ext cx="21031199" cy="9836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390"/>
              <a:buFont typeface="Calibri"/>
              <a:buNone/>
            </a:pP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these</a:t>
            </a:r>
            <a:r>
              <a:rPr lang="fi-FI" dirty="0"/>
              <a:t> </a:t>
            </a:r>
            <a:r>
              <a:rPr lang="fi-FI" b="1" dirty="0" err="1"/>
              <a:t>your</a:t>
            </a:r>
            <a:r>
              <a:rPr lang="fi-FI" dirty="0"/>
              <a:t> </a:t>
            </a:r>
            <a:r>
              <a:rPr lang="fi-FI" b="1" dirty="0" err="1"/>
              <a:t>keys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390"/>
              <a:buFont typeface="Calibri"/>
              <a:buNone/>
            </a:pPr>
            <a:r>
              <a:rPr lang="fi-FI" dirty="0" err="1"/>
              <a:t>Hands</a:t>
            </a:r>
            <a:r>
              <a:rPr lang="fi-FI" dirty="0"/>
              <a:t> </a:t>
            </a:r>
            <a:r>
              <a:rPr lang="fi-FI" dirty="0" err="1"/>
              <a:t>off</a:t>
            </a:r>
            <a:r>
              <a:rPr lang="fi-FI" dirty="0"/>
              <a:t>! </a:t>
            </a:r>
            <a:r>
              <a:rPr lang="fi-FI" dirty="0" err="1"/>
              <a:t>That’s</a:t>
            </a:r>
            <a:r>
              <a:rPr lang="fi-FI" dirty="0"/>
              <a:t> </a:t>
            </a:r>
            <a:r>
              <a:rPr lang="fi-FI" b="1" dirty="0"/>
              <a:t>my</a:t>
            </a:r>
            <a:r>
              <a:rPr lang="fi-FI" dirty="0"/>
              <a:t> </a:t>
            </a:r>
            <a:r>
              <a:rPr lang="fi-FI" b="1" dirty="0" err="1"/>
              <a:t>diary</a:t>
            </a:r>
            <a:r>
              <a:rPr lang="fi-FI" dirty="0"/>
              <a:t>.</a:t>
            </a:r>
            <a:endParaRPr i="1" dirty="0"/>
          </a:p>
          <a:p>
            <a:pPr marL="857250" lvl="0" indent="-85725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Adjektiivinen omistusmuoto vaatii aina pääsanan.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390"/>
              <a:buFont typeface="Calibri"/>
              <a:buNone/>
            </a:pPr>
            <a:r>
              <a:rPr lang="fi-FI" dirty="0" err="1"/>
              <a:t>What</a:t>
            </a:r>
            <a:r>
              <a:rPr lang="fi-FI" dirty="0"/>
              <a:t> </a:t>
            </a:r>
            <a:r>
              <a:rPr lang="fi-FI" dirty="0" err="1"/>
              <a:t>cute</a:t>
            </a:r>
            <a:r>
              <a:rPr lang="fi-FI" dirty="0"/>
              <a:t> </a:t>
            </a:r>
            <a:r>
              <a:rPr lang="fi-FI" dirty="0" err="1"/>
              <a:t>children</a:t>
            </a:r>
            <a:r>
              <a:rPr lang="fi-FI" dirty="0"/>
              <a:t>!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 err="1"/>
              <a:t>yours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390"/>
              <a:buFont typeface="Calibri"/>
              <a:buNone/>
            </a:pPr>
            <a:r>
              <a:rPr lang="fi-FI" dirty="0"/>
              <a:t>No,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those</a:t>
            </a:r>
            <a:r>
              <a:rPr lang="fi-FI" dirty="0"/>
              <a:t> </a:t>
            </a:r>
            <a:r>
              <a:rPr lang="fi-FI" dirty="0" err="1"/>
              <a:t>ones</a:t>
            </a:r>
            <a:r>
              <a:rPr lang="fi-FI" dirty="0"/>
              <a:t> </a:t>
            </a:r>
            <a:r>
              <a:rPr lang="fi-FI" dirty="0" err="1"/>
              <a:t>over</a:t>
            </a:r>
            <a:r>
              <a:rPr lang="fi-FI" dirty="0"/>
              <a:t> </a:t>
            </a:r>
            <a:r>
              <a:rPr lang="fi-FI" dirty="0" err="1"/>
              <a:t>there</a:t>
            </a:r>
            <a:r>
              <a:rPr lang="fi-FI" dirty="0"/>
              <a:t> </a:t>
            </a:r>
            <a:r>
              <a:rPr lang="fi-FI" dirty="0" err="1"/>
              <a:t>are</a:t>
            </a:r>
            <a:r>
              <a:rPr lang="fi-FI" dirty="0"/>
              <a:t> </a:t>
            </a:r>
            <a:r>
              <a:rPr lang="fi-FI" b="1" dirty="0" err="1"/>
              <a:t>mine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1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Itsenäinen omistusmuoto on nimensä mukaan ilman pääsanaa. Niistä kaikki paitsi </a:t>
            </a:r>
            <a:r>
              <a:rPr lang="fi-FI" b="1" dirty="0" err="1">
                <a:solidFill>
                  <a:schemeClr val="bg2"/>
                </a:solidFill>
              </a:rPr>
              <a:t>mine</a:t>
            </a:r>
            <a:r>
              <a:rPr lang="fi-FI" dirty="0">
                <a:solidFill>
                  <a:schemeClr val="bg2"/>
                </a:solidFill>
              </a:rPr>
              <a:t> päättyvät </a:t>
            </a:r>
            <a:r>
              <a:rPr lang="fi-FI" i="1" dirty="0">
                <a:solidFill>
                  <a:schemeClr val="bg2"/>
                </a:solidFill>
              </a:rPr>
              <a:t>s</a:t>
            </a:r>
            <a:r>
              <a:rPr lang="fi-FI" dirty="0">
                <a:solidFill>
                  <a:schemeClr val="bg2"/>
                </a:solidFill>
              </a:rPr>
              <a:t>-kirjaimeen.</a:t>
            </a:r>
            <a:endParaRPr sz="4200" dirty="0">
              <a:solidFill>
                <a:schemeClr val="bg2"/>
              </a:solidFill>
            </a:endParaRPr>
          </a:p>
        </p:txBody>
      </p:sp>
      <p:sp>
        <p:nvSpPr>
          <p:cNvPr id="108" name="Google Shape;108;p4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22286686-4807-463C-8865-C470D241EE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4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b="1"/>
              <a:t>Own</a:t>
            </a:r>
            <a:r>
              <a:rPr lang="fi-FI"/>
              <a:t>-sana</a:t>
            </a:r>
            <a:endParaRPr/>
          </a:p>
        </p:txBody>
      </p:sp>
      <p:sp>
        <p:nvSpPr>
          <p:cNvPr id="114" name="Google Shape;114;p5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925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One </a:t>
            </a:r>
            <a:r>
              <a:rPr lang="fi-FI" dirty="0" err="1"/>
              <a:t>day</a:t>
            </a:r>
            <a:r>
              <a:rPr lang="fi-FI" dirty="0"/>
              <a:t> </a:t>
            </a:r>
            <a:r>
              <a:rPr lang="fi-FI" dirty="0" err="1"/>
              <a:t>they’d</a:t>
            </a:r>
            <a:r>
              <a:rPr lang="fi-FI" dirty="0"/>
              <a:t> </a:t>
            </a:r>
            <a:r>
              <a:rPr lang="fi-FI" dirty="0" err="1"/>
              <a:t>like</a:t>
            </a:r>
            <a:r>
              <a:rPr lang="fi-FI" dirty="0"/>
              <a:t> to </a:t>
            </a:r>
            <a:r>
              <a:rPr lang="fi-FI" dirty="0" err="1"/>
              <a:t>have</a:t>
            </a:r>
            <a:r>
              <a:rPr lang="fi-FI" dirty="0"/>
              <a:t> </a:t>
            </a:r>
            <a:r>
              <a:rPr lang="fi-FI" b="1" dirty="0"/>
              <a:t>a house of </a:t>
            </a:r>
            <a:r>
              <a:rPr lang="fi-FI" b="1" dirty="0" err="1"/>
              <a:t>their</a:t>
            </a:r>
            <a:r>
              <a:rPr lang="fi-FI" b="1" dirty="0"/>
              <a:t> </a:t>
            </a:r>
            <a:r>
              <a:rPr lang="fi-FI" b="1" dirty="0" err="1"/>
              <a:t>own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Is </a:t>
            </a:r>
            <a:r>
              <a:rPr lang="fi-FI" dirty="0" err="1"/>
              <a:t>that</a:t>
            </a:r>
            <a:r>
              <a:rPr lang="fi-FI" dirty="0"/>
              <a:t> </a:t>
            </a:r>
            <a:r>
              <a:rPr lang="fi-FI" dirty="0" err="1"/>
              <a:t>microcar</a:t>
            </a:r>
            <a:r>
              <a:rPr lang="fi-FI" dirty="0"/>
              <a:t> </a:t>
            </a:r>
            <a:r>
              <a:rPr lang="fi-FI" b="1" dirty="0" err="1"/>
              <a:t>your</a:t>
            </a:r>
            <a:r>
              <a:rPr lang="fi-FI" b="1" dirty="0"/>
              <a:t> </a:t>
            </a:r>
            <a:r>
              <a:rPr lang="fi-FI" b="1" dirty="0" err="1"/>
              <a:t>own</a:t>
            </a:r>
            <a:r>
              <a:rPr lang="fi-FI" dirty="0"/>
              <a:t> </a:t>
            </a:r>
            <a:r>
              <a:rPr lang="fi-FI" dirty="0" err="1"/>
              <a:t>or</a:t>
            </a:r>
            <a:r>
              <a:rPr lang="fi-FI" dirty="0"/>
              <a:t> </a:t>
            </a:r>
            <a:r>
              <a:rPr lang="fi-FI" dirty="0" err="1"/>
              <a:t>your</a:t>
            </a:r>
            <a:r>
              <a:rPr lang="fi-FI" dirty="0"/>
              <a:t> </a:t>
            </a:r>
            <a:r>
              <a:rPr lang="fi-FI" dirty="0" err="1"/>
              <a:t>brother’s</a:t>
            </a:r>
            <a:r>
              <a:rPr lang="fi-FI" dirty="0"/>
              <a:t>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I </a:t>
            </a:r>
            <a:r>
              <a:rPr lang="fi-FI" dirty="0" err="1"/>
              <a:t>wish</a:t>
            </a:r>
            <a:r>
              <a:rPr lang="fi-FI" dirty="0"/>
              <a:t> I </a:t>
            </a:r>
            <a:r>
              <a:rPr lang="fi-FI" dirty="0" err="1"/>
              <a:t>could</a:t>
            </a:r>
            <a:r>
              <a:rPr lang="fi-FI" dirty="0"/>
              <a:t> </a:t>
            </a:r>
            <a:r>
              <a:rPr lang="fi-FI" dirty="0" err="1"/>
              <a:t>fall</a:t>
            </a:r>
            <a:r>
              <a:rPr lang="fi-FI" dirty="0"/>
              <a:t> </a:t>
            </a:r>
            <a:r>
              <a:rPr lang="fi-FI" dirty="0" err="1"/>
              <a:t>asleep</a:t>
            </a:r>
            <a:r>
              <a:rPr lang="fi-FI" dirty="0"/>
              <a:t> in</a:t>
            </a:r>
            <a:r>
              <a:rPr lang="fi-FI" b="1" dirty="0"/>
              <a:t> my </a:t>
            </a:r>
            <a:r>
              <a:rPr lang="fi-FI" b="1" dirty="0" err="1"/>
              <a:t>own</a:t>
            </a:r>
            <a:r>
              <a:rPr lang="fi-FI" b="1" dirty="0"/>
              <a:t> bed</a:t>
            </a:r>
            <a:r>
              <a:rPr lang="fi-FI" dirty="0"/>
              <a:t> for a </a:t>
            </a:r>
            <a:r>
              <a:rPr lang="fi-FI" dirty="0" err="1"/>
              <a:t>change</a:t>
            </a:r>
            <a:r>
              <a:rPr lang="fi-FI" dirty="0"/>
              <a:t>.</a:t>
            </a: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561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own</a:t>
            </a:r>
            <a:r>
              <a:rPr lang="fi-FI" dirty="0">
                <a:solidFill>
                  <a:schemeClr val="bg2"/>
                </a:solidFill>
              </a:rPr>
              <a:t>-sanan yhteydessä on oltava omistusmuoto (</a:t>
            </a:r>
            <a:r>
              <a:rPr lang="fi-FI" i="1" dirty="0">
                <a:solidFill>
                  <a:schemeClr val="bg2"/>
                </a:solidFill>
              </a:rPr>
              <a:t>Kenen oma?)</a:t>
            </a:r>
            <a:endParaRPr i="1"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Suomen kielessä omistusta ilmaistaessa käytetään usein sanaa </a:t>
            </a:r>
            <a:r>
              <a:rPr lang="fi-FI" i="1" dirty="0">
                <a:solidFill>
                  <a:schemeClr val="bg2"/>
                </a:solidFill>
              </a:rPr>
              <a:t>oma.</a:t>
            </a:r>
            <a:r>
              <a:rPr lang="fi-FI" dirty="0">
                <a:solidFill>
                  <a:schemeClr val="bg2"/>
                </a:solidFill>
              </a:rPr>
              <a:t> Englannin kielen sana </a:t>
            </a:r>
            <a:r>
              <a:rPr lang="fi-FI" b="1" dirty="0" err="1">
                <a:solidFill>
                  <a:schemeClr val="bg2"/>
                </a:solidFill>
              </a:rPr>
              <a:t>own</a:t>
            </a:r>
            <a:r>
              <a:rPr lang="fi-FI" dirty="0">
                <a:solidFill>
                  <a:schemeClr val="bg2"/>
                </a:solidFill>
              </a:rPr>
              <a:t> ei ole läheskään niin yleinen.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5" name="Google Shape;115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F6F7DA95-A56B-45D4-BA14-069CB969ED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5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aa32a1b14e_0_0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00" cy="162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Oikeinkirjoituksesta muistettavaa</a:t>
            </a:r>
            <a:endParaRPr/>
          </a:p>
        </p:txBody>
      </p:sp>
      <p:sp>
        <p:nvSpPr>
          <p:cNvPr id="121" name="Google Shape;121;gaa32a1b14e_0_0"/>
          <p:cNvSpPr txBox="1">
            <a:spLocks noGrp="1"/>
          </p:cNvSpPr>
          <p:nvPr>
            <p:ph type="body" idx="1"/>
          </p:nvPr>
        </p:nvSpPr>
        <p:spPr>
          <a:xfrm>
            <a:off x="4653512" y="3061051"/>
            <a:ext cx="7560000" cy="9549161"/>
          </a:xfrm>
          <a:prstGeom prst="rect">
            <a:avLst/>
          </a:prstGeom>
          <a:solidFill>
            <a:srgbClr val="E5F4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b="1" dirty="0" err="1"/>
              <a:t>its</a:t>
            </a:r>
            <a:endParaRPr sz="5500" b="1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b="1" dirty="0" err="1"/>
              <a:t>it’s</a:t>
            </a:r>
            <a:r>
              <a:rPr lang="fi-FI" sz="5500" b="1" dirty="0"/>
              <a:t> (it is / it </a:t>
            </a:r>
            <a:r>
              <a:rPr lang="fi-FI" sz="5500" b="1" dirty="0" err="1"/>
              <a:t>has</a:t>
            </a:r>
            <a:r>
              <a:rPr lang="fi-FI" sz="5500" b="1" dirty="0"/>
              <a:t>)</a:t>
            </a:r>
            <a:endParaRPr sz="5500" b="1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endParaRPr sz="1400" b="1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b="1" dirty="0" err="1"/>
              <a:t>his</a:t>
            </a:r>
            <a:endParaRPr sz="5500" b="1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b="1" dirty="0" err="1"/>
              <a:t>he’s</a:t>
            </a:r>
            <a:r>
              <a:rPr lang="fi-FI" sz="5500" b="1" dirty="0"/>
              <a:t> (he is / he </a:t>
            </a:r>
            <a:r>
              <a:rPr lang="fi-FI" sz="5500" b="1" dirty="0" err="1"/>
              <a:t>has</a:t>
            </a:r>
            <a:r>
              <a:rPr lang="fi-FI" sz="5500" b="1" dirty="0"/>
              <a:t>)</a:t>
            </a:r>
            <a:endParaRPr sz="5500" b="1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endParaRPr sz="1400" b="1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b="1" dirty="0" err="1"/>
              <a:t>your</a:t>
            </a:r>
            <a:endParaRPr sz="5500" b="1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b="1" dirty="0" err="1"/>
              <a:t>you’re</a:t>
            </a:r>
            <a:r>
              <a:rPr lang="fi-FI" sz="5500" b="1" dirty="0"/>
              <a:t> (</a:t>
            </a:r>
            <a:r>
              <a:rPr lang="fi-FI" sz="5500" b="1" dirty="0" err="1"/>
              <a:t>you</a:t>
            </a:r>
            <a:r>
              <a:rPr lang="fi-FI" sz="5500" b="1" dirty="0"/>
              <a:t> </a:t>
            </a:r>
            <a:r>
              <a:rPr lang="fi-FI" sz="5500" b="1" dirty="0" err="1"/>
              <a:t>are</a:t>
            </a:r>
            <a:r>
              <a:rPr lang="fi-FI" sz="5500" b="1" dirty="0"/>
              <a:t>)</a:t>
            </a:r>
            <a:endParaRPr sz="5500" b="1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endParaRPr sz="1400" b="1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b="1" dirty="0" err="1"/>
              <a:t>their</a:t>
            </a:r>
            <a:endParaRPr sz="5500" b="1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b="1" dirty="0" err="1"/>
              <a:t>they’re</a:t>
            </a:r>
            <a:r>
              <a:rPr lang="fi-FI" sz="5500" b="1" dirty="0"/>
              <a:t> (</a:t>
            </a:r>
            <a:r>
              <a:rPr lang="fi-FI" sz="5500" b="1" dirty="0" err="1"/>
              <a:t>they</a:t>
            </a:r>
            <a:r>
              <a:rPr lang="fi-FI" sz="5500" b="1" dirty="0"/>
              <a:t> </a:t>
            </a:r>
            <a:r>
              <a:rPr lang="fi-FI" sz="5500" b="1" dirty="0" err="1"/>
              <a:t>are</a:t>
            </a:r>
            <a:r>
              <a:rPr lang="fi-FI" sz="5500" b="1" dirty="0"/>
              <a:t>)</a:t>
            </a:r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b="1" dirty="0"/>
              <a:t>	</a:t>
            </a:r>
            <a:endParaRPr sz="5500" dirty="0">
              <a:highlight>
                <a:srgbClr val="FFFF00"/>
              </a:highlight>
            </a:endParaRPr>
          </a:p>
        </p:txBody>
      </p:sp>
      <p:sp>
        <p:nvSpPr>
          <p:cNvPr id="122" name="Google Shape;122;gaa32a1b14e_0_0"/>
          <p:cNvSpPr txBox="1">
            <a:spLocks noGrp="1"/>
          </p:cNvSpPr>
          <p:nvPr>
            <p:ph type="body" idx="2"/>
          </p:nvPr>
        </p:nvSpPr>
        <p:spPr>
          <a:xfrm>
            <a:off x="12211815" y="3061052"/>
            <a:ext cx="7560000" cy="9549162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dirty="0"/>
              <a:t>sen</a:t>
            </a:r>
            <a:endParaRPr sz="5500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dirty="0"/>
              <a:t>se on, sillä on</a:t>
            </a:r>
            <a:endParaRPr sz="5500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endParaRPr sz="1400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dirty="0"/>
              <a:t>hänen</a:t>
            </a:r>
            <a:endParaRPr sz="5500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dirty="0"/>
              <a:t>hän on, hänellä on</a:t>
            </a:r>
            <a:endParaRPr sz="5500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endParaRPr sz="1400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dirty="0"/>
              <a:t>sinun, teidän</a:t>
            </a:r>
            <a:endParaRPr sz="5500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dirty="0"/>
              <a:t>sinä ole</a:t>
            </a:r>
            <a:r>
              <a:rPr lang="fi-FI" sz="55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t</a:t>
            </a:r>
            <a:endParaRPr sz="5500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endParaRPr sz="1400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dirty="0"/>
              <a:t>heidän</a:t>
            </a:r>
            <a:endParaRPr sz="5500"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5500" dirty="0"/>
              <a:t>he ovat </a:t>
            </a:r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550"/>
              <a:buFont typeface="Calibri"/>
              <a:buNone/>
            </a:pPr>
            <a:r>
              <a:rPr lang="fi-FI" sz="4800" i="1" dirty="0"/>
              <a:t>	N.B. </a:t>
            </a:r>
            <a:r>
              <a:rPr lang="fi-FI" sz="4800" i="1" dirty="0" err="1"/>
              <a:t>there</a:t>
            </a:r>
            <a:r>
              <a:rPr lang="fi-FI" sz="4800" i="1" dirty="0"/>
              <a:t> = siellä</a:t>
            </a:r>
            <a:endParaRPr sz="4800" i="1" dirty="0"/>
          </a:p>
        </p:txBody>
      </p:sp>
      <p:sp>
        <p:nvSpPr>
          <p:cNvPr id="123" name="Google Shape;123;gaa32a1b14e_0_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F6563B44-7819-456D-B59E-4C20380008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6</a:t>
            </a:fld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Refleksiivipronominit</a:t>
            </a:r>
            <a:endParaRPr dirty="0"/>
          </a:p>
        </p:txBody>
      </p:sp>
      <p:sp>
        <p:nvSpPr>
          <p:cNvPr id="129" name="Google Shape;129;p7"/>
          <p:cNvSpPr txBox="1">
            <a:spLocks noGrp="1"/>
          </p:cNvSpPr>
          <p:nvPr>
            <p:ph type="body" idx="1"/>
          </p:nvPr>
        </p:nvSpPr>
        <p:spPr>
          <a:xfrm>
            <a:off x="1676400" y="2688615"/>
            <a:ext cx="21672698" cy="1083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650"/>
              <a:buFont typeface="Calibri"/>
              <a:buNone/>
            </a:pPr>
            <a:r>
              <a:rPr lang="fi-FI" dirty="0"/>
              <a:t>I </a:t>
            </a:r>
            <a:r>
              <a:rPr lang="fi-FI" dirty="0" err="1"/>
              <a:t>did</a:t>
            </a:r>
            <a:r>
              <a:rPr lang="fi-FI" dirty="0"/>
              <a:t> </a:t>
            </a:r>
            <a:r>
              <a:rPr lang="fi-FI" dirty="0" err="1"/>
              <a:t>everything</a:t>
            </a:r>
            <a:r>
              <a:rPr lang="fi-FI" dirty="0"/>
              <a:t> </a:t>
            </a:r>
            <a:r>
              <a:rPr lang="fi-FI" b="1" dirty="0" err="1"/>
              <a:t>by</a:t>
            </a:r>
            <a:r>
              <a:rPr lang="fi-FI" b="1" dirty="0"/>
              <a:t> </a:t>
            </a:r>
            <a:r>
              <a:rPr lang="fi-FI" b="1" dirty="0" err="1"/>
              <a:t>myself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650"/>
              <a:buFont typeface="Calibri"/>
              <a:buNone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dirty="0" err="1"/>
              <a:t>washed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car</a:t>
            </a:r>
            <a:r>
              <a:rPr lang="fi-FI" dirty="0"/>
              <a:t> </a:t>
            </a:r>
            <a:r>
              <a:rPr lang="fi-FI" b="1" dirty="0" err="1"/>
              <a:t>themselves</a:t>
            </a:r>
            <a:r>
              <a:rPr lang="fi-FI" dirty="0"/>
              <a:t>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650"/>
              <a:buFont typeface="Calibri"/>
              <a:buNone/>
            </a:pPr>
            <a:r>
              <a:rPr lang="fi-FI" dirty="0" err="1"/>
              <a:t>We</a:t>
            </a:r>
            <a:r>
              <a:rPr lang="fi-FI" dirty="0"/>
              <a:t> </a:t>
            </a:r>
            <a:r>
              <a:rPr lang="fi-FI" dirty="0" err="1"/>
              <a:t>feel</a:t>
            </a:r>
            <a:r>
              <a:rPr lang="fi-FI" dirty="0"/>
              <a:t> </a:t>
            </a:r>
            <a:r>
              <a:rPr lang="fi-FI" dirty="0" err="1"/>
              <a:t>happy</a:t>
            </a:r>
            <a:r>
              <a:rPr lang="fi-FI" dirty="0"/>
              <a:t> </a:t>
            </a:r>
            <a:r>
              <a:rPr lang="fi-FI" dirty="0" err="1"/>
              <a:t>after</a:t>
            </a:r>
            <a:r>
              <a:rPr lang="fi-FI" dirty="0"/>
              <a:t>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jog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Refleksiivipronominit vastaavat suomen sanaa</a:t>
            </a:r>
            <a:r>
              <a:rPr lang="fi-FI" i="1" dirty="0">
                <a:solidFill>
                  <a:schemeClr val="bg2"/>
                </a:solidFill>
              </a:rPr>
              <a:t> itse.</a:t>
            </a:r>
            <a:r>
              <a:rPr lang="fi-FI" dirty="0">
                <a:solidFill>
                  <a:schemeClr val="bg2"/>
                </a:solidFill>
              </a:rPr>
              <a:t>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Jokaiselle persoonalle on oma sanansa</a:t>
            </a:r>
            <a:r>
              <a:rPr lang="fi-FI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.</a:t>
            </a:r>
            <a:r>
              <a:rPr lang="fi-FI" dirty="0">
                <a:solidFill>
                  <a:schemeClr val="bg2"/>
                </a:solidFill>
              </a:rPr>
              <a:t> 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Yksikössä refleksiivipronominien pääte on -</a:t>
            </a:r>
            <a:r>
              <a:rPr lang="fi-FI" b="1" i="1" dirty="0" err="1">
                <a:solidFill>
                  <a:schemeClr val="bg2"/>
                </a:solidFill>
              </a:rPr>
              <a:t>self</a:t>
            </a:r>
            <a:r>
              <a:rPr lang="fi-FI" dirty="0">
                <a:solidFill>
                  <a:schemeClr val="bg2"/>
                </a:solidFill>
              </a:rPr>
              <a:t>, monikossa -</a:t>
            </a:r>
            <a:r>
              <a:rPr lang="fi-FI" b="1" i="1" dirty="0" err="1">
                <a:solidFill>
                  <a:schemeClr val="bg2"/>
                </a:solidFill>
              </a:rPr>
              <a:t>selves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 + refleksiivipronomini tarkoittaa </a:t>
            </a:r>
            <a:r>
              <a:rPr lang="fi-FI" i="1" dirty="0">
                <a:solidFill>
                  <a:schemeClr val="bg2"/>
                </a:solidFill>
              </a:rPr>
              <a:t>omin päin, ilman apua (</a:t>
            </a:r>
            <a:r>
              <a:rPr lang="fi-FI" dirty="0" err="1">
                <a:solidFill>
                  <a:schemeClr val="bg2"/>
                </a:solidFill>
              </a:rPr>
              <a:t>by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myself</a:t>
            </a:r>
            <a:r>
              <a:rPr lang="fi-FI" dirty="0">
                <a:solidFill>
                  <a:schemeClr val="bg2"/>
                </a:solidFill>
              </a:rPr>
              <a:t> = on my </a:t>
            </a:r>
            <a:r>
              <a:rPr lang="fi-FI" dirty="0" err="1">
                <a:solidFill>
                  <a:schemeClr val="bg2"/>
                </a:solidFill>
              </a:rPr>
              <a:t>own</a:t>
            </a:r>
            <a:r>
              <a:rPr lang="fi-FI" dirty="0">
                <a:solidFill>
                  <a:schemeClr val="bg2"/>
                </a:solidFill>
              </a:rPr>
              <a:t>)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b="1" dirty="0" err="1">
                <a:solidFill>
                  <a:schemeClr val="bg2"/>
                </a:solidFill>
              </a:rPr>
              <a:t>feel</a:t>
            </a:r>
            <a:r>
              <a:rPr lang="fi-FI" dirty="0">
                <a:solidFill>
                  <a:schemeClr val="bg2"/>
                </a:solidFill>
              </a:rPr>
              <a:t>-verbin kanssa </a:t>
            </a:r>
            <a:r>
              <a:rPr lang="fi-FI" b="1" dirty="0">
                <a:solidFill>
                  <a:schemeClr val="bg2"/>
                </a:solidFill>
              </a:rPr>
              <a:t>EI</a:t>
            </a:r>
            <a:r>
              <a:rPr lang="fi-FI" dirty="0">
                <a:solidFill>
                  <a:schemeClr val="bg2"/>
                </a:solidFill>
              </a:rPr>
              <a:t> käytetä </a:t>
            </a:r>
            <a:r>
              <a:rPr lang="fi-FI" b="1" dirty="0" err="1">
                <a:solidFill>
                  <a:schemeClr val="bg2"/>
                </a:solidFill>
              </a:rPr>
              <a:t>self</a:t>
            </a:r>
            <a:r>
              <a:rPr lang="fi-FI" dirty="0">
                <a:solidFill>
                  <a:schemeClr val="bg2"/>
                </a:solidFill>
              </a:rPr>
              <a:t>-pronominia, älä anna suomen kielen hämätä.</a:t>
            </a:r>
            <a:endParaRPr sz="4650" dirty="0">
              <a:solidFill>
                <a:schemeClr val="bg2"/>
              </a:solidFill>
            </a:endParaRPr>
          </a:p>
        </p:txBody>
      </p:sp>
      <p:sp>
        <p:nvSpPr>
          <p:cNvPr id="130" name="Google Shape;130;p7"/>
          <p:cNvSpPr txBox="1">
            <a:spLocks noGrp="1"/>
          </p:cNvSpPr>
          <p:nvPr>
            <p:ph type="ftr" idx="11"/>
          </p:nvPr>
        </p:nvSpPr>
        <p:spPr>
          <a:xfrm>
            <a:off x="1621944" y="1217043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 dirty="0"/>
              <a:t>New </a:t>
            </a:r>
            <a:r>
              <a:rPr lang="fi-FI" dirty="0" err="1"/>
              <a:t>Insights</a:t>
            </a:r>
            <a:r>
              <a:rPr lang="fi-FI" dirty="0"/>
              <a:t> </a:t>
            </a:r>
            <a:r>
              <a:rPr lang="fi-FI" dirty="0" err="1"/>
              <a:t>Module</a:t>
            </a:r>
            <a:r>
              <a:rPr lang="fi-FI" dirty="0"/>
              <a:t> 2 </a:t>
            </a:r>
            <a:r>
              <a:rPr lang="fi-FI" dirty="0" err="1"/>
              <a:t>Grammar</a:t>
            </a:r>
            <a:endParaRPr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B40F874F-C58B-49ED-8B14-9DD6492329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7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8"/>
          <p:cNvSpPr txBox="1">
            <a:spLocks noGrp="1"/>
          </p:cNvSpPr>
          <p:nvPr>
            <p:ph type="title"/>
          </p:nvPr>
        </p:nvSpPr>
        <p:spPr>
          <a:xfrm>
            <a:off x="1677600" y="1373723"/>
            <a:ext cx="21463873" cy="28635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br>
              <a:rPr lang="fi-FI" sz="6000" dirty="0">
                <a:solidFill>
                  <a:schemeClr val="dk1"/>
                </a:solidFill>
              </a:rPr>
            </a:br>
            <a:r>
              <a:rPr lang="fi-FI" sz="6000" dirty="0"/>
              <a:t>On olemassa ns. refleksiiviverbejä, joihin liittyy aina refleksiivipronomini. </a:t>
            </a:r>
            <a:br>
              <a:rPr lang="fi-FI" sz="6000" dirty="0"/>
            </a:br>
            <a:r>
              <a:rPr lang="fi-FI" sz="6000" dirty="0"/>
              <a:t>Sitä ei näissä yhteyksissä suomenneta sanalla </a:t>
            </a:r>
            <a:r>
              <a:rPr lang="fi-FI" sz="6000" i="1" dirty="0"/>
              <a:t>itse</a:t>
            </a:r>
            <a:r>
              <a:rPr lang="fi-FI" sz="6000" dirty="0"/>
              <a:t>.</a:t>
            </a:r>
            <a:br>
              <a:rPr lang="fi-FI" sz="6000" dirty="0"/>
            </a:br>
            <a:endParaRPr sz="6000" dirty="0"/>
          </a:p>
        </p:txBody>
      </p:sp>
      <p:sp>
        <p:nvSpPr>
          <p:cNvPr id="136" name="Google Shape;136;p8"/>
          <p:cNvSpPr txBox="1">
            <a:spLocks noGrp="1"/>
          </p:cNvSpPr>
          <p:nvPr>
            <p:ph type="body" idx="1"/>
          </p:nvPr>
        </p:nvSpPr>
        <p:spPr>
          <a:xfrm>
            <a:off x="1676400" y="3729600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b="1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a</a:t>
            </a:r>
            <a:r>
              <a:rPr lang="fi-FI" b="1" dirty="0" err="1">
                <a:solidFill>
                  <a:schemeClr val="bg2"/>
                </a:solidFill>
              </a:rPr>
              <a:t>muse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oneself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b="1" dirty="0" err="1">
                <a:solidFill>
                  <a:schemeClr val="bg2"/>
                </a:solidFill>
              </a:rPr>
              <a:t>behave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oneself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b="1" dirty="0" err="1">
                <a:solidFill>
                  <a:schemeClr val="bg2"/>
                </a:solidFill>
              </a:rPr>
              <a:t>defend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oneself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b="1" dirty="0" err="1">
                <a:solidFill>
                  <a:schemeClr val="bg2"/>
                </a:solidFill>
              </a:rPr>
              <a:t>enjoy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oneself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b="1" dirty="0">
                <a:solidFill>
                  <a:schemeClr val="bg2"/>
                </a:solidFill>
              </a:rPr>
              <a:t>help </a:t>
            </a:r>
            <a:r>
              <a:rPr lang="fi-FI" b="1" dirty="0" err="1">
                <a:solidFill>
                  <a:schemeClr val="bg2"/>
                </a:solidFill>
              </a:rPr>
              <a:t>oneself</a:t>
            </a:r>
            <a:r>
              <a:rPr lang="fi-FI" b="1" dirty="0">
                <a:solidFill>
                  <a:schemeClr val="bg2"/>
                </a:solidFill>
              </a:rPr>
              <a:t> to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b="1" dirty="0" err="1">
                <a:solidFill>
                  <a:schemeClr val="bg2"/>
                </a:solidFill>
              </a:rPr>
              <a:t>make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oneself</a:t>
            </a:r>
            <a:r>
              <a:rPr lang="fi-FI" b="1" dirty="0">
                <a:solidFill>
                  <a:schemeClr val="bg2"/>
                </a:solidFill>
              </a:rPr>
              <a:t> at home</a:t>
            </a:r>
            <a:endParaRPr b="1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b="1" dirty="0" err="1">
                <a:solidFill>
                  <a:schemeClr val="bg2"/>
                </a:solidFill>
              </a:rPr>
              <a:t>pride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b="1" dirty="0" err="1">
                <a:solidFill>
                  <a:schemeClr val="bg2"/>
                </a:solidFill>
              </a:rPr>
              <a:t>oneself</a:t>
            </a:r>
            <a:r>
              <a:rPr lang="fi-FI" b="1" dirty="0">
                <a:solidFill>
                  <a:schemeClr val="bg2"/>
                </a:solidFill>
              </a:rPr>
              <a:t> in</a:t>
            </a:r>
            <a:endParaRPr b="1" dirty="0">
              <a:solidFill>
                <a:schemeClr val="bg2"/>
              </a:solidFill>
            </a:endParaRPr>
          </a:p>
        </p:txBody>
      </p:sp>
      <p:sp>
        <p:nvSpPr>
          <p:cNvPr id="137" name="Google Shape;137;p8"/>
          <p:cNvSpPr txBox="1">
            <a:spLocks noGrp="1"/>
          </p:cNvSpPr>
          <p:nvPr>
            <p:ph type="body" idx="2"/>
          </p:nvPr>
        </p:nvSpPr>
        <p:spPr>
          <a:xfrm>
            <a:off x="9680102" y="3729600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huvitella, viihdyttää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käyttäytyä kunnolla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puolustautua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pitää hauskaa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ottaa itse (ruokaa tms.)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tehdä olonsa kotoisaksi</a:t>
            </a: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dirty="0"/>
              <a:t>ylpeillä jostakin</a:t>
            </a:r>
            <a:endParaRPr dirty="0"/>
          </a:p>
        </p:txBody>
      </p:sp>
      <p:sp>
        <p:nvSpPr>
          <p:cNvPr id="138" name="Google Shape;138;p8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085CE6CF-EB6E-4EDD-A105-F26EE5A503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8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3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/>
              <a:t>Practise.</a:t>
            </a:r>
            <a:endParaRPr/>
          </a:p>
        </p:txBody>
      </p:sp>
      <p:sp>
        <p:nvSpPr>
          <p:cNvPr id="144" name="Google Shape;144;p9"/>
          <p:cNvSpPr txBox="1">
            <a:spLocks noGrp="1"/>
          </p:cNvSpPr>
          <p:nvPr>
            <p:ph type="body" idx="1"/>
          </p:nvPr>
        </p:nvSpPr>
        <p:spPr>
          <a:xfrm>
            <a:off x="1676400" y="2880000"/>
            <a:ext cx="21031199" cy="925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4800" dirty="0"/>
              <a:t>1</a:t>
            </a:r>
            <a:r>
              <a:rPr lang="fi-FI" dirty="0"/>
              <a:t>. </a:t>
            </a:r>
            <a:r>
              <a:rPr lang="fi-FI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La</a:t>
            </a:r>
            <a:r>
              <a:rPr lang="fi-FI" dirty="0"/>
              <a:t>psen kehitykselle on tärkeää, että hänen vanhempansa rakastavat häntä.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It’s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important</a:t>
            </a:r>
            <a:r>
              <a:rPr lang="fi-FI" dirty="0">
                <a:solidFill>
                  <a:schemeClr val="bg2"/>
                </a:solidFill>
              </a:rPr>
              <a:t> for a </a:t>
            </a:r>
            <a:r>
              <a:rPr lang="fi-FI" dirty="0" err="1">
                <a:solidFill>
                  <a:schemeClr val="bg2"/>
                </a:solidFill>
              </a:rPr>
              <a:t>child’s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development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that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their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parents</a:t>
            </a:r>
            <a:r>
              <a:rPr lang="fi-FI" dirty="0">
                <a:solidFill>
                  <a:schemeClr val="bg2"/>
                </a:solidFill>
              </a:rPr>
              <a:t> 			</a:t>
            </a:r>
            <a:r>
              <a:rPr lang="fi-FI" dirty="0" err="1">
                <a:solidFill>
                  <a:schemeClr val="bg2"/>
                </a:solidFill>
              </a:rPr>
              <a:t>love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them</a:t>
            </a:r>
            <a:r>
              <a:rPr lang="fi-FI" dirty="0">
                <a:solidFill>
                  <a:schemeClr val="bg2"/>
                </a:solidFill>
              </a:rPr>
              <a:t>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fi-FI" dirty="0"/>
              <a:t>2. Eivätkö kaikki yritäkin parhaansa ottelussa?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Doesn’t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everybody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try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their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best</a:t>
            </a:r>
            <a:r>
              <a:rPr lang="fi-FI" dirty="0">
                <a:solidFill>
                  <a:schemeClr val="bg2"/>
                </a:solidFill>
              </a:rPr>
              <a:t> in </a:t>
            </a:r>
            <a:r>
              <a:rPr lang="fi-FI" dirty="0" err="1">
                <a:solidFill>
                  <a:schemeClr val="bg2"/>
                </a:solidFill>
              </a:rPr>
              <a:t>the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match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fi-FI" dirty="0"/>
              <a:t>3. Voisitko kertoa meille hieman itsestäsi?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fi-FI" dirty="0"/>
              <a:t>		</a:t>
            </a:r>
            <a:r>
              <a:rPr lang="fi-FI" dirty="0" err="1">
                <a:solidFill>
                  <a:schemeClr val="bg2"/>
                </a:solidFill>
              </a:rPr>
              <a:t>Could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tell</a:t>
            </a:r>
            <a:r>
              <a:rPr lang="fi-FI" dirty="0">
                <a:solidFill>
                  <a:schemeClr val="bg2"/>
                </a:solidFill>
              </a:rPr>
              <a:t> us a </a:t>
            </a:r>
            <a:r>
              <a:rPr lang="fi-FI" dirty="0" err="1">
                <a:solidFill>
                  <a:schemeClr val="bg2"/>
                </a:solidFill>
              </a:rPr>
              <a:t>bit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about</a:t>
            </a:r>
            <a:r>
              <a:rPr lang="fi-FI" dirty="0">
                <a:solidFill>
                  <a:schemeClr val="bg2"/>
                </a:solidFill>
              </a:rPr>
              <a:t> </a:t>
            </a:r>
            <a:r>
              <a:rPr lang="fi-FI" dirty="0" err="1">
                <a:solidFill>
                  <a:schemeClr val="bg2"/>
                </a:solidFill>
              </a:rPr>
              <a:t>yourself</a:t>
            </a:r>
            <a:r>
              <a:rPr lang="fi-FI" dirty="0">
                <a:solidFill>
                  <a:schemeClr val="bg2"/>
                </a:solidFill>
              </a:rPr>
              <a:t>?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45" name="Google Shape;145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2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CD0E0880-4BA8-4825-9109-36773EEAB50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9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724</Words>
  <Application>Microsoft Office PowerPoint</Application>
  <PresentationFormat>Mukautettu</PresentationFormat>
  <Paragraphs>126</Paragraphs>
  <Slides>11</Slides>
  <Notes>11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Office-teema</vt:lpstr>
      <vt:lpstr>Persoonapronominit</vt:lpstr>
      <vt:lpstr>Persoonapronominit – Subjektimuoto</vt:lpstr>
      <vt:lpstr>Persoonapronominit – Objektimuoto</vt:lpstr>
      <vt:lpstr>Persoonapronominit – Omistusmuodot</vt:lpstr>
      <vt:lpstr>Own-sana</vt:lpstr>
      <vt:lpstr>Oikeinkirjoituksesta muistettavaa</vt:lpstr>
      <vt:lpstr>Refleksiivipronominit</vt:lpstr>
      <vt:lpstr> On olemassa ns. refleksiiviverbejä, joihin liittyy aina refleksiivipronomini.  Sitä ei näissä yhteyksissä suomenneta sanalla itse. </vt:lpstr>
      <vt:lpstr>Practise.</vt:lpstr>
      <vt:lpstr>Practise.</vt:lpstr>
      <vt:lpstr>Practise.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Persoonapronominit</dc:title>
  <dc:creator>Väänänen Anna</dc:creator>
  <cp:lastModifiedBy>Mölsä Salla</cp:lastModifiedBy>
  <cp:revision>1</cp:revision>
  <dcterms:created xsi:type="dcterms:W3CDTF">2020-05-05T09:10:38Z</dcterms:created>
  <dcterms:modified xsi:type="dcterms:W3CDTF">2021-02-15T08:11:04Z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0x010100E0385AE73BA4B34DAC1EFBEFAAD46A70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