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hBaPuKekwONwPzgjvylV0N/tm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165A63-A7D5-446C-9ACA-C2A8C1E8DE97}" v="175" dt="2021-02-15T08:12:45.2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0" d="100"/>
          <a:sy n="30" d="100"/>
        </p:scale>
        <p:origin x="816" y="3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B2165A63-A7D5-446C-9ACA-C2A8C1E8DE97}"/>
    <pc:docChg chg="modSld">
      <pc:chgData name="Mölsä Salla" userId="11757758-abe0-48a4-a19b-63a9678b7c89" providerId="ADAL" clId="{B2165A63-A7D5-446C-9ACA-C2A8C1E8DE97}" dt="2021-02-15T08:12:45.223" v="182" actId="13926"/>
      <pc:docMkLst>
        <pc:docMk/>
      </pc:docMkLst>
      <pc:sldChg chg="modTransition">
        <pc:chgData name="Mölsä Salla" userId="11757758-abe0-48a4-a19b-63a9678b7c89" providerId="ADAL" clId="{B2165A63-A7D5-446C-9ACA-C2A8C1E8DE97}" dt="2021-02-12T19:34:33.060" v="90"/>
        <pc:sldMkLst>
          <pc:docMk/>
          <pc:sldMk cId="0" sldId="256"/>
        </pc:sldMkLst>
      </pc:sldChg>
      <pc:sldChg chg="modSp modTransition modAnim">
        <pc:chgData name="Mölsä Salla" userId="11757758-abe0-48a4-a19b-63a9678b7c89" providerId="ADAL" clId="{B2165A63-A7D5-446C-9ACA-C2A8C1E8DE97}" dt="2021-02-12T19:34:33.060" v="90"/>
        <pc:sldMkLst>
          <pc:docMk/>
          <pc:sldMk cId="0" sldId="257"/>
        </pc:sldMkLst>
        <pc:spChg chg="mod">
          <ac:chgData name="Mölsä Salla" userId="11757758-abe0-48a4-a19b-63a9678b7c89" providerId="ADAL" clId="{B2165A63-A7D5-446C-9ACA-C2A8C1E8DE97}" dt="2021-02-12T19:29:28.829" v="39" actId="2710"/>
          <ac:spMkLst>
            <pc:docMk/>
            <pc:sldMk cId="0" sldId="257"/>
            <ac:spMk id="9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B2165A63-A7D5-446C-9ACA-C2A8C1E8DE97}" dt="2021-02-15T08:12:39.647" v="181" actId="13926"/>
        <pc:sldMkLst>
          <pc:docMk/>
          <pc:sldMk cId="0" sldId="258"/>
        </pc:sldMkLst>
        <pc:spChg chg="mod">
          <ac:chgData name="Mölsä Salla" userId="11757758-abe0-48a4-a19b-63a9678b7c89" providerId="ADAL" clId="{B2165A63-A7D5-446C-9ACA-C2A8C1E8DE97}" dt="2021-02-12T19:28:39.307" v="35"/>
          <ac:spMkLst>
            <pc:docMk/>
            <pc:sldMk cId="0" sldId="258"/>
            <ac:spMk id="101" creationId="{00000000-0000-0000-0000-000000000000}"/>
          </ac:spMkLst>
        </pc:spChg>
        <pc:spChg chg="mod">
          <ac:chgData name="Mölsä Salla" userId="11757758-abe0-48a4-a19b-63a9678b7c89" providerId="ADAL" clId="{B2165A63-A7D5-446C-9ACA-C2A8C1E8DE97}" dt="2021-02-15T08:12:39.647" v="181" actId="13926"/>
          <ac:spMkLst>
            <pc:docMk/>
            <pc:sldMk cId="0" sldId="258"/>
            <ac:spMk id="102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B2165A63-A7D5-446C-9ACA-C2A8C1E8DE97}" dt="2021-02-12T19:34:33.060" v="90"/>
        <pc:sldMkLst>
          <pc:docMk/>
          <pc:sldMk cId="0" sldId="259"/>
        </pc:sldMkLst>
        <pc:spChg chg="mod">
          <ac:chgData name="Mölsä Salla" userId="11757758-abe0-48a4-a19b-63a9678b7c89" providerId="ADAL" clId="{B2165A63-A7D5-446C-9ACA-C2A8C1E8DE97}" dt="2021-02-12T19:28:44.866" v="37"/>
          <ac:spMkLst>
            <pc:docMk/>
            <pc:sldMk cId="0" sldId="259"/>
            <ac:spMk id="109" creationId="{00000000-0000-0000-0000-000000000000}"/>
          </ac:spMkLst>
        </pc:spChg>
        <pc:spChg chg="mod">
          <ac:chgData name="Mölsä Salla" userId="11757758-abe0-48a4-a19b-63a9678b7c89" providerId="ADAL" clId="{B2165A63-A7D5-446C-9ACA-C2A8C1E8DE97}" dt="2021-02-12T19:30:04.369" v="48" actId="2710"/>
          <ac:spMkLst>
            <pc:docMk/>
            <pc:sldMk cId="0" sldId="259"/>
            <ac:spMk id="11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B2165A63-A7D5-446C-9ACA-C2A8C1E8DE97}" dt="2021-02-12T19:34:33.060" v="90"/>
        <pc:sldMkLst>
          <pc:docMk/>
          <pc:sldMk cId="0" sldId="260"/>
        </pc:sldMkLst>
        <pc:spChg chg="mod">
          <ac:chgData name="Mölsä Salla" userId="11757758-abe0-48a4-a19b-63a9678b7c89" providerId="ADAL" clId="{B2165A63-A7D5-446C-9ACA-C2A8C1E8DE97}" dt="2021-02-12T19:33:37.415" v="88"/>
          <ac:spMkLst>
            <pc:docMk/>
            <pc:sldMk cId="0" sldId="260"/>
            <ac:spMk id="117" creationId="{00000000-0000-0000-0000-000000000000}"/>
          </ac:spMkLst>
        </pc:spChg>
        <pc:spChg chg="mod">
          <ac:chgData name="Mölsä Salla" userId="11757758-abe0-48a4-a19b-63a9678b7c89" providerId="ADAL" clId="{B2165A63-A7D5-446C-9ACA-C2A8C1E8DE97}" dt="2021-02-12T19:30:51.868" v="56" actId="20577"/>
          <ac:spMkLst>
            <pc:docMk/>
            <pc:sldMk cId="0" sldId="260"/>
            <ac:spMk id="118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B2165A63-A7D5-446C-9ACA-C2A8C1E8DE97}" dt="2021-02-12T19:34:33.060" v="90"/>
        <pc:sldMkLst>
          <pc:docMk/>
          <pc:sldMk cId="0" sldId="261"/>
        </pc:sldMkLst>
        <pc:spChg chg="mod">
          <ac:chgData name="Mölsä Salla" userId="11757758-abe0-48a4-a19b-63a9678b7c89" providerId="ADAL" clId="{B2165A63-A7D5-446C-9ACA-C2A8C1E8DE97}" dt="2021-02-12T19:32:17.592" v="79" actId="14100"/>
          <ac:spMkLst>
            <pc:docMk/>
            <pc:sldMk cId="0" sldId="261"/>
            <ac:spMk id="126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B2165A63-A7D5-446C-9ACA-C2A8C1E8DE97}" dt="2021-02-15T08:12:45.223" v="182" actId="13926"/>
        <pc:sldMkLst>
          <pc:docMk/>
          <pc:sldMk cId="0" sldId="262"/>
        </pc:sldMkLst>
        <pc:spChg chg="mod">
          <ac:chgData name="Mölsä Salla" userId="11757758-abe0-48a4-a19b-63a9678b7c89" providerId="ADAL" clId="{B2165A63-A7D5-446C-9ACA-C2A8C1E8DE97}" dt="2021-02-15T08:12:45.223" v="182" actId="13926"/>
          <ac:spMkLst>
            <pc:docMk/>
            <pc:sldMk cId="0" sldId="262"/>
            <ac:spMk id="13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1764148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1764148fc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1764148fc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2a0ff99a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gb2a0ff99a7_0_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9" name="Google Shape;99;gb2a0ff99a7_0_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a0f36fcf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a0f36fcf8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aa0f36fcf8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a0f36fcf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aa0f36fcf8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aa0f36fcf8_0_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aa0f36fcf8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aa0f36fcf8_0_1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aa0f36fcf8_0_14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aa0f36fcf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aa0f36fcf8_0_2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aa0f36fcf8_0_2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6" name="Google Shape;26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5BA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Passiivi - Kooste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1764148fc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/>
              <a:t>Passiivi - Muodostus</a:t>
            </a:r>
            <a:endParaRPr/>
          </a:p>
        </p:txBody>
      </p:sp>
      <p:sp>
        <p:nvSpPr>
          <p:cNvPr id="94" name="Google Shape;94;gb1764148fc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459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 err="1"/>
              <a:t>The</a:t>
            </a:r>
            <a:r>
              <a:rPr lang="fi-FI" b="1" dirty="0"/>
              <a:t> house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renovated</a:t>
            </a:r>
            <a:r>
              <a:rPr lang="fi-FI" dirty="0"/>
              <a:t> </a:t>
            </a:r>
            <a:r>
              <a:rPr lang="fi-FI" dirty="0" err="1"/>
              <a:t>recently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/>
              <a:t>I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asked</a:t>
            </a:r>
            <a:r>
              <a:rPr lang="fi-FI" dirty="0"/>
              <a:t> to </a:t>
            </a:r>
            <a:r>
              <a:rPr lang="fi-FI" dirty="0" err="1"/>
              <a:t>speak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conference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Passiivilause</a:t>
            </a:r>
            <a:r>
              <a:rPr lang="fi-FI" dirty="0">
                <a:solidFill>
                  <a:schemeClr val="bg2"/>
                </a:solidFill>
              </a:rPr>
              <a:t> alkaa tekemisen kohteella.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Persoonapronominista tulee sen subjektimuoto.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</a:t>
            </a:r>
            <a:r>
              <a:rPr lang="fi-FI" b="1" dirty="0"/>
              <a:t>am </a:t>
            </a:r>
            <a:r>
              <a:rPr lang="fi-FI" b="1" dirty="0" err="1"/>
              <a:t>known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a </a:t>
            </a:r>
            <a:r>
              <a:rPr lang="fi-FI" dirty="0" err="1"/>
              <a:t>smartass</a:t>
            </a:r>
            <a:r>
              <a:rPr lang="fi-FI" dirty="0"/>
              <a:t> </a:t>
            </a:r>
            <a:r>
              <a:rPr lang="fi-FI" dirty="0" err="1"/>
              <a:t>sometimes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Janet </a:t>
            </a:r>
            <a:r>
              <a:rPr lang="fi-FI" b="1" dirty="0" err="1"/>
              <a:t>has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b="1" dirty="0"/>
              <a:t> </a:t>
            </a:r>
            <a:r>
              <a:rPr lang="fi-FI" b="1" dirty="0" err="1"/>
              <a:t>known</a:t>
            </a:r>
            <a:r>
              <a:rPr lang="fi-FI" dirty="0"/>
              <a:t> to </a:t>
            </a:r>
            <a:r>
              <a:rPr lang="fi-FI" dirty="0" err="1"/>
              <a:t>visit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place</a:t>
            </a:r>
            <a:r>
              <a:rPr lang="fi-FI" dirty="0"/>
              <a:t> </a:t>
            </a:r>
            <a:r>
              <a:rPr lang="fi-FI" dirty="0" err="1"/>
              <a:t>occasionally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+ 3. muoto; aikamuoto </a:t>
            </a: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-verbiä taivuttamalla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</p:txBody>
      </p:sp>
      <p:sp>
        <p:nvSpPr>
          <p:cNvPr id="95" name="Google Shape;95;gb1764148fc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DF92E5E-3173-4402-92F1-D271BE63A1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2a0ff99a7_0_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/>
              <a:t>Passiivi – Kielto ja kysymys</a:t>
            </a:r>
            <a:endParaRPr dirty="0"/>
          </a:p>
        </p:txBody>
      </p:sp>
      <p:sp>
        <p:nvSpPr>
          <p:cNvPr id="102" name="Google Shape;102;gb2a0ff99a7_0_6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332456" cy="998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b="1" dirty="0" err="1"/>
              <a:t>n’t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 on </a:t>
            </a:r>
            <a:r>
              <a:rPr lang="fi-FI" dirty="0" err="1"/>
              <a:t>purpose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 err="1"/>
              <a:t>Nothing</a:t>
            </a:r>
            <a:r>
              <a:rPr lang="fi-FI" b="1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left</a:t>
            </a:r>
            <a:r>
              <a:rPr lang="fi-FI" dirty="0"/>
              <a:t> to </a:t>
            </a:r>
            <a:r>
              <a:rPr lang="fi-FI" dirty="0" err="1"/>
              <a:t>chance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Kielto: </a:t>
            </a:r>
            <a:r>
              <a:rPr lang="fi-FI" b="1" dirty="0" err="1">
                <a:solidFill>
                  <a:schemeClr val="bg2"/>
                </a:solidFill>
              </a:rPr>
              <a:t>not</a:t>
            </a:r>
            <a:r>
              <a:rPr lang="fi-FI" dirty="0">
                <a:solidFill>
                  <a:schemeClr val="bg2"/>
                </a:solidFill>
              </a:rPr>
              <a:t> (Mutta </a:t>
            </a:r>
            <a:r>
              <a:rPr lang="fi-FI" b="1" dirty="0" err="1">
                <a:solidFill>
                  <a:schemeClr val="bg2"/>
                </a:solidFill>
              </a:rPr>
              <a:t>not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jää pois, jos lauseessa on muu kieltosana.)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Where</a:t>
            </a:r>
            <a:r>
              <a:rPr lang="fi-FI" dirty="0"/>
              <a:t> </a:t>
            </a:r>
            <a:r>
              <a:rPr lang="fi-FI" b="1" dirty="0" err="1"/>
              <a:t>were</a:t>
            </a:r>
            <a:r>
              <a:rPr lang="fi-FI" b="1" dirty="0"/>
              <a:t> </a:t>
            </a:r>
            <a:r>
              <a:rPr lang="fi-FI" b="1" dirty="0" err="1"/>
              <a:t>these</a:t>
            </a:r>
            <a:r>
              <a:rPr lang="fi-FI" b="1" dirty="0"/>
              <a:t> </a:t>
            </a:r>
            <a:r>
              <a:rPr lang="fi-FI" b="1" dirty="0" err="1"/>
              <a:t>cakes</a:t>
            </a:r>
            <a:r>
              <a:rPr lang="fi-FI" b="1" dirty="0"/>
              <a:t> made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b="1" dirty="0" err="1"/>
              <a:t>could</a:t>
            </a:r>
            <a:r>
              <a:rPr lang="fi-FI" b="1" dirty="0"/>
              <a:t> it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b="1" dirty="0"/>
              <a:t> </a:t>
            </a:r>
            <a:r>
              <a:rPr lang="fi-FI" b="1" dirty="0" err="1"/>
              <a:t>meant</a:t>
            </a:r>
            <a:r>
              <a:rPr lang="fi-FI" dirty="0"/>
              <a:t> for?</a:t>
            </a:r>
            <a:endParaRPr dirty="0"/>
          </a:p>
          <a:p>
            <a:pPr marL="85725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Kysymys: ensimmäinen apuverbi tulee ennen subjektia </a:t>
            </a:r>
          </a:p>
          <a:p>
            <a:pPr marL="0" indent="0">
              <a:lnSpc>
                <a:spcPct val="100000"/>
              </a:lnSpc>
            </a:pPr>
            <a:r>
              <a:rPr lang="en-US" dirty="0"/>
              <a:t>What </a:t>
            </a:r>
            <a:r>
              <a:rPr lang="en-US" b="1" dirty="0"/>
              <a:t>could have been done</a:t>
            </a:r>
            <a:r>
              <a:rPr lang="en-US" dirty="0"/>
              <a:t> differently?</a:t>
            </a:r>
          </a:p>
          <a:p>
            <a:pPr marL="85725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2"/>
                </a:solidFill>
              </a:rPr>
              <a:t>Kysymyssana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voi</a:t>
            </a:r>
            <a:r>
              <a:rPr lang="en-US" dirty="0">
                <a:solidFill>
                  <a:schemeClr val="bg2"/>
                </a:solidFill>
              </a:rPr>
              <a:t> olla </a:t>
            </a:r>
            <a:r>
              <a:rPr lang="en-US" dirty="0" err="1">
                <a:solidFill>
                  <a:schemeClr val="bg2"/>
                </a:solidFill>
              </a:rPr>
              <a:t>subjekti</a:t>
            </a:r>
            <a:r>
              <a:rPr lang="en-US" dirty="0">
                <a:solidFill>
                  <a:schemeClr val="bg2"/>
                </a:solidFill>
              </a:rPr>
              <a:t>.</a:t>
            </a:r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endParaRPr dirty="0">
              <a:solidFill>
                <a:schemeClr val="bg2"/>
              </a:solidFill>
            </a:endParaRPr>
          </a:p>
        </p:txBody>
      </p:sp>
      <p:sp>
        <p:nvSpPr>
          <p:cNvPr id="103" name="Google Shape;103;gb2a0ff99a7_0_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23AA1DE-DBA2-43F2-9956-6DE8E19C226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aa0f36fcf8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fi-FI" dirty="0"/>
              <a:t>Passiivi – Apuverbit ja kestomuodot</a:t>
            </a:r>
            <a:endParaRPr dirty="0"/>
          </a:p>
        </p:txBody>
      </p:sp>
      <p:sp>
        <p:nvSpPr>
          <p:cNvPr id="110" name="Google Shape;110;gaa0f36fcf8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secret</a:t>
            </a:r>
            <a:r>
              <a:rPr lang="fi-FI" dirty="0"/>
              <a:t>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revealed</a:t>
            </a:r>
            <a:r>
              <a:rPr lang="fi-FI" dirty="0"/>
              <a:t> </a:t>
            </a:r>
            <a:r>
              <a:rPr lang="fi-FI" dirty="0" err="1"/>
              <a:t>soon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b="1" dirty="0" err="1"/>
              <a:t>must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b="1" dirty="0"/>
              <a:t> </a:t>
            </a:r>
            <a:r>
              <a:rPr lang="fi-FI" b="1" dirty="0" err="1"/>
              <a:t>kept</a:t>
            </a:r>
            <a:r>
              <a:rPr lang="fi-FI" dirty="0"/>
              <a:t> in a </a:t>
            </a:r>
            <a:r>
              <a:rPr lang="fi-FI" dirty="0" err="1"/>
              <a:t>well-guarded</a:t>
            </a:r>
            <a:r>
              <a:rPr lang="fi-FI" dirty="0"/>
              <a:t> room.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apuverbi + </a:t>
            </a: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b="1" dirty="0">
                <a:solidFill>
                  <a:schemeClr val="bg2"/>
                </a:solidFill>
              </a:rPr>
              <a:t>/</a:t>
            </a:r>
            <a:r>
              <a:rPr lang="fi-FI" b="1" dirty="0" err="1">
                <a:solidFill>
                  <a:schemeClr val="bg2"/>
                </a:solidFill>
              </a:rPr>
              <a:t>have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+ 3. muoto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Jim </a:t>
            </a:r>
            <a:r>
              <a:rPr lang="fi-FI" b="1" dirty="0"/>
              <a:t>is </a:t>
            </a:r>
            <a:r>
              <a:rPr lang="fi-FI" b="1" dirty="0" err="1"/>
              <a:t>being</a:t>
            </a:r>
            <a:r>
              <a:rPr lang="fi-FI" b="1" dirty="0"/>
              <a:t> </a:t>
            </a:r>
            <a:r>
              <a:rPr lang="fi-FI" b="1" dirty="0" err="1"/>
              <a:t>shown</a:t>
            </a:r>
            <a:r>
              <a:rPr lang="fi-FI" dirty="0"/>
              <a:t> </a:t>
            </a:r>
            <a:r>
              <a:rPr lang="fi-FI" dirty="0" err="1"/>
              <a:t>how</a:t>
            </a:r>
            <a:r>
              <a:rPr lang="fi-FI" dirty="0"/>
              <a:t> to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machine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dirty="0" err="1"/>
              <a:t>were</a:t>
            </a:r>
            <a:r>
              <a:rPr lang="fi-FI" b="1" dirty="0"/>
              <a:t> </a:t>
            </a:r>
            <a:r>
              <a:rPr lang="fi-FI" b="1" dirty="0" err="1"/>
              <a:t>being</a:t>
            </a:r>
            <a:r>
              <a:rPr lang="fi-FI" b="1" dirty="0"/>
              <a:t> </a:t>
            </a:r>
            <a:r>
              <a:rPr lang="fi-FI" b="1" dirty="0" err="1"/>
              <a:t>told</a:t>
            </a:r>
            <a:r>
              <a:rPr lang="fi-FI" dirty="0"/>
              <a:t> </a:t>
            </a:r>
            <a:r>
              <a:rPr lang="fi-FI" dirty="0" err="1"/>
              <a:t>our</a:t>
            </a:r>
            <a:r>
              <a:rPr lang="fi-FI" dirty="0"/>
              <a:t> </a:t>
            </a:r>
            <a:r>
              <a:rPr lang="fi-FI" dirty="0" err="1"/>
              <a:t>rights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Kestomuoto: </a:t>
            </a: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+ </a:t>
            </a:r>
            <a:r>
              <a:rPr lang="fi-FI" b="1" dirty="0" err="1">
                <a:solidFill>
                  <a:schemeClr val="bg2"/>
                </a:solidFill>
              </a:rPr>
              <a:t>being</a:t>
            </a:r>
            <a:r>
              <a:rPr lang="fi-FI" dirty="0">
                <a:solidFill>
                  <a:schemeClr val="bg2"/>
                </a:solidFill>
              </a:rPr>
              <a:t> + 3. muoto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1" name="Google Shape;111;gaa0f36fcf8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F7C9842-C2F3-4801-819F-A61A127EAD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a0f36fcf8_0_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fi-FI" dirty="0"/>
              <a:t>Passiivi – Agentti</a:t>
            </a:r>
            <a:endParaRPr dirty="0"/>
          </a:p>
        </p:txBody>
      </p:sp>
      <p:sp>
        <p:nvSpPr>
          <p:cNvPr id="118" name="Google Shape;118;gaa0f36fcf8_0_7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speech</a:t>
            </a:r>
            <a:r>
              <a:rPr lang="fi-FI" dirty="0"/>
              <a:t> is </a:t>
            </a:r>
            <a:r>
              <a:rPr lang="fi-FI" dirty="0" err="1"/>
              <a:t>written</a:t>
            </a:r>
            <a:r>
              <a:rPr lang="fi-FI" dirty="0"/>
              <a:t> </a:t>
            </a:r>
            <a:r>
              <a:rPr lang="fi-FI" b="1" dirty="0" err="1"/>
              <a:t>by</a:t>
            </a:r>
            <a:r>
              <a:rPr lang="fi-FI" b="1" dirty="0"/>
              <a:t> </a:t>
            </a:r>
            <a:r>
              <a:rPr lang="fi-FI" b="1" dirty="0" err="1"/>
              <a:t>his</a:t>
            </a:r>
            <a:r>
              <a:rPr lang="fi-FI" b="1" dirty="0"/>
              <a:t> </a:t>
            </a:r>
            <a:r>
              <a:rPr lang="fi-FI" b="1" dirty="0" err="1"/>
              <a:t>former</a:t>
            </a:r>
            <a:r>
              <a:rPr lang="fi-FI" b="1" dirty="0"/>
              <a:t> </a:t>
            </a:r>
            <a:r>
              <a:rPr lang="fi-FI" b="1" dirty="0" err="1"/>
              <a:t>assistant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Macbeth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written</a:t>
            </a:r>
            <a:r>
              <a:rPr lang="fi-FI" dirty="0"/>
              <a:t> </a:t>
            </a:r>
            <a:r>
              <a:rPr lang="fi-FI" b="1" dirty="0" err="1"/>
              <a:t>by</a:t>
            </a:r>
            <a:r>
              <a:rPr lang="fi-FI" b="1" dirty="0"/>
              <a:t> William Shakespeare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Dad’s</a:t>
            </a:r>
            <a:r>
              <a:rPr lang="fi-FI" dirty="0"/>
              <a:t> </a:t>
            </a:r>
            <a:r>
              <a:rPr lang="fi-FI" dirty="0" err="1"/>
              <a:t>book</a:t>
            </a:r>
            <a:r>
              <a:rPr lang="fi-FI" dirty="0"/>
              <a:t> </a:t>
            </a:r>
            <a:r>
              <a:rPr lang="fi-FI" dirty="0" err="1"/>
              <a:t>hasn’t</a:t>
            </a:r>
            <a:r>
              <a:rPr lang="fi-FI" dirty="0"/>
              <a:t> </a:t>
            </a:r>
            <a:r>
              <a:rPr lang="fi-FI" dirty="0" err="1"/>
              <a:t>actually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written</a:t>
            </a:r>
            <a:r>
              <a:rPr lang="fi-FI" dirty="0"/>
              <a:t> </a:t>
            </a:r>
            <a:r>
              <a:rPr lang="fi-FI" b="1" dirty="0" err="1"/>
              <a:t>by</a:t>
            </a:r>
            <a:r>
              <a:rPr lang="fi-FI" b="1" dirty="0"/>
              <a:t> </a:t>
            </a:r>
            <a:r>
              <a:rPr lang="fi-FI" b="1" dirty="0" err="1"/>
              <a:t>him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Lauseen varsinainen tekijä voidaan ilmaista agentilla </a:t>
            </a:r>
            <a:r>
              <a:rPr lang="fi-FI" b="1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bg2"/>
                </a:solidFill>
              </a:rPr>
              <a:t>Persoonapronoministä</a:t>
            </a:r>
            <a:r>
              <a:rPr lang="fi-FI" dirty="0">
                <a:solidFill>
                  <a:schemeClr val="bg2"/>
                </a:solidFill>
              </a:rPr>
              <a:t> tulee sen jälkeen objektimuoto.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Passiivissa huomio on tekemisessä, joten agentti jää usein pois.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19;gaa0f36fcf8_0_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0087632-7B7B-41FD-AA98-921B0D6B77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a0f36fcf8_0_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Aktiivilauseesta passiivi</a:t>
            </a:r>
            <a:endParaRPr/>
          </a:p>
        </p:txBody>
      </p:sp>
      <p:sp>
        <p:nvSpPr>
          <p:cNvPr id="126" name="Google Shape;126;gaa0f36fcf8_0_14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200" cy="987907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</a:rPr>
              <a:t>Aktiivi: 	</a:t>
            </a:r>
            <a:r>
              <a:rPr lang="fi-FI" dirty="0" err="1"/>
              <a:t>The</a:t>
            </a:r>
            <a:r>
              <a:rPr lang="fi-FI" dirty="0"/>
              <a:t> English </a:t>
            </a:r>
            <a:r>
              <a:rPr lang="fi-FI" dirty="0" err="1"/>
              <a:t>invented</a:t>
            </a:r>
            <a:r>
              <a:rPr lang="fi-FI" dirty="0"/>
              <a:t> </a:t>
            </a:r>
            <a:r>
              <a:rPr lang="fi-FI" b="1" dirty="0"/>
              <a:t>baseball </a:t>
            </a:r>
            <a:r>
              <a:rPr lang="fi-FI" dirty="0" err="1"/>
              <a:t>first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</a:rPr>
              <a:t>Passiivi: </a:t>
            </a:r>
            <a:r>
              <a:rPr lang="fi-FI" b="1" dirty="0"/>
              <a:t>Baseball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invented</a:t>
            </a:r>
            <a:r>
              <a:rPr lang="fi-FI" dirty="0"/>
              <a:t> </a:t>
            </a:r>
            <a:r>
              <a:rPr lang="fi-FI" dirty="0" err="1"/>
              <a:t>first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English.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Jos aktiivilauseessa on objekti, siitä voidaan tehdä passiivilause.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Aktiivilauseen subjektista agentti (jos sitä ei jätetä pois).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</a:rPr>
              <a:t>Aktiivi: </a:t>
            </a:r>
            <a:r>
              <a:rPr lang="fi-FI" dirty="0"/>
              <a:t>	</a:t>
            </a:r>
            <a:r>
              <a:rPr lang="fi-FI" dirty="0" err="1"/>
              <a:t>The</a:t>
            </a:r>
            <a:r>
              <a:rPr lang="fi-FI" dirty="0"/>
              <a:t> ex-</a:t>
            </a:r>
            <a:r>
              <a:rPr lang="fi-FI" dirty="0" err="1"/>
              <a:t>president</a:t>
            </a:r>
            <a:r>
              <a:rPr lang="fi-FI" dirty="0"/>
              <a:t> is </a:t>
            </a:r>
            <a:r>
              <a:rPr lang="fi-FI" dirty="0" err="1"/>
              <a:t>giving</a:t>
            </a:r>
            <a:r>
              <a:rPr lang="fi-FI" dirty="0"/>
              <a:t> </a:t>
            </a:r>
            <a:r>
              <a:rPr lang="fi-FI" b="1" dirty="0" err="1"/>
              <a:t>her</a:t>
            </a:r>
            <a:r>
              <a:rPr lang="fi-FI" b="1" dirty="0"/>
              <a:t> a </a:t>
            </a:r>
            <a:r>
              <a:rPr lang="fi-FI" b="1" dirty="0" err="1"/>
              <a:t>prize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</a:rPr>
              <a:t>Passiivi: </a:t>
            </a:r>
            <a:r>
              <a:rPr lang="fi-FI" dirty="0"/>
              <a:t>	</a:t>
            </a:r>
            <a:r>
              <a:rPr lang="fi-FI" b="1" dirty="0" err="1"/>
              <a:t>She</a:t>
            </a:r>
            <a:r>
              <a:rPr lang="fi-FI" b="1" dirty="0"/>
              <a:t> </a:t>
            </a:r>
            <a:r>
              <a:rPr lang="fi-FI" dirty="0"/>
              <a:t>is </a:t>
            </a:r>
            <a:r>
              <a:rPr lang="fi-FI" dirty="0" err="1"/>
              <a:t>being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a </a:t>
            </a:r>
            <a:r>
              <a:rPr lang="fi-FI" dirty="0" err="1"/>
              <a:t>prize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ex-</a:t>
            </a:r>
            <a:r>
              <a:rPr lang="fi-FI" dirty="0" err="1"/>
              <a:t>president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	</a:t>
            </a:r>
            <a:r>
              <a:rPr lang="fi-FI" b="1" dirty="0"/>
              <a:t>A </a:t>
            </a:r>
            <a:r>
              <a:rPr lang="fi-FI" b="1" dirty="0" err="1"/>
              <a:t>prize</a:t>
            </a:r>
            <a:r>
              <a:rPr lang="fi-FI" dirty="0"/>
              <a:t> is </a:t>
            </a:r>
            <a:r>
              <a:rPr lang="fi-FI" dirty="0" err="1"/>
              <a:t>being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to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ex-</a:t>
            </a:r>
            <a:r>
              <a:rPr lang="fi-FI" dirty="0" err="1"/>
              <a:t>president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Passiivilause voi alkaa objektiivilla (kenelle?) tai objektilla.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7" name="Google Shape;127;gaa0f36fcf8_0_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01FE318-2153-4CD6-8B6F-9EEA2C657D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aa0f36fcf8_0_2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Passiivin vastineet</a:t>
            </a:r>
            <a:endParaRPr/>
          </a:p>
        </p:txBody>
      </p:sp>
      <p:sp>
        <p:nvSpPr>
          <p:cNvPr id="134" name="Google Shape;134;gaa0f36fcf8_0_2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You</a:t>
            </a:r>
            <a:r>
              <a:rPr lang="fi-FI" b="1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order</a:t>
            </a:r>
            <a:r>
              <a:rPr lang="fi-FI" dirty="0"/>
              <a:t> </a:t>
            </a:r>
            <a:r>
              <a:rPr lang="fi-FI" dirty="0" err="1"/>
              <a:t>almost</a:t>
            </a:r>
            <a:r>
              <a:rPr lang="fi-FI" dirty="0"/>
              <a:t> </a:t>
            </a:r>
            <a:r>
              <a:rPr lang="fi-FI" dirty="0" err="1"/>
              <a:t>anything</a:t>
            </a:r>
            <a:r>
              <a:rPr lang="fi-FI" dirty="0"/>
              <a:t> </a:t>
            </a:r>
            <a:r>
              <a:rPr lang="fi-FI" dirty="0" err="1"/>
              <a:t>online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They</a:t>
            </a:r>
            <a:r>
              <a:rPr lang="fi-FI" b="1" dirty="0"/>
              <a:t> </a:t>
            </a:r>
            <a:r>
              <a:rPr lang="fi-FI" dirty="0" err="1"/>
              <a:t>banned</a:t>
            </a:r>
            <a:r>
              <a:rPr lang="fi-FI" dirty="0"/>
              <a:t> fox </a:t>
            </a:r>
            <a:r>
              <a:rPr lang="fi-FI" dirty="0" err="1"/>
              <a:t>hunting</a:t>
            </a:r>
            <a:r>
              <a:rPr lang="fi-FI" dirty="0"/>
              <a:t> in Britain </a:t>
            </a:r>
            <a:r>
              <a:rPr lang="fi-FI" dirty="0" err="1"/>
              <a:t>years</a:t>
            </a:r>
            <a:r>
              <a:rPr lang="fi-FI" dirty="0"/>
              <a:t> </a:t>
            </a:r>
            <a:r>
              <a:rPr lang="fi-FI" dirty="0" err="1"/>
              <a:t>ago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Passiivi on usein luontevaa ilmaista aktiivilauseena epämääräisen subjektin avulla.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you</a:t>
            </a:r>
            <a:r>
              <a:rPr lang="fi-FI" b="1" dirty="0">
                <a:solidFill>
                  <a:schemeClr val="bg2"/>
                </a:solidFill>
              </a:rPr>
              <a:t>, </a:t>
            </a:r>
            <a:r>
              <a:rPr lang="fi-FI" b="1" dirty="0" err="1">
                <a:solidFill>
                  <a:schemeClr val="bg2"/>
                </a:solidFill>
              </a:rPr>
              <a:t>we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tai </a:t>
            </a:r>
            <a:r>
              <a:rPr lang="fi-FI" b="1" dirty="0" err="1">
                <a:solidFill>
                  <a:schemeClr val="bg2"/>
                </a:solidFill>
              </a:rPr>
              <a:t>one</a:t>
            </a:r>
            <a:r>
              <a:rPr lang="fi-FI" dirty="0">
                <a:solidFill>
                  <a:schemeClr val="bg2"/>
                </a:solidFill>
              </a:rPr>
              <a:t>: 		puhuja on mukana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tai </a:t>
            </a:r>
            <a:r>
              <a:rPr lang="fi-FI" b="1" dirty="0" err="1">
                <a:solidFill>
                  <a:schemeClr val="bg2"/>
                </a:solidFill>
              </a:rPr>
              <a:t>people</a:t>
            </a:r>
            <a:r>
              <a:rPr lang="fi-FI" dirty="0">
                <a:solidFill>
                  <a:schemeClr val="bg2"/>
                </a:solidFill>
              </a:rPr>
              <a:t>: 		puhuja ei ole mukana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35" name="Google Shape;135;gaa0f36fcf8_0_2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703ACF3-E283-44E3-86A3-AB4EFC3D49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Mukautettu</PresentationFormat>
  <Paragraphs>68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Office-teema</vt:lpstr>
      <vt:lpstr>Passiivi - Kooste</vt:lpstr>
      <vt:lpstr>Passiivi - Muodostus</vt:lpstr>
      <vt:lpstr>Passiivi – Kielto ja kysymys</vt:lpstr>
      <vt:lpstr>Passiivi – Apuverbit ja kestomuodot</vt:lpstr>
      <vt:lpstr>Passiivi – Agentti</vt:lpstr>
      <vt:lpstr>Aktiivilauseesta passiivi</vt:lpstr>
      <vt:lpstr>Passiivin vastineet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Passiivi - Kooste</dc:title>
  <dc:creator>Väänänen Anna</dc:creator>
  <cp:lastModifiedBy>Mölsä Salla</cp:lastModifiedBy>
  <cp:revision>1</cp:revision>
  <dcterms:created xsi:type="dcterms:W3CDTF">2020-05-05T09:10:38Z</dcterms:created>
  <dcterms:modified xsi:type="dcterms:W3CDTF">2021-02-15T08:12:49Z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