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gap2j187I/i2mC7i78ons+5xCf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C049F-462A-4E59-8612-72E8D002BF28}" v="132" dt="2021-02-12T15:09:39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26" d="100"/>
          <a:sy n="26" d="100"/>
        </p:scale>
        <p:origin x="72" y="7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F23C049F-462A-4E59-8612-72E8D002BF28}"/>
    <pc:docChg chg="undo modSld">
      <pc:chgData name="Mölsä Salla" userId="11757758-abe0-48a4-a19b-63a9678b7c89" providerId="ADAL" clId="{F23C049F-462A-4E59-8612-72E8D002BF28}" dt="2021-02-12T15:09:39.396" v="180" actId="20577"/>
      <pc:docMkLst>
        <pc:docMk/>
      </pc:docMkLst>
      <pc:sldChg chg="modTransition">
        <pc:chgData name="Mölsä Salla" userId="11757758-abe0-48a4-a19b-63a9678b7c89" providerId="ADAL" clId="{F23C049F-462A-4E59-8612-72E8D002BF28}" dt="2021-01-29T13:57:22.697" v="133"/>
        <pc:sldMkLst>
          <pc:docMk/>
          <pc:sldMk cId="0" sldId="256"/>
        </pc:sldMkLst>
      </pc:sldChg>
      <pc:sldChg chg="modSp modTransition">
        <pc:chgData name="Mölsä Salla" userId="11757758-abe0-48a4-a19b-63a9678b7c89" providerId="ADAL" clId="{F23C049F-462A-4E59-8612-72E8D002BF28}" dt="2021-01-29T13:57:22.697" v="133"/>
        <pc:sldMkLst>
          <pc:docMk/>
          <pc:sldMk cId="0" sldId="257"/>
        </pc:sldMkLst>
        <pc:spChg chg="mod">
          <ac:chgData name="Mölsä Salla" userId="11757758-abe0-48a4-a19b-63a9678b7c89" providerId="ADAL" clId="{F23C049F-462A-4E59-8612-72E8D002BF28}" dt="2021-01-29T13:48:00.793" v="35" actId="20577"/>
          <ac:spMkLst>
            <pc:docMk/>
            <pc:sldMk cId="0" sldId="257"/>
            <ac:spMk id="93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46:38.250" v="3" actId="2710"/>
          <ac:spMkLst>
            <pc:docMk/>
            <pc:sldMk cId="0" sldId="257"/>
            <ac:spMk id="9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3:57:22.697" v="133"/>
        <pc:sldMkLst>
          <pc:docMk/>
          <pc:sldMk cId="0" sldId="258"/>
        </pc:sldMkLst>
        <pc:spChg chg="mod">
          <ac:chgData name="Mölsä Salla" userId="11757758-abe0-48a4-a19b-63a9678b7c89" providerId="ADAL" clId="{F23C049F-462A-4E59-8612-72E8D002BF28}" dt="2021-01-29T13:47:55.106" v="34" actId="20577"/>
          <ac:spMkLst>
            <pc:docMk/>
            <pc:sldMk cId="0" sldId="258"/>
            <ac:spMk id="101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47:16.858" v="27" actId="20577"/>
          <ac:spMkLst>
            <pc:docMk/>
            <pc:sldMk cId="0" sldId="258"/>
            <ac:spMk id="10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2-12T15:07:46.302" v="178" actId="20577"/>
        <pc:sldMkLst>
          <pc:docMk/>
          <pc:sldMk cId="0" sldId="259"/>
        </pc:sldMkLst>
        <pc:spChg chg="mod">
          <ac:chgData name="Mölsä Salla" userId="11757758-abe0-48a4-a19b-63a9678b7c89" providerId="ADAL" clId="{F23C049F-462A-4E59-8612-72E8D002BF28}" dt="2021-01-29T13:47:47.825" v="33"/>
          <ac:spMkLst>
            <pc:docMk/>
            <pc:sldMk cId="0" sldId="259"/>
            <ac:spMk id="109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2-12T15:07:46.302" v="178" actId="20577"/>
          <ac:spMkLst>
            <pc:docMk/>
            <pc:sldMk cId="0" sldId="259"/>
            <ac:spMk id="11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2-12T15:09:39.396" v="180" actId="20577"/>
        <pc:sldMkLst>
          <pc:docMk/>
          <pc:sldMk cId="0" sldId="260"/>
        </pc:sldMkLst>
        <pc:spChg chg="mod">
          <ac:chgData name="Mölsä Salla" userId="11757758-abe0-48a4-a19b-63a9678b7c89" providerId="ADAL" clId="{F23C049F-462A-4E59-8612-72E8D002BF28}" dt="2021-01-29T13:48:08.316" v="37"/>
          <ac:spMkLst>
            <pc:docMk/>
            <pc:sldMk cId="0" sldId="260"/>
            <ac:spMk id="117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2-12T15:09:39.396" v="180" actId="20577"/>
          <ac:spMkLst>
            <pc:docMk/>
            <pc:sldMk cId="0" sldId="260"/>
            <ac:spMk id="118" creationId="{00000000-0000-0000-0000-000000000000}"/>
          </ac:spMkLst>
        </pc:spChg>
      </pc:sldChg>
      <pc:sldChg chg="modSp modTransition">
        <pc:chgData name="Mölsä Salla" userId="11757758-abe0-48a4-a19b-63a9678b7c89" providerId="ADAL" clId="{F23C049F-462A-4E59-8612-72E8D002BF28}" dt="2021-01-29T13:59:19.743" v="139"/>
        <pc:sldMkLst>
          <pc:docMk/>
          <pc:sldMk cId="0" sldId="261"/>
        </pc:sldMkLst>
        <pc:spChg chg="mod">
          <ac:chgData name="Mölsä Salla" userId="11757758-abe0-48a4-a19b-63a9678b7c89" providerId="ADAL" clId="{F23C049F-462A-4E59-8612-72E8D002BF28}" dt="2021-01-29T13:59:19.743" v="139"/>
          <ac:spMkLst>
            <pc:docMk/>
            <pc:sldMk cId="0" sldId="261"/>
            <ac:spMk id="125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49:34.204" v="53" actId="207"/>
          <ac:spMkLst>
            <pc:docMk/>
            <pc:sldMk cId="0" sldId="261"/>
            <ac:spMk id="126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3:57:22.697" v="133"/>
        <pc:sldMkLst>
          <pc:docMk/>
          <pc:sldMk cId="0" sldId="262"/>
        </pc:sldMkLst>
        <pc:spChg chg="mod">
          <ac:chgData name="Mölsä Salla" userId="11757758-abe0-48a4-a19b-63a9678b7c89" providerId="ADAL" clId="{F23C049F-462A-4E59-8612-72E8D002BF28}" dt="2021-01-29T13:49:05.908" v="46"/>
          <ac:spMkLst>
            <pc:docMk/>
            <pc:sldMk cId="0" sldId="262"/>
            <ac:spMk id="133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51:46.874" v="70" actId="20577"/>
          <ac:spMkLst>
            <pc:docMk/>
            <pc:sldMk cId="0" sldId="262"/>
            <ac:spMk id="13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3:57:22.697" v="133"/>
        <pc:sldMkLst>
          <pc:docMk/>
          <pc:sldMk cId="0" sldId="263"/>
        </pc:sldMkLst>
        <pc:spChg chg="mod">
          <ac:chgData name="Mölsä Salla" userId="11757758-abe0-48a4-a19b-63a9678b7c89" providerId="ADAL" clId="{F23C049F-462A-4E59-8612-72E8D002BF28}" dt="2021-01-29T13:56:51.183" v="132"/>
          <ac:spMkLst>
            <pc:docMk/>
            <pc:sldMk cId="0" sldId="263"/>
            <ac:spMk id="141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51:05.234" v="66" actId="207"/>
          <ac:spMkLst>
            <pc:docMk/>
            <pc:sldMk cId="0" sldId="263"/>
            <ac:spMk id="142" creationId="{00000000-0000-0000-0000-000000000000}"/>
          </ac:spMkLst>
        </pc:spChg>
      </pc:sldChg>
      <pc:sldChg chg="modSp modTransition">
        <pc:chgData name="Mölsä Salla" userId="11757758-abe0-48a4-a19b-63a9678b7c89" providerId="ADAL" clId="{F23C049F-462A-4E59-8612-72E8D002BF28}" dt="2021-01-29T14:00:23.264" v="155" actId="1035"/>
        <pc:sldMkLst>
          <pc:docMk/>
          <pc:sldMk cId="0" sldId="264"/>
        </pc:sldMkLst>
        <pc:spChg chg="mod">
          <ac:chgData name="Mölsä Salla" userId="11757758-abe0-48a4-a19b-63a9678b7c89" providerId="ADAL" clId="{F23C049F-462A-4E59-8612-72E8D002BF28}" dt="2021-01-29T13:53:42.357" v="84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4:00:12.131" v="147" actId="1035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4:00:23.264" v="155" actId="1035"/>
          <ac:spMkLst>
            <pc:docMk/>
            <pc:sldMk cId="0" sldId="264"/>
            <ac:spMk id="15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3:57:22.697" v="133"/>
        <pc:sldMkLst>
          <pc:docMk/>
          <pc:sldMk cId="0" sldId="265"/>
        </pc:sldMkLst>
        <pc:spChg chg="mod">
          <ac:chgData name="Mölsä Salla" userId="11757758-abe0-48a4-a19b-63a9678b7c89" providerId="ADAL" clId="{F23C049F-462A-4E59-8612-72E8D002BF28}" dt="2021-01-29T13:53:59.926" v="86"/>
          <ac:spMkLst>
            <pc:docMk/>
            <pc:sldMk cId="0" sldId="265"/>
            <ac:spMk id="158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54:36.371" v="96" actId="20577"/>
          <ac:spMkLst>
            <pc:docMk/>
            <pc:sldMk cId="0" sldId="265"/>
            <ac:spMk id="159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3:58:08.613" v="136"/>
        <pc:sldMkLst>
          <pc:docMk/>
          <pc:sldMk cId="0" sldId="266"/>
        </pc:sldMkLst>
        <pc:spChg chg="mod">
          <ac:chgData name="Mölsä Salla" userId="11757758-abe0-48a4-a19b-63a9678b7c89" providerId="ADAL" clId="{F23C049F-462A-4E59-8612-72E8D002BF28}" dt="2021-01-29T13:56:42.935" v="130"/>
          <ac:spMkLst>
            <pc:docMk/>
            <pc:sldMk cId="0" sldId="266"/>
            <ac:spMk id="166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54:29.973" v="95" actId="2710"/>
          <ac:spMkLst>
            <pc:docMk/>
            <pc:sldMk cId="0" sldId="266"/>
            <ac:spMk id="167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3:58:13.247" v="137"/>
        <pc:sldMkLst>
          <pc:docMk/>
          <pc:sldMk cId="0" sldId="267"/>
        </pc:sldMkLst>
        <pc:spChg chg="mod">
          <ac:chgData name="Mölsä Salla" userId="11757758-abe0-48a4-a19b-63a9678b7c89" providerId="ADAL" clId="{F23C049F-462A-4E59-8612-72E8D002BF28}" dt="2021-01-29T13:56:34.106" v="128"/>
          <ac:spMkLst>
            <pc:docMk/>
            <pc:sldMk cId="0" sldId="267"/>
            <ac:spMk id="174" creationId="{00000000-0000-0000-0000-000000000000}"/>
          </ac:spMkLst>
        </pc:spChg>
        <pc:spChg chg="mod">
          <ac:chgData name="Mölsä Salla" userId="11757758-abe0-48a4-a19b-63a9678b7c89" providerId="ADAL" clId="{F23C049F-462A-4E59-8612-72E8D002BF28}" dt="2021-01-29T13:55:16.326" v="101" actId="207"/>
          <ac:spMkLst>
            <pc:docMk/>
            <pc:sldMk cId="0" sldId="267"/>
            <ac:spMk id="175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4:01:41.620" v="176" actId="20577"/>
        <pc:sldMkLst>
          <pc:docMk/>
          <pc:sldMk cId="0" sldId="268"/>
        </pc:sldMkLst>
        <pc:spChg chg="mod">
          <ac:chgData name="Mölsä Salla" userId="11757758-abe0-48a4-a19b-63a9678b7c89" providerId="ADAL" clId="{F23C049F-462A-4E59-8612-72E8D002BF28}" dt="2021-01-29T14:01:41.620" v="176" actId="20577"/>
          <ac:spMkLst>
            <pc:docMk/>
            <pc:sldMk cId="0" sldId="268"/>
            <ac:spMk id="183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F23C049F-462A-4E59-8612-72E8D002BF28}" dt="2021-01-29T14:01:25.018" v="163"/>
        <pc:sldMkLst>
          <pc:docMk/>
          <pc:sldMk cId="0" sldId="269"/>
        </pc:sldMkLst>
        <pc:spChg chg="mod">
          <ac:chgData name="Mölsä Salla" userId="11757758-abe0-48a4-a19b-63a9678b7c89" providerId="ADAL" clId="{F23C049F-462A-4E59-8612-72E8D002BF28}" dt="2021-01-29T13:56:22.750" v="126" actId="20577"/>
          <ac:spMkLst>
            <pc:docMk/>
            <pc:sldMk cId="0" sldId="269"/>
            <ac:spMk id="19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2a0ff99a7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gb2a0ff99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2cc337628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b2cc337628_0_5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b2cc337628_0_5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b2d30e2fe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b2d30e2fe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b2d30e2fe8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2cc33762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b2cc337628_0_5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b2cc337628_0_5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b2cc337628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b2cc337628_0_7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b2cc337628_0_7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b2cc337628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b2cc337628_0_7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gb2cc337628_0_7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2cc33762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b2cc337628_0_2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gb2cc337628_0_2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2cc3376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2cc33762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b2cc337628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b2cc33762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b2cc337628_0_2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b2cc337628_0_2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2cc33762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2cc337628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b2cc337628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b2cc33762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b2cc337628_0_3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b2cc337628_0_3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2cc337628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2cc337628_0_4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b2cc337628_0_4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2cc33762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2cc337628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gb2cc337628_0_1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2a0ff99a7_0_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Passiivi</a:t>
            </a:r>
            <a:endParaRPr/>
          </a:p>
        </p:txBody>
      </p:sp>
      <p:sp>
        <p:nvSpPr>
          <p:cNvPr id="86" name="Google Shape;86;gb2a0ff99a7_0_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gb2a0ff99a7_0_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b2cc337628_0_5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Apuverbit</a:t>
            </a:r>
            <a:endParaRPr dirty="0"/>
          </a:p>
        </p:txBody>
      </p:sp>
      <p:sp>
        <p:nvSpPr>
          <p:cNvPr id="159" name="Google Shape;159;gb2cc337628_0_5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b="1" dirty="0" err="1"/>
              <a:t>could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done</a:t>
            </a:r>
            <a:r>
              <a:rPr lang="fi-FI" dirty="0"/>
              <a:t> </a:t>
            </a:r>
            <a:r>
              <a:rPr lang="fi-FI" dirty="0" err="1"/>
              <a:t>again</a:t>
            </a:r>
            <a:r>
              <a:rPr lang="fi-FI" dirty="0"/>
              <a:t> and </a:t>
            </a:r>
            <a:r>
              <a:rPr lang="fi-FI" dirty="0" err="1"/>
              <a:t>again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shown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to </a:t>
            </a:r>
            <a:r>
              <a:rPr lang="fi-FI" dirty="0" err="1"/>
              <a:t>do</a:t>
            </a:r>
            <a:r>
              <a:rPr lang="fi-FI" dirty="0"/>
              <a:t> it.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speech</a:t>
            </a:r>
            <a:r>
              <a:rPr lang="fi-FI" dirty="0"/>
              <a:t> </a:t>
            </a:r>
            <a:r>
              <a:rPr lang="fi-FI" b="1" dirty="0" err="1"/>
              <a:t>can’t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written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party.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house </a:t>
            </a:r>
            <a:r>
              <a:rPr lang="fi-FI" b="1" dirty="0" err="1"/>
              <a:t>should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sold</a:t>
            </a:r>
            <a:r>
              <a:rPr lang="fi-FI" dirty="0"/>
              <a:t> </a:t>
            </a:r>
            <a:r>
              <a:rPr lang="fi-FI" dirty="0" err="1"/>
              <a:t>years</a:t>
            </a:r>
            <a:r>
              <a:rPr lang="fi-FI" dirty="0"/>
              <a:t> </a:t>
            </a:r>
            <a:r>
              <a:rPr lang="fi-FI" dirty="0" err="1"/>
              <a:t>ago</a:t>
            </a:r>
            <a:r>
              <a:rPr lang="fi-FI" dirty="0"/>
              <a:t>. </a:t>
            </a: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apuverbi +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+ 3. muoto (nykyinen tapahtuma)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apuverbi + </a:t>
            </a:r>
            <a:r>
              <a:rPr lang="fi-FI" b="1" dirty="0" err="1">
                <a:solidFill>
                  <a:schemeClr val="bg2"/>
                </a:solidFill>
              </a:rPr>
              <a:t>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+ 3. muoto (mennyt tapahtuma)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0" name="Google Shape;160;gb2cc337628_0_5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0DA292D-DF07-4FC4-BAB1-D21A66C62F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b2d30e2fe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Kestomuodot</a:t>
            </a:r>
            <a:endParaRPr dirty="0"/>
          </a:p>
        </p:txBody>
      </p:sp>
      <p:sp>
        <p:nvSpPr>
          <p:cNvPr id="167" name="Google Shape;167;gb2d30e2fe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film</a:t>
            </a:r>
            <a:r>
              <a:rPr lang="fi-FI" dirty="0"/>
              <a:t> </a:t>
            </a:r>
            <a:r>
              <a:rPr lang="fi-FI" b="1" dirty="0"/>
              <a:t>is </a:t>
            </a:r>
            <a:r>
              <a:rPr lang="fi-FI" b="1" dirty="0" err="1"/>
              <a:t>being</a:t>
            </a:r>
            <a:r>
              <a:rPr lang="fi-FI" b="1" dirty="0"/>
              <a:t> </a:t>
            </a:r>
            <a:r>
              <a:rPr lang="fi-FI" b="1" dirty="0" err="1"/>
              <a:t>shot</a:t>
            </a:r>
            <a:r>
              <a:rPr lang="fi-FI" dirty="0"/>
              <a:t> on </a:t>
            </a:r>
            <a:r>
              <a:rPr lang="fi-FI" dirty="0" err="1"/>
              <a:t>location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moment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 err="1"/>
              <a:t>was</a:t>
            </a:r>
            <a:r>
              <a:rPr lang="fi-FI" b="1" dirty="0"/>
              <a:t> </a:t>
            </a:r>
            <a:r>
              <a:rPr lang="fi-FI" b="1" dirty="0" err="1"/>
              <a:t>being</a:t>
            </a:r>
            <a:r>
              <a:rPr lang="fi-FI" b="1" dirty="0"/>
              <a:t> </a:t>
            </a:r>
            <a:r>
              <a:rPr lang="fi-FI" b="1" dirty="0" err="1"/>
              <a:t>interviewed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station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lights</a:t>
            </a:r>
            <a:r>
              <a:rPr lang="fi-FI" dirty="0"/>
              <a:t> </a:t>
            </a:r>
            <a:r>
              <a:rPr lang="fi-FI" dirty="0" err="1"/>
              <a:t>went</a:t>
            </a:r>
            <a:r>
              <a:rPr lang="fi-FI" dirty="0"/>
              <a:t> out.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Cars</a:t>
            </a:r>
            <a:r>
              <a:rPr lang="fi-FI" dirty="0"/>
              <a:t> </a:t>
            </a:r>
            <a:r>
              <a:rPr lang="fi-FI" b="1" dirty="0" err="1"/>
              <a:t>weren’t</a:t>
            </a:r>
            <a:r>
              <a:rPr lang="fi-FI" b="1" dirty="0"/>
              <a:t> </a:t>
            </a:r>
            <a:r>
              <a:rPr lang="fi-FI" b="1" dirty="0" err="1"/>
              <a:t>being</a:t>
            </a:r>
            <a:r>
              <a:rPr lang="fi-FI" b="1" dirty="0"/>
              <a:t> </a:t>
            </a:r>
            <a:r>
              <a:rPr lang="fi-FI" b="1" dirty="0" err="1"/>
              <a:t>washed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I </a:t>
            </a:r>
            <a:r>
              <a:rPr lang="fi-FI" dirty="0" err="1"/>
              <a:t>looked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garage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Kestomuoto: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+ </a:t>
            </a:r>
            <a:r>
              <a:rPr lang="fi-FI" b="1" dirty="0" err="1">
                <a:solidFill>
                  <a:schemeClr val="bg2"/>
                </a:solidFill>
              </a:rPr>
              <a:t>being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+ 3. muoto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Kestomuoto on mahdollinen preesensissä ja imperfektissä.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68" name="Google Shape;168;gb2d30e2fe8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4CF3CE1-A9D1-4B6F-9D44-1538F4CC9B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2cc337628_0_5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Agentti</a:t>
            </a:r>
            <a:endParaRPr dirty="0"/>
          </a:p>
        </p:txBody>
      </p:sp>
      <p:sp>
        <p:nvSpPr>
          <p:cNvPr id="175" name="Google Shape;175;gb2cc337628_0_5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3306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plan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accepted</a:t>
            </a:r>
            <a:r>
              <a:rPr lang="fi-FI" dirty="0"/>
              <a:t> </a:t>
            </a:r>
            <a:r>
              <a:rPr lang="fi-FI" b="1" dirty="0" err="1"/>
              <a:t>by</a:t>
            </a:r>
            <a:r>
              <a:rPr lang="fi-FI" b="1" dirty="0"/>
              <a:t> </a:t>
            </a:r>
            <a:r>
              <a:rPr lang="fi-FI" b="1" dirty="0" err="1"/>
              <a:t>the</a:t>
            </a:r>
            <a:r>
              <a:rPr lang="fi-FI" b="1" dirty="0"/>
              <a:t> </a:t>
            </a:r>
            <a:r>
              <a:rPr lang="fi-FI" b="1" dirty="0" err="1"/>
              <a:t>whole</a:t>
            </a:r>
            <a:r>
              <a:rPr lang="fi-FI" b="1" dirty="0"/>
              <a:t> </a:t>
            </a:r>
            <a:r>
              <a:rPr lang="fi-FI" b="1" dirty="0" err="1"/>
              <a:t>committee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joke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ruined</a:t>
            </a:r>
            <a:r>
              <a:rPr lang="fi-FI" dirty="0"/>
              <a:t> </a:t>
            </a:r>
            <a:r>
              <a:rPr lang="fi-FI" b="1" dirty="0" err="1"/>
              <a:t>by</a:t>
            </a:r>
            <a:r>
              <a:rPr lang="fi-FI" b="1" dirty="0"/>
              <a:t> me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Lauseen varsinainen tekijä voidaan ilmaista agentilla: </a:t>
            </a:r>
            <a:r>
              <a:rPr lang="fi-FI" b="1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2"/>
                </a:solidFill>
              </a:rPr>
              <a:t>Persoonapronoministä</a:t>
            </a:r>
            <a:r>
              <a:rPr lang="fi-FI" dirty="0">
                <a:solidFill>
                  <a:schemeClr val="bg2"/>
                </a:solidFill>
              </a:rPr>
              <a:t> tulee sen jälkeen objektimuoto.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Suomessa asia ilmaistaan aktiivissa (</a:t>
            </a:r>
            <a:r>
              <a:rPr lang="fi-FI" i="1" dirty="0">
                <a:solidFill>
                  <a:schemeClr val="bg2"/>
                </a:solidFill>
              </a:rPr>
              <a:t>Suunnitelman hyväksyi koko komitea.</a:t>
            </a:r>
            <a:r>
              <a:rPr lang="fi-FI" dirty="0">
                <a:solidFill>
                  <a:schemeClr val="bg2"/>
                </a:solidFill>
              </a:rPr>
              <a:t>) mutta joskus sanotaan </a:t>
            </a:r>
            <a:r>
              <a:rPr lang="fi-FI" i="1" dirty="0">
                <a:solidFill>
                  <a:schemeClr val="bg2"/>
                </a:solidFill>
              </a:rPr>
              <a:t>jonkun toimesta/taholta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Agentin avulla subjektina oleva uusi asia tulee lauseen loppuun.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6" name="Google Shape;176;gb2cc337628_0_5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3891B02B-950D-45A5-9620-3E3B20EFEA8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b2cc337628_0_7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83" name="Google Shape;183;gb2cc337628_0_72"/>
          <p:cNvSpPr txBox="1">
            <a:spLocks noGrp="1"/>
          </p:cNvSpPr>
          <p:nvPr>
            <p:ph type="body" idx="1"/>
          </p:nvPr>
        </p:nvSpPr>
        <p:spPr>
          <a:xfrm>
            <a:off x="1676400" y="2879999"/>
            <a:ext cx="21031200" cy="979400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6096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AutoNum type="arabicPeriod"/>
            </a:pPr>
            <a:r>
              <a:rPr lang="fi-FI" dirty="0"/>
              <a:t> Suomalaisia tomaatteja myydään koko vuoden.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Finnish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tomatoes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sold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throughout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year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Samaa musiikkia kuunnellaan kaikkialla.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same</a:t>
            </a:r>
            <a:r>
              <a:rPr lang="fi-FI" dirty="0">
                <a:solidFill>
                  <a:schemeClr val="bg2"/>
                </a:solidFill>
              </a:rPr>
              <a:t> music is </a:t>
            </a:r>
            <a:r>
              <a:rPr lang="fi-FI" dirty="0" err="1">
                <a:solidFill>
                  <a:schemeClr val="bg2"/>
                </a:solidFill>
              </a:rPr>
              <a:t>listened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9"/>
                  </a:ext>
                </a:extLst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to </a:t>
            </a:r>
            <a:r>
              <a:rPr lang="fi-FI" dirty="0" err="1">
                <a:solidFill>
                  <a:schemeClr val="bg2"/>
                </a:solidFill>
              </a:rPr>
              <a:t>everywhere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Minulle ei ole kerrottu kaikkea.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haven’t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told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everything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Mitä äidille voi antaa lahjaksi?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Mum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given</a:t>
            </a:r>
            <a:r>
              <a:rPr lang="fi-FI" dirty="0">
                <a:solidFill>
                  <a:schemeClr val="bg2"/>
                </a:solidFill>
              </a:rPr>
              <a:t> as a </a:t>
            </a:r>
            <a:r>
              <a:rPr lang="fi-FI" dirty="0" err="1">
                <a:solidFill>
                  <a:schemeClr val="bg2"/>
                </a:solidFill>
              </a:rPr>
              <a:t>present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84" name="Google Shape;184;gb2cc337628_0_7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C9FC92E-82F2-47DE-9064-B1F76C9C75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2cc337628_0_7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91" name="Google Shape;191;gb2cc337628_0_79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97302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Autoa korjataan parhaillaan.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car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being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fixed</a:t>
            </a:r>
            <a:r>
              <a:rPr lang="fi-FI" dirty="0">
                <a:solidFill>
                  <a:schemeClr val="bg2"/>
                </a:solidFill>
              </a:rPr>
              <a:t> at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moment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Meihin ei pitäisi luottaa.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trusted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Mitä heille olisi pitänyt antaa?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given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Eikö häntä olisi voitu auttaa?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Couldn’t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0"/>
                  </a:ext>
                </a:extLst>
              </a:rPr>
              <a:t>she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0"/>
                  </a:ext>
                </a:extLst>
              </a:rPr>
              <a:t>/he/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0"/>
                  </a:ext>
                </a:extLst>
              </a:rPr>
              <a:t>they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0"/>
                  </a:ext>
                </a:extLst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helped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92" name="Google Shape;192;gb2cc337628_0_7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C526BB-3DC4-46E3-8FE9-D86AC24683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2a0ff99a7_0_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Aktiivi vai passiivi?</a:t>
            </a:r>
            <a:endParaRPr dirty="0"/>
          </a:p>
        </p:txBody>
      </p:sp>
      <p:sp>
        <p:nvSpPr>
          <p:cNvPr id="94" name="Google Shape;94;gb2a0ff99a7_0_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Kumpi lauseista on aktiivi, kumpi passiivi?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am </a:t>
            </a:r>
            <a:r>
              <a:rPr lang="fi-FI" dirty="0" err="1"/>
              <a:t>helping</a:t>
            </a:r>
            <a:r>
              <a:rPr lang="fi-FI" dirty="0"/>
              <a:t> </a:t>
            </a:r>
            <a:r>
              <a:rPr lang="fi-FI" dirty="0" err="1"/>
              <a:t>Mum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tasks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am </a:t>
            </a:r>
            <a:r>
              <a:rPr lang="fi-FI" dirty="0" err="1"/>
              <a:t>helped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my </a:t>
            </a:r>
            <a:r>
              <a:rPr lang="fi-FI" dirty="0" err="1"/>
              <a:t>tasks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95" name="Google Shape;95;gb2a0ff99a7_0_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DFD4D9E-48D5-4FEC-9ED8-BFA663058A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2cc337628_0_2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Aktiivi vai passiivi?</a:t>
            </a:r>
            <a:endParaRPr dirty="0"/>
          </a:p>
        </p:txBody>
      </p:sp>
      <p:sp>
        <p:nvSpPr>
          <p:cNvPr id="102" name="Google Shape;102;gb2cc337628_0_2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b="1" dirty="0"/>
              <a:t>am </a:t>
            </a:r>
            <a:r>
              <a:rPr lang="fi-FI" b="1" dirty="0" err="1"/>
              <a:t>helping</a:t>
            </a:r>
            <a:r>
              <a:rPr lang="fi-FI" dirty="0"/>
              <a:t> </a:t>
            </a:r>
            <a:r>
              <a:rPr lang="fi-FI" dirty="0" err="1"/>
              <a:t>Mum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tasks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Aktiivi </a:t>
            </a:r>
            <a:r>
              <a:rPr lang="fi-FI" dirty="0">
                <a:solidFill>
                  <a:schemeClr val="bg2"/>
                </a:solidFill>
                <a:sym typeface="Wingdings" panose="05000000000000000000" pitchFamily="2" charset="2"/>
              </a:rPr>
              <a:t>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Aktiivissa lauseen subjekti tekee, kokee jne. jotain.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b="1" dirty="0"/>
              <a:t>am </a:t>
            </a:r>
            <a:r>
              <a:rPr lang="fi-FI" b="1" dirty="0" err="1"/>
              <a:t>helped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my </a:t>
            </a:r>
            <a:r>
              <a:rPr lang="fi-FI" dirty="0" err="1"/>
              <a:t>tasks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Passiivi </a:t>
            </a:r>
            <a:r>
              <a:rPr lang="fi-FI" dirty="0">
                <a:solidFill>
                  <a:schemeClr val="bg2"/>
                </a:solidFill>
                <a:sym typeface="Wingdings" panose="05000000000000000000" pitchFamily="2" charset="2"/>
              </a:rPr>
              <a:t>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Passiivilause alkaa tekemisen kohteella.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03" name="Google Shape;103;gb2cc337628_0_2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79776CF-D407-4169-8C03-851AA69D25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2cc33762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Käyttö</a:t>
            </a:r>
            <a:endParaRPr dirty="0"/>
          </a:p>
        </p:txBody>
      </p:sp>
      <p:sp>
        <p:nvSpPr>
          <p:cNvPr id="110" name="Google Shape;110;gb2cc33762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/>
              <a:t>seen</a:t>
            </a:r>
            <a:r>
              <a:rPr lang="fi-FI" dirty="0"/>
              <a:t> to </a:t>
            </a:r>
            <a:r>
              <a:rPr lang="fi-FI" dirty="0" err="1"/>
              <a:t>crawl</a:t>
            </a:r>
            <a:r>
              <a:rPr lang="fi-FI" dirty="0"/>
              <a:t> out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building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Oranges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known</a:t>
            </a:r>
            <a:r>
              <a:rPr lang="fi-FI" dirty="0"/>
              <a:t> as </a:t>
            </a:r>
            <a:r>
              <a:rPr lang="fi-FI" dirty="0" err="1"/>
              <a:t>good</a:t>
            </a:r>
            <a:r>
              <a:rPr lang="fi-FI" dirty="0"/>
              <a:t> </a:t>
            </a:r>
            <a:r>
              <a:rPr lang="fi-FI" dirty="0" err="1"/>
              <a:t>sources</a:t>
            </a:r>
            <a:r>
              <a:rPr lang="fi-FI" dirty="0"/>
              <a:t> of </a:t>
            </a:r>
            <a:r>
              <a:rPr lang="fi-FI" dirty="0" err="1"/>
              <a:t>vitamin</a:t>
            </a:r>
            <a:r>
              <a:rPr lang="fi-FI" dirty="0"/>
              <a:t> C.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to </a:t>
            </a:r>
            <a:r>
              <a:rPr lang="fi-FI" dirty="0" err="1"/>
              <a:t>keep</a:t>
            </a:r>
            <a:r>
              <a:rPr lang="fi-FI" dirty="0"/>
              <a:t> </a:t>
            </a:r>
            <a:r>
              <a:rPr lang="fi-FI" dirty="0" err="1"/>
              <a:t>quiet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incident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Passiivissa huomio on tekemisessä, mutta tekijää ei välttämättä tiedetä, se ei ole oleellista tai se voi olla kuka tahansa.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1" name="Google Shape;111;gb2cc337628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1999A7A-85BA-4E90-B7BA-492470078D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2cc337628_0_2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Käyttö</a:t>
            </a:r>
            <a:endParaRPr dirty="0"/>
          </a:p>
        </p:txBody>
      </p:sp>
      <p:sp>
        <p:nvSpPr>
          <p:cNvPr id="118" name="Google Shape;118;gb2cc337628_0_2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481312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William Shakespeare </a:t>
            </a:r>
            <a:r>
              <a:rPr lang="fi-FI" dirty="0" err="1"/>
              <a:t>wrote</a:t>
            </a:r>
            <a:r>
              <a:rPr lang="fi-FI" dirty="0"/>
              <a:t> Romeo and Juliet.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Romeo and Juliet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written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William Shakespeare.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7048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Passiivin avulla lauseen subjekti saadaan lauseen loppuun, jos se on uusi asia. Suomessa tämä onnistuu sanajärjestyksen avulla: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William Shakespeare kirjoitti Romeon ja Julian. </a:t>
            </a:r>
            <a:r>
              <a:rPr lang="fi-FI" sz="4800" dirty="0">
                <a:solidFill>
                  <a:schemeClr val="bg2"/>
                </a:solidFill>
              </a:rPr>
              <a:t>(</a:t>
            </a:r>
            <a:r>
              <a:rPr lang="fi-FI" sz="4800" i="1" dirty="0">
                <a:solidFill>
                  <a:schemeClr val="bg2"/>
                </a:solidFill>
              </a:rPr>
              <a:t>näytelmä uusi asia</a:t>
            </a:r>
            <a:r>
              <a:rPr lang="fi-FI" sz="4800" dirty="0">
                <a:solidFill>
                  <a:schemeClr val="bg2"/>
                </a:solidFill>
              </a:rPr>
              <a:t>)</a:t>
            </a:r>
            <a:endParaRPr sz="4800" dirty="0">
              <a:solidFill>
                <a:schemeClr val="bg2"/>
              </a:solidFill>
            </a:endParaRPr>
          </a:p>
          <a:p>
            <a:pPr marL="7048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Romeon ja Julian kirjoitti William Shakespeare. </a:t>
            </a:r>
            <a:r>
              <a:rPr lang="fi-FI" sz="4800" dirty="0">
                <a:solidFill>
                  <a:schemeClr val="bg2"/>
                </a:solidFill>
              </a:rPr>
              <a:t>(</a:t>
            </a:r>
            <a:r>
              <a:rPr lang="fi-FI" sz="4800" i="1" dirty="0">
                <a:solidFill>
                  <a:schemeClr val="bg2"/>
                </a:solidFill>
              </a:rPr>
              <a:t>kirjailija uusi asia</a:t>
            </a:r>
            <a:r>
              <a:rPr lang="fi-FI" sz="4800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9" name="Google Shape;119;gb2cc337628_0_2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F504000-9862-473A-8C8D-3F0712F467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2cc337628_0_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Muodostus</a:t>
            </a:r>
            <a:endParaRPr dirty="0"/>
          </a:p>
        </p:txBody>
      </p:sp>
      <p:sp>
        <p:nvSpPr>
          <p:cNvPr id="126" name="Google Shape;126;gb2cc337628_0_7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Mitä passiivilauseen alussa oleva sana ilmaisee?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Mikä on apuverbinä? Mikä muoto tulee pääverbistä?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rgbClr val="E53663"/>
                </a:solidFill>
              </a:rPr>
              <a:t>I</a:t>
            </a:r>
            <a:r>
              <a:rPr lang="fi-FI" b="1" dirty="0"/>
              <a:t> </a:t>
            </a:r>
            <a:r>
              <a:rPr lang="fi-FI" b="1" dirty="0">
                <a:solidFill>
                  <a:schemeClr val="dk2"/>
                </a:solidFill>
              </a:rPr>
              <a:t>am</a:t>
            </a:r>
            <a:r>
              <a:rPr lang="fi-FI" b="1" dirty="0">
                <a:solidFill>
                  <a:srgbClr val="0000FF"/>
                </a:solidFill>
              </a:rPr>
              <a:t> </a:t>
            </a:r>
            <a:r>
              <a:rPr lang="fi-FI" b="1" dirty="0" err="1">
                <a:solidFill>
                  <a:schemeClr val="accent3"/>
                </a:solidFill>
              </a:rPr>
              <a:t>said</a:t>
            </a:r>
            <a:r>
              <a:rPr lang="fi-FI" dirty="0">
                <a:solidFill>
                  <a:srgbClr val="38761D"/>
                </a:solidFill>
              </a:rPr>
              <a:t> </a:t>
            </a:r>
            <a:r>
              <a:rPr lang="fi-FI" dirty="0"/>
              <a:t>to </a:t>
            </a:r>
            <a:r>
              <a:rPr lang="fi-FI" dirty="0" err="1"/>
              <a:t>be</a:t>
            </a:r>
            <a:r>
              <a:rPr lang="fi-FI" dirty="0"/>
              <a:t> a </a:t>
            </a:r>
            <a:r>
              <a:rPr lang="fi-FI" dirty="0" err="1"/>
              <a:t>helpful</a:t>
            </a:r>
            <a:r>
              <a:rPr lang="fi-FI" dirty="0"/>
              <a:t> person. </a:t>
            </a:r>
            <a:endParaRPr dirty="0">
              <a:solidFill>
                <a:schemeClr val="accent1"/>
              </a:solidFill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</a:ext>
              </a:extLst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rgbClr val="E53663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You</a:t>
            </a:r>
            <a:r>
              <a:rPr lang="fi-FI" b="1" dirty="0">
                <a:solidFill>
                  <a:srgbClr val="FF0000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</a:t>
            </a:r>
            <a:r>
              <a:rPr lang="fi-FI" b="1" dirty="0" err="1">
                <a:solidFill>
                  <a:schemeClr val="dk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are</a:t>
            </a:r>
            <a:r>
              <a:rPr lang="fi-FI" b="1" dirty="0">
                <a:solidFill>
                  <a:srgbClr val="0000FF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 </a:t>
            </a:r>
            <a:r>
              <a:rPr lang="fi-FI" b="1" dirty="0" err="1">
                <a:solidFill>
                  <a:schemeClr val="accent3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known</a:t>
            </a:r>
            <a:r>
              <a:rPr lang="fi-FI" dirty="0">
                <a:solidFill>
                  <a:srgbClr val="38761D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to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have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helped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othe</a:t>
            </a:r>
            <a:r>
              <a:rPr lang="fi-FI" dirty="0" err="1"/>
              <a:t>rs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rgbClr val="E53663"/>
                </a:solidFill>
              </a:rPr>
              <a:t>Cindy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>
                <a:solidFill>
                  <a:schemeClr val="dk2"/>
                </a:solidFill>
              </a:rPr>
              <a:t>is</a:t>
            </a:r>
            <a:r>
              <a:rPr lang="fi-FI" b="1" dirty="0">
                <a:solidFill>
                  <a:srgbClr val="0000FF"/>
                </a:solidFill>
              </a:rPr>
              <a:t> </a:t>
            </a:r>
            <a:r>
              <a:rPr lang="fi-FI" b="1" dirty="0" err="1">
                <a:solidFill>
                  <a:schemeClr val="accent3"/>
                </a:solidFill>
              </a:rPr>
              <a:t>claimed</a:t>
            </a:r>
            <a:r>
              <a:rPr lang="fi-FI" dirty="0">
                <a:solidFill>
                  <a:srgbClr val="38761D"/>
                </a:solidFill>
              </a:rPr>
              <a:t> </a:t>
            </a:r>
            <a:r>
              <a:rPr lang="fi-FI" dirty="0"/>
              <a:t>to </a:t>
            </a:r>
            <a:r>
              <a:rPr lang="fi-FI" dirty="0" err="1"/>
              <a:t>be</a:t>
            </a:r>
            <a:r>
              <a:rPr lang="fi-FI" dirty="0"/>
              <a:t> a genius.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gb2cc337628_0_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DC92E37-6A0A-4CA4-86E2-56480AF2DC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b2cc337628_0_3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Passiivi </a:t>
            </a:r>
            <a:r>
              <a:rPr lang="fi-FI" dirty="0"/>
              <a:t>–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 Muodostus</a:t>
            </a:r>
            <a:endParaRPr dirty="0"/>
          </a:p>
        </p:txBody>
      </p:sp>
      <p:sp>
        <p:nvSpPr>
          <p:cNvPr id="134" name="Google Shape;134;gb2cc337628_0_3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04982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rgbClr val="E53663"/>
                </a:solidFill>
              </a:rPr>
              <a:t>I</a:t>
            </a:r>
            <a:r>
              <a:rPr lang="fi-FI" b="1" dirty="0"/>
              <a:t> </a:t>
            </a:r>
            <a:r>
              <a:rPr lang="fi-FI" b="1" dirty="0">
                <a:solidFill>
                  <a:schemeClr val="dk2"/>
                </a:solidFill>
              </a:rPr>
              <a:t>am</a:t>
            </a:r>
            <a:r>
              <a:rPr lang="fi-FI" b="1" dirty="0">
                <a:solidFill>
                  <a:srgbClr val="0000FF"/>
                </a:solidFill>
              </a:rPr>
              <a:t> </a:t>
            </a:r>
            <a:r>
              <a:rPr lang="fi-FI" b="1" dirty="0" err="1">
                <a:solidFill>
                  <a:schemeClr val="accent3"/>
                </a:solidFill>
              </a:rPr>
              <a:t>said</a:t>
            </a:r>
            <a:r>
              <a:rPr lang="fi-FI" dirty="0">
                <a:solidFill>
                  <a:srgbClr val="38761D"/>
                </a:solidFill>
              </a:rPr>
              <a:t> </a:t>
            </a:r>
            <a:r>
              <a:rPr lang="fi-FI" dirty="0"/>
              <a:t>to </a:t>
            </a:r>
            <a:r>
              <a:rPr lang="fi-FI" dirty="0" err="1"/>
              <a:t>be</a:t>
            </a:r>
            <a:r>
              <a:rPr lang="fi-FI" dirty="0"/>
              <a:t> a </a:t>
            </a:r>
            <a:r>
              <a:rPr lang="fi-FI" dirty="0" err="1"/>
              <a:t>helpful</a:t>
            </a:r>
            <a:r>
              <a:rPr lang="fi-FI" dirty="0"/>
              <a:t> person.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rgbClr val="E53663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  </a:ext>
                </a:extLst>
              </a:rPr>
              <a:t>You</a:t>
            </a:r>
            <a:r>
              <a:rPr lang="fi-FI" b="1" dirty="0">
                <a:solidFill>
                  <a:srgbClr val="FF0000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</a:ext>
                </a:extLst>
              </a:rPr>
              <a:t> </a:t>
            </a:r>
            <a:r>
              <a:rPr lang="fi-FI" b="1" dirty="0" err="1">
                <a:solidFill>
                  <a:schemeClr val="dk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</a:ext>
                </a:extLst>
              </a:rPr>
              <a:t>are</a:t>
            </a:r>
            <a:r>
              <a:rPr lang="fi-FI" b="1" dirty="0">
                <a:solidFill>
                  <a:srgbClr val="0000FF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3"/>
                  </a:ext>
                </a:extLst>
              </a:rPr>
              <a:t> </a:t>
            </a:r>
            <a:r>
              <a:rPr lang="fi-FI" b="1" dirty="0" err="1">
                <a:solidFill>
                  <a:schemeClr val="accent3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4"/>
                  </a:ext>
                </a:extLst>
              </a:rPr>
              <a:t>known</a:t>
            </a:r>
            <a:r>
              <a:rPr lang="fi-FI" dirty="0">
                <a:solidFill>
                  <a:srgbClr val="38761D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5"/>
                  </a:ext>
                </a:extLst>
              </a:rPr>
              <a:t>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6"/>
                  </a:ext>
                </a:extLst>
              </a:rPr>
              <a:t>to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6"/>
                  </a:ext>
                </a:extLst>
              </a:rPr>
              <a:t>have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6"/>
                  </a:ext>
                </a:extLst>
              </a:rPr>
              <a:t>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6"/>
                  </a:ext>
                </a:extLst>
              </a:rPr>
              <a:t>helped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6"/>
                  </a:ext>
                </a:extLst>
              </a:rPr>
              <a:t>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6"/>
                  </a:ext>
                </a:extLst>
              </a:rPr>
              <a:t>othe</a:t>
            </a:r>
            <a:r>
              <a:rPr lang="fi-FI" dirty="0" err="1"/>
              <a:t>rs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rgbClr val="E53663"/>
                </a:solidFill>
              </a:rPr>
              <a:t>Cindy</a:t>
            </a:r>
            <a:r>
              <a:rPr lang="fi-FI" b="1" dirty="0">
                <a:solidFill>
                  <a:schemeClr val="accent5"/>
                </a:solidFill>
              </a:rPr>
              <a:t> </a:t>
            </a:r>
            <a:r>
              <a:rPr lang="fi-FI" b="1" dirty="0">
                <a:solidFill>
                  <a:schemeClr val="dk2"/>
                </a:solidFill>
              </a:rPr>
              <a:t>is </a:t>
            </a:r>
            <a:r>
              <a:rPr lang="fi-FI" b="1" dirty="0" err="1">
                <a:solidFill>
                  <a:schemeClr val="accent3"/>
                </a:solidFill>
              </a:rPr>
              <a:t>claimed</a:t>
            </a:r>
            <a:r>
              <a:rPr lang="fi-FI" dirty="0">
                <a:solidFill>
                  <a:schemeClr val="accent3"/>
                </a:solidFill>
              </a:rPr>
              <a:t> </a:t>
            </a:r>
            <a:r>
              <a:rPr lang="fi-FI" dirty="0"/>
              <a:t>to </a:t>
            </a:r>
            <a:r>
              <a:rPr lang="fi-FI" dirty="0" err="1"/>
              <a:t>be</a:t>
            </a:r>
            <a:r>
              <a:rPr lang="fi-FI" dirty="0"/>
              <a:t> a genius.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Passiivilause alkaa </a:t>
            </a:r>
            <a:r>
              <a:rPr lang="fi-FI" b="1" dirty="0">
                <a:solidFill>
                  <a:srgbClr val="E53663"/>
                </a:solidFill>
              </a:rPr>
              <a:t>tekemisen kohteella</a:t>
            </a:r>
            <a:r>
              <a:rPr lang="fi-FI" dirty="0"/>
              <a:t>. Pronominista tulee subjektimuoto.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Apuverbi </a:t>
            </a:r>
            <a:r>
              <a:rPr lang="fi-FI" b="1" dirty="0" err="1">
                <a:solidFill>
                  <a:schemeClr val="dk2"/>
                </a:solidFill>
              </a:rPr>
              <a:t>be</a:t>
            </a:r>
            <a:r>
              <a:rPr lang="fi-FI" b="1" dirty="0">
                <a:solidFill>
                  <a:schemeClr val="dk2"/>
                </a:solidFill>
              </a:rPr>
              <a:t> </a:t>
            </a:r>
            <a:r>
              <a:rPr lang="fi-FI" dirty="0"/>
              <a:t>taipuu, ja sen avulla ilmaistaan aikamuoto.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Pääverbistä tulee</a:t>
            </a:r>
            <a:r>
              <a:rPr lang="fi-FI" dirty="0">
                <a:solidFill>
                  <a:schemeClr val="accent3"/>
                </a:solidFill>
              </a:rPr>
              <a:t> </a:t>
            </a:r>
            <a:r>
              <a:rPr lang="fi-FI" b="1" dirty="0">
                <a:solidFill>
                  <a:schemeClr val="accent3"/>
                </a:solidFill>
              </a:rPr>
              <a:t>3. muoto </a:t>
            </a:r>
            <a:r>
              <a:rPr lang="fi-FI" dirty="0"/>
              <a:t>(-</a:t>
            </a:r>
            <a:r>
              <a:rPr lang="fi-FI" b="1" dirty="0" err="1"/>
              <a:t>ed</a:t>
            </a:r>
            <a:r>
              <a:rPr lang="fi-FI" dirty="0"/>
              <a:t>-pääte säännöllisillä, epäsäännölliset opeteltava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7"/>
                  </a:ext>
                </a:extLst>
              </a:rPr>
              <a:t>ulkoa</a:t>
            </a:r>
            <a:r>
              <a:rPr lang="fi-FI" dirty="0"/>
              <a:t>)</a:t>
            </a:r>
            <a:endParaRPr dirty="0"/>
          </a:p>
        </p:txBody>
      </p:sp>
      <p:sp>
        <p:nvSpPr>
          <p:cNvPr id="135" name="Google Shape;135;gb2cc337628_0_3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BCFA39EB-D69D-4FB2-9F66-4624A4FC41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b2cc337628_0_4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Kielto ja kysymys</a:t>
            </a:r>
            <a:endParaRPr dirty="0"/>
          </a:p>
        </p:txBody>
      </p:sp>
      <p:sp>
        <p:nvSpPr>
          <p:cNvPr id="142" name="Google Shape;142;gb2cc337628_0_4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b="1" dirty="0" err="1"/>
              <a:t>n’t</a:t>
            </a:r>
            <a:r>
              <a:rPr lang="fi-FI" dirty="0"/>
              <a:t> </a:t>
            </a:r>
            <a:r>
              <a:rPr lang="fi-FI" dirty="0" err="1"/>
              <a:t>seen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have</a:t>
            </a:r>
            <a:r>
              <a:rPr lang="fi-FI" b="1" dirty="0" err="1"/>
              <a:t>n’t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it.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Nothing</a:t>
            </a:r>
            <a:r>
              <a:rPr lang="fi-FI" b="1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 for </a:t>
            </a:r>
            <a:r>
              <a:rPr lang="fi-FI" dirty="0" err="1"/>
              <a:t>days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Kieltomuoto: </a:t>
            </a:r>
            <a:r>
              <a:rPr lang="fi-FI" b="1" dirty="0" err="1">
                <a:solidFill>
                  <a:schemeClr val="bg2"/>
                </a:solidFill>
              </a:rPr>
              <a:t>not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(jos lauseessa ei ole muuta kielteistä sanaa)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b="1" dirty="0"/>
              <a:t>is it </a:t>
            </a:r>
            <a:r>
              <a:rPr lang="fi-FI" b="1" dirty="0" err="1"/>
              <a:t>said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must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it?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Couldn’t</a:t>
            </a:r>
            <a:r>
              <a:rPr lang="fi-FI" b="1" dirty="0"/>
              <a:t> it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done</a:t>
            </a:r>
            <a:r>
              <a:rPr lang="fi-FI" dirty="0"/>
              <a:t> in </a:t>
            </a:r>
            <a:r>
              <a:rPr lang="fi-FI" dirty="0" err="1"/>
              <a:t>advance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Kysymys: apuverbin ensimmäinen sana ennen subjektia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3" name="Google Shape;143;gb2cc337628_0_4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8A4DE0DD-E5F4-47F7-8577-02598CF117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2cc337628_0_14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2330802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6000" dirty="0">
                <a:solidFill>
                  <a:schemeClr val="bg2"/>
                </a:solidFill>
              </a:rPr>
              <a:t>Kun pääverbistä tulee aina 3. muoto, </a:t>
            </a:r>
            <a:r>
              <a:rPr lang="fi-FI" sz="6000" b="1" dirty="0" err="1">
                <a:solidFill>
                  <a:schemeClr val="bg2"/>
                </a:solidFill>
              </a:rPr>
              <a:t>be</a:t>
            </a:r>
            <a:r>
              <a:rPr lang="fi-FI" sz="6000" dirty="0">
                <a:solidFill>
                  <a:schemeClr val="bg2"/>
                </a:solidFill>
              </a:rPr>
              <a:t>-verbiä tarvitaan ilmaisemaan, että asia </a:t>
            </a:r>
            <a:r>
              <a:rPr lang="fi-FI" sz="6000" i="1" dirty="0">
                <a:solidFill>
                  <a:schemeClr val="bg2"/>
                </a:solidFill>
              </a:rPr>
              <a:t>tehdään, tehtiin, on tehty, oli tehty </a:t>
            </a:r>
            <a:r>
              <a:rPr lang="fi-FI" sz="6000" dirty="0">
                <a:solidFill>
                  <a:schemeClr val="bg2"/>
                </a:solidFill>
              </a:rPr>
              <a:t>jne. </a:t>
            </a:r>
            <a:br>
              <a:rPr lang="fi-FI" sz="6000" dirty="0">
                <a:solidFill>
                  <a:schemeClr val="bg2"/>
                </a:solidFill>
              </a:rPr>
            </a:br>
            <a:r>
              <a:rPr lang="fi-FI" sz="60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8"/>
                  </a:ext>
                </a:extLst>
              </a:rPr>
              <a:t>Miten suomennat seuraavat lauseet?</a:t>
            </a:r>
            <a:endParaRPr sz="6000" dirty="0">
              <a:solidFill>
                <a:schemeClr val="bg2"/>
              </a:solidFill>
            </a:endParaRPr>
          </a:p>
        </p:txBody>
      </p:sp>
      <p:sp>
        <p:nvSpPr>
          <p:cNvPr id="150" name="Google Shape;150;gb2cc337628_0_14"/>
          <p:cNvSpPr txBox="1">
            <a:spLocks noGrp="1"/>
          </p:cNvSpPr>
          <p:nvPr>
            <p:ph type="body" idx="1"/>
          </p:nvPr>
        </p:nvSpPr>
        <p:spPr>
          <a:xfrm>
            <a:off x="1676400" y="3429879"/>
            <a:ext cx="10069500" cy="938569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/>
              <a:t>am </a:t>
            </a:r>
            <a:r>
              <a:rPr lang="fi-FI" dirty="0" err="1"/>
              <a:t>given</a:t>
            </a:r>
            <a:r>
              <a:rPr lang="fi-FI" dirty="0"/>
              <a:t> a </a:t>
            </a:r>
            <a:r>
              <a:rPr lang="fi-FI" dirty="0" err="1"/>
              <a:t>lot</a:t>
            </a:r>
            <a:r>
              <a:rPr lang="fi-FI" dirty="0"/>
              <a:t> of help.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Tim </a:t>
            </a:r>
            <a:r>
              <a:rPr lang="fi-FI" b="1" dirty="0"/>
              <a:t>is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another</a:t>
            </a:r>
            <a:r>
              <a:rPr lang="fi-FI" dirty="0"/>
              <a:t> </a:t>
            </a:r>
            <a:r>
              <a:rPr lang="fi-FI" dirty="0" err="1"/>
              <a:t>chance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dirty="0" err="1"/>
              <a:t>are</a:t>
            </a:r>
            <a:r>
              <a:rPr lang="fi-FI" b="1" dirty="0"/>
              <a:t> </a:t>
            </a:r>
            <a:r>
              <a:rPr lang="fi-FI" dirty="0" err="1"/>
              <a:t>given</a:t>
            </a:r>
            <a:r>
              <a:rPr lang="fi-FI" dirty="0"/>
              <a:t> a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task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Laura </a:t>
            </a:r>
            <a:r>
              <a:rPr lang="fi-FI" b="1" dirty="0" err="1"/>
              <a:t>was</a:t>
            </a:r>
            <a:r>
              <a:rPr lang="fi-FI" b="1" dirty="0"/>
              <a:t> </a:t>
            </a:r>
            <a:r>
              <a:rPr lang="fi-FI" dirty="0" err="1"/>
              <a:t>given</a:t>
            </a:r>
            <a:r>
              <a:rPr lang="fi-FI" dirty="0"/>
              <a:t> a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were</a:t>
            </a:r>
            <a:r>
              <a:rPr lang="fi-FI" b="1" dirty="0"/>
              <a:t> </a:t>
            </a:r>
            <a:r>
              <a:rPr lang="fi-FI" dirty="0" err="1"/>
              <a:t>given</a:t>
            </a:r>
            <a:r>
              <a:rPr lang="fi-FI" dirty="0"/>
              <a:t> food.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ice </a:t>
            </a:r>
            <a:r>
              <a:rPr lang="fi-FI" dirty="0" err="1"/>
              <a:t>cream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Tom </a:t>
            </a:r>
            <a:r>
              <a:rPr lang="fi-FI" b="1" dirty="0" err="1"/>
              <a:t>has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a </a:t>
            </a:r>
            <a:r>
              <a:rPr lang="fi-FI" dirty="0" err="1"/>
              <a:t>warning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b="1" dirty="0" err="1"/>
              <a:t>hadn’t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to us.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1" name="Google Shape;151;gb2cc337628_0_14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152" name="Google Shape;152;gb2cc337628_0_14"/>
          <p:cNvSpPr txBox="1">
            <a:spLocks noGrp="1"/>
          </p:cNvSpPr>
          <p:nvPr>
            <p:ph type="body" idx="2"/>
          </p:nvPr>
        </p:nvSpPr>
        <p:spPr>
          <a:xfrm>
            <a:off x="13041150" y="3429880"/>
            <a:ext cx="10069500" cy="9116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free</a:t>
            </a:r>
            <a:r>
              <a:rPr lang="fi-FI" dirty="0"/>
              <a:t> to all.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b="1" dirty="0" err="1"/>
              <a:t>can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money.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inside </a:t>
            </a:r>
            <a:r>
              <a:rPr lang="fi-FI" dirty="0" err="1"/>
              <a:t>information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 err="1"/>
              <a:t>shouldn’t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parking</a:t>
            </a:r>
            <a:r>
              <a:rPr lang="fi-FI" dirty="0"/>
              <a:t> </a:t>
            </a:r>
            <a:r>
              <a:rPr lang="fi-FI" dirty="0" err="1"/>
              <a:t>ticket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AE84276-D06F-4F3F-A111-665EBB9157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890</Words>
  <Application>Microsoft Office PowerPoint</Application>
  <PresentationFormat>Mukautettu</PresentationFormat>
  <Paragraphs>145</Paragraphs>
  <Slides>14</Slides>
  <Notes>14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Office-teema</vt:lpstr>
      <vt:lpstr>Passiivi</vt:lpstr>
      <vt:lpstr>Aktiivi vai passiivi?</vt:lpstr>
      <vt:lpstr>Aktiivi vai passiivi?</vt:lpstr>
      <vt:lpstr>Passiivi – Käyttö</vt:lpstr>
      <vt:lpstr>Passiivi – Käyttö</vt:lpstr>
      <vt:lpstr>Passiivi – Muodostus</vt:lpstr>
      <vt:lpstr>Passiivi – Muodostus</vt:lpstr>
      <vt:lpstr>Passiivi – Kielto ja kysymys</vt:lpstr>
      <vt:lpstr>Kun pääverbistä tulee aina 3. muoto, be-verbiä tarvitaan ilmaisemaan, että asia tehdään, tehtiin, on tehty, oli tehty jne.  Miten suomennat seuraavat lauseet?</vt:lpstr>
      <vt:lpstr>Passiivi – Apuverbit</vt:lpstr>
      <vt:lpstr>Passiivi – Kestomuodot</vt:lpstr>
      <vt:lpstr>Passiivi – Agentti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Passiivi</dc:title>
  <dc:creator>Väänänen Anna</dc:creator>
  <cp:lastModifiedBy>Mölsä Salla</cp:lastModifiedBy>
  <cp:revision>1</cp:revision>
  <dcterms:created xsi:type="dcterms:W3CDTF">2020-05-05T09:10:38Z</dcterms:created>
  <dcterms:modified xsi:type="dcterms:W3CDTF">2021-02-12T15:09:47Z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