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70" r:id="rId4"/>
    <p:sldId id="269" r:id="rId5"/>
    <p:sldId id="257" r:id="rId6"/>
    <p:sldId id="260" r:id="rId7"/>
    <p:sldId id="271" r:id="rId8"/>
    <p:sldId id="261" r:id="rId9"/>
    <p:sldId id="272" r:id="rId10"/>
    <p:sldId id="262" r:id="rId11"/>
    <p:sldId id="263" r:id="rId12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NHaC00WRwyOX0dY+lTo8KPaDv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56" y="12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ti Pimiä" userId="e7a37fed-fb2f-46f9-a09d-89535f9f5b5a" providerId="ADAL" clId="{1E62206A-54C5-40A1-9A82-053A4292D9C3}"/>
    <pc:docChg chg="delSld">
      <pc:chgData name="Pentti Pimiä" userId="e7a37fed-fb2f-46f9-a09d-89535f9f5b5a" providerId="ADAL" clId="{1E62206A-54C5-40A1-9A82-053A4292D9C3}" dt="2021-10-04T08:55:21.174" v="0" actId="47"/>
      <pc:docMkLst>
        <pc:docMk/>
      </pc:docMkLst>
      <pc:sldChg chg="del">
        <pc:chgData name="Pentti Pimiä" userId="e7a37fed-fb2f-46f9-a09d-89535f9f5b5a" providerId="ADAL" clId="{1E62206A-54C5-40A1-9A82-053A4292D9C3}" dt="2021-10-04T08:55:21.174" v="0" actId="47"/>
        <pc:sldMkLst>
          <pc:docMk/>
          <pc:sldMk cId="0" sldId="264"/>
        </pc:sldMkLst>
      </pc:sldChg>
      <pc:sldChg chg="del">
        <pc:chgData name="Pentti Pimiä" userId="e7a37fed-fb2f-46f9-a09d-89535f9f5b5a" providerId="ADAL" clId="{1E62206A-54C5-40A1-9A82-053A4292D9C3}" dt="2021-10-04T08:55:21.174" v="0" actId="47"/>
        <pc:sldMkLst>
          <pc:docMk/>
          <pc:sldMk cId="0" sldId="265"/>
        </pc:sldMkLst>
      </pc:sldChg>
      <pc:sldChg chg="del">
        <pc:chgData name="Pentti Pimiä" userId="e7a37fed-fb2f-46f9-a09d-89535f9f5b5a" providerId="ADAL" clId="{1E62206A-54C5-40A1-9A82-053A4292D9C3}" dt="2021-10-04T08:55:21.174" v="0" actId="47"/>
        <pc:sldMkLst>
          <pc:docMk/>
          <pc:sldMk cId="0" sldId="266"/>
        </pc:sldMkLst>
      </pc:sldChg>
      <pc:sldMasterChg chg="delSldLayout">
        <pc:chgData name="Pentti Pimiä" userId="e7a37fed-fb2f-46f9-a09d-89535f9f5b5a" providerId="ADAL" clId="{1E62206A-54C5-40A1-9A82-053A4292D9C3}" dt="2021-10-04T08:55:21.174" v="0" actId="47"/>
        <pc:sldMasterMkLst>
          <pc:docMk/>
          <pc:sldMasterMk cId="0" sldId="2147483648"/>
        </pc:sldMasterMkLst>
        <pc:sldLayoutChg chg="del">
          <pc:chgData name="Pentti Pimiä" userId="e7a37fed-fb2f-46f9-a09d-89535f9f5b5a" providerId="ADAL" clId="{1E62206A-54C5-40A1-9A82-053A4292D9C3}" dt="2021-10-04T08:55:21.174" v="0" actId="47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Konditionaalit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2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1676400" y="2880000"/>
            <a:ext cx="21031200" cy="951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1. Miksi et voisi tulla kanssani sinne?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 </a:t>
            </a:r>
            <a:r>
              <a:rPr lang="fi-FI" dirty="0" err="1">
                <a:solidFill>
                  <a:schemeClr val="bg2"/>
                </a:solidFill>
              </a:rPr>
              <a:t>there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2. Juhlat saattaisivat päättyä myöhään.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party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finish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late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3. Jos 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tulisit kanssani</a:t>
            </a:r>
            <a:r>
              <a:rPr lang="fi-FI" dirty="0"/>
              <a:t>, minun ei tarvitsisi pelätä pimeää.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came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me, I </a:t>
            </a:r>
            <a:r>
              <a:rPr lang="fi-FI" dirty="0" err="1">
                <a:solidFill>
                  <a:schemeClr val="bg2"/>
                </a:solidFill>
              </a:rPr>
              <a:t>wouldn’t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afraid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dark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4. Olisitko sankarini, jos mörkö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jä</a:t>
            </a:r>
            <a:r>
              <a:rPr lang="fi-FI" dirty="0"/>
              <a:t> tulisi vastaan?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hero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bogeymen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spooks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met</a:t>
            </a:r>
            <a:r>
              <a:rPr lang="fi-FI" dirty="0">
                <a:solidFill>
                  <a:schemeClr val="bg2"/>
                </a:solidFill>
              </a:rPr>
              <a:t> us?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8605BF2-B368-4593-B068-8D4FAD4BC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10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676400" y="-14025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677600" y="2029399"/>
            <a:ext cx="21711681" cy="106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5. Milloin meidän pitäisi lähteä?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leave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6. Jos lähtisimme ajoissa, juhlat olisivat vielä parhaimmillaan.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left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early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party 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at </a:t>
            </a:r>
            <a:r>
              <a:rPr lang="fi-FI" dirty="0" err="1">
                <a:solidFill>
                  <a:schemeClr val="bg2"/>
                </a:solidFill>
              </a:rPr>
              <a:t>its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best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7. Jos et olisi niin kova juhlija, minun ei tarvitsisi tulla joka paikkaan mukaan.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weren’t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such</a:t>
            </a:r>
            <a:r>
              <a:rPr lang="fi-FI" dirty="0">
                <a:solidFill>
                  <a:schemeClr val="bg2"/>
                </a:solidFill>
              </a:rPr>
              <a:t> a party </a:t>
            </a:r>
            <a:r>
              <a:rPr lang="fi-FI" dirty="0" err="1">
                <a:solidFill>
                  <a:schemeClr val="bg2"/>
                </a:solidFill>
              </a:rPr>
              <a:t>animal</a:t>
            </a:r>
            <a:r>
              <a:rPr lang="fi-FI" dirty="0">
                <a:solidFill>
                  <a:schemeClr val="bg2"/>
                </a:solidFill>
              </a:rPr>
              <a:t>, I </a:t>
            </a:r>
            <a:r>
              <a:rPr lang="fi-FI" dirty="0" err="1">
                <a:solidFill>
                  <a:schemeClr val="bg2"/>
                </a:solidFill>
              </a:rPr>
              <a:t>wouldn’t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everywhere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8. Saattaisin rentoutua enemmän, jos jäisimme kotiin.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relax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more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stayed</a:t>
            </a:r>
            <a:r>
              <a:rPr lang="fi-FI" dirty="0">
                <a:solidFill>
                  <a:schemeClr val="bg2"/>
                </a:solidFill>
              </a:rPr>
              <a:t> at home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B2B35D2-240A-4A97-8F35-15439D448F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11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A5608C-0A82-438A-A95A-BC05ED75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Olisikohan näin?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E676EC-C5E5-4EBA-B436-DA15D6BE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It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strange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pronouns</a:t>
            </a:r>
            <a:r>
              <a:rPr lang="fi-FI" dirty="0"/>
              <a:t> for </a:t>
            </a:r>
            <a:r>
              <a:rPr lang="fi-FI" dirty="0" err="1"/>
              <a:t>men</a:t>
            </a:r>
            <a:r>
              <a:rPr lang="fi-FI" dirty="0"/>
              <a:t> and </a:t>
            </a:r>
            <a:r>
              <a:rPr lang="fi-FI" dirty="0" err="1"/>
              <a:t>women</a:t>
            </a:r>
            <a:r>
              <a:rPr lang="fi-FI" dirty="0"/>
              <a:t>.</a:t>
            </a:r>
          </a:p>
          <a:p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Olisi outoa, jos suomen kielessä olisi eri pronominit miehille ja naisille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opposition to </a:t>
            </a:r>
            <a:r>
              <a:rPr lang="fi-FI" dirty="0" err="1"/>
              <a:t>the</a:t>
            </a:r>
            <a:r>
              <a:rPr lang="fi-FI" dirty="0"/>
              <a:t> idea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internet.</a:t>
            </a:r>
          </a:p>
          <a:p>
            <a:r>
              <a:rPr lang="fi-FI" dirty="0">
                <a:solidFill>
                  <a:schemeClr val="bg2"/>
                </a:solidFill>
              </a:rPr>
              <a:t>		Internetissä voisi olla paljon </a:t>
            </a:r>
            <a:r>
              <a:rPr lang="fi-FI" dirty="0" err="1">
                <a:solidFill>
                  <a:schemeClr val="bg2"/>
                </a:solidFill>
              </a:rPr>
              <a:t>vastustustusta</a:t>
            </a:r>
            <a:r>
              <a:rPr lang="fi-FI" dirty="0">
                <a:solidFill>
                  <a:schemeClr val="bg2"/>
                </a:solidFill>
              </a:rPr>
              <a:t> ideaa kohtaan.</a:t>
            </a:r>
          </a:p>
          <a:p>
            <a:endParaRPr lang="fi-FI" dirty="0"/>
          </a:p>
          <a:p>
            <a:r>
              <a:rPr lang="fi-FI" dirty="0"/>
              <a:t>It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somebody</a:t>
            </a:r>
            <a:r>
              <a:rPr lang="fi-FI" dirty="0"/>
              <a:t> is a </a:t>
            </a:r>
            <a:r>
              <a:rPr lang="fi-FI" dirty="0" err="1"/>
              <a:t>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Sen ei pitäisi olla kielioppiasia, onko joku miespuolinen ihminen vai naispuolinen ihminen.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equality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spoke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Maailmassa voisi olla enemmän tasa-arvoa, jos kaikki puhuisivat suomea.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2936B9-78F9-4FD6-9726-B28CA95C07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ACDF4-535E-412F-821F-4F6F55BA2F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233223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A5608C-0A82-438A-A95A-BC05ED75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Konditionaalin tutumpi puolikas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E676EC-C5E5-4EBA-B436-DA15D6BE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It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strange</a:t>
            </a:r>
            <a:r>
              <a:rPr lang="fi-FI" b="1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pronouns</a:t>
            </a:r>
            <a:r>
              <a:rPr lang="fi-FI" dirty="0"/>
              <a:t> for </a:t>
            </a:r>
            <a:r>
              <a:rPr lang="fi-FI" dirty="0" err="1"/>
              <a:t>men</a:t>
            </a:r>
            <a:r>
              <a:rPr lang="fi-FI" dirty="0"/>
              <a:t> and </a:t>
            </a:r>
            <a:r>
              <a:rPr lang="fi-FI" dirty="0" err="1"/>
              <a:t>women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>
                <a:solidFill>
                  <a:schemeClr val="bg2"/>
                </a:solidFill>
              </a:rPr>
              <a:t>Olisi outoa</a:t>
            </a:r>
            <a:r>
              <a:rPr lang="fi-FI" dirty="0">
                <a:solidFill>
                  <a:schemeClr val="bg2"/>
                </a:solidFill>
              </a:rPr>
              <a:t>, jos suomen kielessä olisi eri pronominit miehille ja naisille.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/>
              <a:t>could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lot</a:t>
            </a:r>
            <a:r>
              <a:rPr lang="fi-FI" dirty="0"/>
              <a:t> of opposition to </a:t>
            </a:r>
            <a:r>
              <a:rPr lang="fi-FI" dirty="0" err="1"/>
              <a:t>the</a:t>
            </a:r>
            <a:r>
              <a:rPr lang="fi-FI" dirty="0"/>
              <a:t> idea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internet.</a:t>
            </a:r>
          </a:p>
          <a:p>
            <a:r>
              <a:rPr lang="fi-FI" dirty="0">
                <a:solidFill>
                  <a:schemeClr val="bg2"/>
                </a:solidFill>
              </a:rPr>
              <a:t>		Internetissä </a:t>
            </a:r>
            <a:r>
              <a:rPr lang="fi-FI" b="1" dirty="0">
                <a:solidFill>
                  <a:schemeClr val="bg2"/>
                </a:solidFill>
              </a:rPr>
              <a:t>voisi olla </a:t>
            </a:r>
            <a:r>
              <a:rPr lang="fi-FI" dirty="0">
                <a:solidFill>
                  <a:schemeClr val="bg2"/>
                </a:solidFill>
              </a:rPr>
              <a:t>paljon </a:t>
            </a:r>
            <a:r>
              <a:rPr lang="fi-FI" dirty="0" err="1">
                <a:solidFill>
                  <a:schemeClr val="bg2"/>
                </a:solidFill>
              </a:rPr>
              <a:t>vastustustusta</a:t>
            </a:r>
            <a:r>
              <a:rPr lang="fi-FI" dirty="0">
                <a:solidFill>
                  <a:schemeClr val="bg2"/>
                </a:solidFill>
              </a:rPr>
              <a:t> ideaa kohtaan.</a:t>
            </a:r>
          </a:p>
          <a:p>
            <a:endParaRPr lang="fi-FI" dirty="0"/>
          </a:p>
          <a:p>
            <a:r>
              <a:rPr lang="fi-FI" dirty="0"/>
              <a:t>It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somebody</a:t>
            </a:r>
            <a:r>
              <a:rPr lang="fi-FI" dirty="0"/>
              <a:t> is a </a:t>
            </a:r>
            <a:r>
              <a:rPr lang="fi-FI" dirty="0" err="1"/>
              <a:t>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Sen </a:t>
            </a:r>
            <a:r>
              <a:rPr lang="fi-FI" b="1" dirty="0">
                <a:solidFill>
                  <a:schemeClr val="bg2"/>
                </a:solidFill>
              </a:rPr>
              <a:t>ei pitäisi olla </a:t>
            </a:r>
            <a:r>
              <a:rPr lang="fi-FI" dirty="0">
                <a:solidFill>
                  <a:schemeClr val="bg2"/>
                </a:solidFill>
              </a:rPr>
              <a:t>kielioppiasia, onko joku miespuolinen ihminen vai naispuolinen ihminen.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/>
              <a:t>might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equality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spoke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Maailmassa </a:t>
            </a:r>
            <a:r>
              <a:rPr lang="fi-FI" b="1" dirty="0">
                <a:solidFill>
                  <a:schemeClr val="bg2"/>
                </a:solidFill>
              </a:rPr>
              <a:t>voisi olla </a:t>
            </a:r>
            <a:r>
              <a:rPr lang="fi-FI" dirty="0">
                <a:solidFill>
                  <a:schemeClr val="bg2"/>
                </a:solidFill>
              </a:rPr>
              <a:t>enemmän tasa-arvoa, jos kaikki puhuisivat suomea.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2936B9-78F9-4FD6-9726-B28CA95C07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ACDF4-535E-412F-821F-4F6F55BA2F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159751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84C51-CC42-4C84-8C02-CA87F6AF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Mite</a:t>
            </a:r>
            <a:r>
              <a:rPr lang="fi-FI" dirty="0"/>
              <a:t> ”isi” sanotaan englanniksi?</a:t>
            </a:r>
            <a:br>
              <a:rPr lang="fi-FI" dirty="0"/>
            </a:b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say</a:t>
            </a:r>
            <a:r>
              <a:rPr lang="fi-FI" dirty="0"/>
              <a:t> ”</a:t>
            </a:r>
            <a:r>
              <a:rPr lang="fi-FI" dirty="0" err="1"/>
              <a:t>daddy</a:t>
            </a:r>
            <a:r>
              <a:rPr lang="fi-FI" dirty="0"/>
              <a:t>” in English, LOL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C7489A-4753-420C-94B2-C8D9C3F64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Olisi</a:t>
            </a:r>
          </a:p>
          <a:p>
            <a:r>
              <a:rPr lang="fi-FI" dirty="0"/>
              <a:t>		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  <a:p>
            <a:endParaRPr lang="fi-FI" dirty="0"/>
          </a:p>
          <a:p>
            <a:r>
              <a:rPr lang="fi-FI" dirty="0"/>
              <a:t>Voisi olla</a:t>
            </a:r>
          </a:p>
          <a:p>
            <a:r>
              <a:rPr lang="fi-FI" dirty="0"/>
              <a:t>		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  <a:p>
            <a:endParaRPr lang="fi-FI" dirty="0"/>
          </a:p>
          <a:p>
            <a:r>
              <a:rPr lang="fi-FI" dirty="0"/>
              <a:t>Pitäisi olla</a:t>
            </a:r>
          </a:p>
          <a:p>
            <a:r>
              <a:rPr lang="fi-FI" dirty="0"/>
              <a:t>		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  <a:p>
            <a:endParaRPr lang="fi-FI" dirty="0"/>
          </a:p>
          <a:p>
            <a:r>
              <a:rPr lang="fi-FI" dirty="0"/>
              <a:t>Saattaisi olla</a:t>
            </a:r>
          </a:p>
          <a:p>
            <a:r>
              <a:rPr lang="fi-FI" dirty="0"/>
              <a:t>		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A72FBF-A9A8-48B5-8715-D21D4FBB84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2FDA1F-8E0A-47C4-A5F2-F950B809F0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200653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4685" y="200528"/>
            <a:ext cx="19316128" cy="135220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555453" y="336126"/>
            <a:ext cx="7845294" cy="375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5400" dirty="0" err="1"/>
              <a:t>What</a:t>
            </a:r>
            <a:r>
              <a:rPr lang="fi-FI" sz="5400" dirty="0"/>
              <a:t> </a:t>
            </a:r>
            <a:r>
              <a:rPr lang="fi-FI" sz="5400" b="1" dirty="0" err="1"/>
              <a:t>would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b="1" dirty="0" err="1"/>
              <a:t>do</a:t>
            </a:r>
            <a:r>
              <a:rPr lang="fi-FI" sz="5400" b="1" dirty="0"/>
              <a:t> </a:t>
            </a:r>
            <a:r>
              <a:rPr lang="fi-FI" sz="5400" dirty="0" err="1"/>
              <a:t>if</a:t>
            </a:r>
            <a:r>
              <a:rPr lang="fi-FI" sz="5400" dirty="0"/>
              <a:t> </a:t>
            </a:r>
            <a:r>
              <a:rPr lang="fi-FI" sz="5400" dirty="0" err="1"/>
              <a:t>your</a:t>
            </a:r>
            <a:r>
              <a:rPr lang="fi-FI" sz="5400" dirty="0"/>
              <a:t> </a:t>
            </a:r>
            <a:r>
              <a:rPr lang="fi-FI" sz="5400" dirty="0" err="1"/>
              <a:t>room</a:t>
            </a:r>
            <a:r>
              <a:rPr lang="fi-FI" sz="5400" b="1" dirty="0"/>
              <a:t> </a:t>
            </a:r>
            <a:r>
              <a:rPr lang="fi-FI" sz="5400" b="1" dirty="0" err="1"/>
              <a:t>looked</a:t>
            </a:r>
            <a:r>
              <a:rPr lang="fi-FI" sz="5400" b="1" dirty="0"/>
              <a:t> </a:t>
            </a:r>
            <a:r>
              <a:rPr lang="fi-FI" sz="5400" dirty="0" err="1"/>
              <a:t>like</a:t>
            </a:r>
            <a:r>
              <a:rPr lang="fi-FI" sz="5400" dirty="0"/>
              <a:t> </a:t>
            </a:r>
            <a:r>
              <a:rPr lang="fi-FI" sz="5400" dirty="0" err="1"/>
              <a:t>this</a:t>
            </a:r>
            <a:r>
              <a:rPr lang="fi-FI" sz="5400" dirty="0"/>
              <a:t>? </a:t>
            </a:r>
            <a:br>
              <a:rPr lang="fi-FI" sz="5400" dirty="0"/>
            </a:br>
            <a:r>
              <a:rPr lang="fi-FI" sz="5400" dirty="0" err="1"/>
              <a:t>Say</a:t>
            </a:r>
            <a:r>
              <a:rPr lang="fi-FI" sz="5400" dirty="0"/>
              <a:t> at </a:t>
            </a:r>
            <a:r>
              <a:rPr lang="fi-FI" sz="5400" dirty="0" err="1"/>
              <a:t>least</a:t>
            </a:r>
            <a:r>
              <a:rPr lang="fi-FI" sz="5400" dirty="0"/>
              <a:t> 10 </a:t>
            </a:r>
            <a:r>
              <a:rPr lang="fi-FI" sz="5400" dirty="0" err="1"/>
              <a:t>things</a:t>
            </a:r>
            <a:r>
              <a:rPr lang="fi-FI" sz="5400" dirty="0"/>
              <a:t> </a:t>
            </a:r>
            <a:r>
              <a:rPr lang="fi-FI" sz="5400" dirty="0" err="1"/>
              <a:t>that</a:t>
            </a:r>
            <a:r>
              <a:rPr lang="fi-FI" sz="5400" dirty="0"/>
              <a:t> </a:t>
            </a:r>
            <a:r>
              <a:rPr lang="fi-FI" sz="5400" dirty="0" err="1"/>
              <a:t>you</a:t>
            </a:r>
            <a:r>
              <a:rPr lang="fi-FI" sz="5400" dirty="0"/>
              <a:t> </a:t>
            </a:r>
            <a:r>
              <a:rPr lang="fi-FI" sz="5400" b="1" dirty="0" err="1"/>
              <a:t>would</a:t>
            </a:r>
            <a:r>
              <a:rPr lang="fi-FI" sz="5400" b="1" dirty="0"/>
              <a:t> </a:t>
            </a:r>
            <a:r>
              <a:rPr lang="fi-FI" sz="5400" b="1" dirty="0" err="1"/>
              <a:t>do</a:t>
            </a:r>
            <a:r>
              <a:rPr lang="fi-FI" sz="5400" dirty="0"/>
              <a:t>.</a:t>
            </a:r>
            <a:endParaRPr sz="5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D7CE011-1A37-4254-ABFD-A511ED9E0F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/>
              <a:t>Kuva: © Pauli Salmi	</a:t>
            </a:r>
            <a:fld id="{00000000-1234-1234-1234-123412341234}" type="slidenum">
              <a:rPr lang="fi-FI" sz="2000"/>
              <a:t>5</a:t>
            </a:fld>
            <a:endParaRPr lang="fi-FI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Konditionaali päälauseissa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Suomen </a:t>
            </a:r>
            <a:r>
              <a:rPr lang="fi-FI" i="1" dirty="0">
                <a:solidFill>
                  <a:schemeClr val="bg2"/>
                </a:solidFill>
              </a:rPr>
              <a:t>-isi</a:t>
            </a:r>
            <a:r>
              <a:rPr lang="fi-FI" dirty="0">
                <a:solidFill>
                  <a:schemeClr val="bg2"/>
                </a:solidFill>
              </a:rPr>
              <a:t>: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	-isi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could</a:t>
            </a:r>
            <a:r>
              <a:rPr lang="fi-FI" dirty="0">
                <a:solidFill>
                  <a:schemeClr val="bg2"/>
                </a:solidFill>
              </a:rPr>
              <a:t>		voisi, osaisi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	pitäisi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might</a:t>
            </a:r>
            <a:r>
              <a:rPr lang="fi-FI" b="1" dirty="0">
                <a:solidFill>
                  <a:schemeClr val="bg2"/>
                </a:solidFill>
              </a:rPr>
              <a:t>	</a:t>
            </a:r>
            <a:r>
              <a:rPr lang="fi-FI" dirty="0">
                <a:solidFill>
                  <a:schemeClr val="bg2"/>
                </a:solidFill>
              </a:rPr>
              <a:t>saattaisi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</a:t>
            </a:r>
            <a:r>
              <a:rPr lang="fi-FI" dirty="0">
                <a:solidFill>
                  <a:schemeClr val="bg2"/>
                </a:solidFill>
              </a:rPr>
              <a:t>puverbejä seuraa pääverbin perusmuoto.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b="1" dirty="0">
                <a:solidFill>
                  <a:schemeClr val="bg2"/>
                </a:solidFill>
              </a:rPr>
              <a:t> = </a:t>
            </a:r>
            <a:r>
              <a:rPr lang="fi-FI" b="1" dirty="0" err="1">
                <a:solidFill>
                  <a:schemeClr val="bg2"/>
                </a:solidFill>
              </a:rPr>
              <a:t>ought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, mutta </a:t>
            </a:r>
            <a:r>
              <a:rPr lang="fi-FI" i="1" dirty="0" err="1">
                <a:solidFill>
                  <a:schemeClr val="bg2"/>
                </a:solidFill>
              </a:rPr>
              <a:t>ought</a:t>
            </a:r>
            <a:r>
              <a:rPr lang="fi-FI" i="1" dirty="0">
                <a:solidFill>
                  <a:schemeClr val="bg2"/>
                </a:solidFill>
              </a:rPr>
              <a:t> to </a:t>
            </a:r>
            <a:r>
              <a:rPr lang="fi-FI" dirty="0">
                <a:solidFill>
                  <a:schemeClr val="bg2"/>
                </a:solidFill>
              </a:rPr>
              <a:t>on nykyään harvinainen.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F76F6EF-687F-4E48-AC2C-A8FCE30EA7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A5608C-0A82-438A-A95A-BC05ED75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Tylsäähän se olisi, jos tämä olisi näin helppoa.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E676EC-C5E5-4EBA-B436-DA15D6BE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It </a:t>
            </a:r>
            <a:r>
              <a:rPr lang="fi-FI" b="1" dirty="0" err="1">
                <a:solidFill>
                  <a:schemeClr val="accent3"/>
                </a:solidFill>
              </a:rPr>
              <a:t>would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strange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sz="10300" dirty="0" err="1"/>
              <a:t>if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5"/>
                </a:solidFill>
              </a:rPr>
              <a:t>had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pronouns</a:t>
            </a:r>
            <a:r>
              <a:rPr lang="fi-FI" dirty="0"/>
              <a:t> for </a:t>
            </a:r>
            <a:r>
              <a:rPr lang="fi-FI" dirty="0" err="1"/>
              <a:t>men</a:t>
            </a:r>
            <a:r>
              <a:rPr lang="fi-FI" dirty="0"/>
              <a:t> and </a:t>
            </a:r>
            <a:r>
              <a:rPr lang="fi-FI" dirty="0" err="1"/>
              <a:t>women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>
                <a:solidFill>
                  <a:schemeClr val="accent3"/>
                </a:solidFill>
              </a:rPr>
              <a:t>Olisi outoa</a:t>
            </a:r>
            <a:r>
              <a:rPr lang="fi-FI" dirty="0">
                <a:solidFill>
                  <a:schemeClr val="bg2"/>
                </a:solidFill>
              </a:rPr>
              <a:t>, jos suomen kielessä </a:t>
            </a:r>
            <a:r>
              <a:rPr lang="fi-FI" b="1" dirty="0">
                <a:solidFill>
                  <a:schemeClr val="accent5"/>
                </a:solidFill>
              </a:rPr>
              <a:t>olisi</a:t>
            </a:r>
            <a:r>
              <a:rPr lang="fi-FI" dirty="0">
                <a:solidFill>
                  <a:schemeClr val="bg2"/>
                </a:solidFill>
              </a:rPr>
              <a:t> eri pronominit miehille ja naisille.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3"/>
                </a:solidFill>
              </a:rPr>
              <a:t>could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dirty="0"/>
              <a:t>a </a:t>
            </a:r>
            <a:r>
              <a:rPr lang="fi-FI" dirty="0" err="1"/>
              <a:t>lot</a:t>
            </a:r>
            <a:r>
              <a:rPr lang="fi-FI" dirty="0"/>
              <a:t> of opposition to </a:t>
            </a:r>
            <a:r>
              <a:rPr lang="fi-FI" dirty="0" err="1"/>
              <a:t>the</a:t>
            </a:r>
            <a:r>
              <a:rPr lang="fi-FI" dirty="0"/>
              <a:t> idea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internet.</a:t>
            </a:r>
          </a:p>
          <a:p>
            <a:r>
              <a:rPr lang="fi-FI" dirty="0">
                <a:solidFill>
                  <a:schemeClr val="bg2"/>
                </a:solidFill>
              </a:rPr>
              <a:t>		Internetissä </a:t>
            </a:r>
            <a:r>
              <a:rPr lang="fi-FI" b="1" dirty="0">
                <a:solidFill>
                  <a:schemeClr val="accent3"/>
                </a:solidFill>
              </a:rPr>
              <a:t>voisi olla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paljon </a:t>
            </a:r>
            <a:r>
              <a:rPr lang="fi-FI" dirty="0" err="1">
                <a:solidFill>
                  <a:schemeClr val="bg2"/>
                </a:solidFill>
              </a:rPr>
              <a:t>vastustustusta</a:t>
            </a:r>
            <a:r>
              <a:rPr lang="fi-FI" dirty="0">
                <a:solidFill>
                  <a:schemeClr val="bg2"/>
                </a:solidFill>
              </a:rPr>
              <a:t> ideaa kohtaan.</a:t>
            </a:r>
          </a:p>
          <a:p>
            <a:endParaRPr lang="fi-FI" dirty="0"/>
          </a:p>
          <a:p>
            <a:r>
              <a:rPr lang="fi-FI" dirty="0"/>
              <a:t>It </a:t>
            </a:r>
            <a:r>
              <a:rPr lang="fi-FI" b="1" dirty="0" err="1">
                <a:solidFill>
                  <a:schemeClr val="accent3"/>
                </a:solidFill>
              </a:rPr>
              <a:t>should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not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dirty="0"/>
              <a:t>a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sz="10300" dirty="0" err="1"/>
              <a:t>if</a:t>
            </a:r>
            <a:r>
              <a:rPr lang="fi-FI" dirty="0"/>
              <a:t> </a:t>
            </a:r>
            <a:r>
              <a:rPr lang="fi-FI" dirty="0" err="1"/>
              <a:t>somebody</a:t>
            </a:r>
            <a:r>
              <a:rPr lang="fi-FI" dirty="0"/>
              <a:t> is a </a:t>
            </a:r>
            <a:r>
              <a:rPr lang="fi-FI" dirty="0" err="1"/>
              <a:t>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Sen </a:t>
            </a:r>
            <a:r>
              <a:rPr lang="fi-FI" b="1" dirty="0">
                <a:solidFill>
                  <a:schemeClr val="accent3"/>
                </a:solidFill>
              </a:rPr>
              <a:t>ei pitäisi olla </a:t>
            </a:r>
            <a:r>
              <a:rPr lang="fi-FI" dirty="0">
                <a:solidFill>
                  <a:schemeClr val="bg2"/>
                </a:solidFill>
              </a:rPr>
              <a:t>kielioppiasia, onko joku miespuolinen ihminen vai naispuolinen ihminen.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3"/>
                </a:solidFill>
              </a:rPr>
              <a:t>might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equality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sz="11500" dirty="0" err="1"/>
              <a:t>if</a:t>
            </a:r>
            <a:r>
              <a:rPr lang="fi-FI" dirty="0"/>
              <a:t>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5"/>
                </a:solidFill>
              </a:rPr>
              <a:t>spoke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Maailmassa </a:t>
            </a:r>
            <a:r>
              <a:rPr lang="fi-FI" b="1" dirty="0">
                <a:solidFill>
                  <a:schemeClr val="accent3"/>
                </a:solidFill>
              </a:rPr>
              <a:t>voisi olla </a:t>
            </a:r>
            <a:r>
              <a:rPr lang="fi-FI" dirty="0">
                <a:solidFill>
                  <a:schemeClr val="bg2"/>
                </a:solidFill>
              </a:rPr>
              <a:t>enemmän tasa-arvoa, jos kaikki </a:t>
            </a:r>
            <a:r>
              <a:rPr lang="fi-FI" b="1" dirty="0">
                <a:solidFill>
                  <a:schemeClr val="accent5"/>
                </a:solidFill>
              </a:rPr>
              <a:t>puhuisivat</a:t>
            </a:r>
            <a:r>
              <a:rPr lang="fi-FI" dirty="0">
                <a:solidFill>
                  <a:schemeClr val="bg2"/>
                </a:solidFill>
              </a:rPr>
              <a:t> suomea.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2936B9-78F9-4FD6-9726-B28CA95C07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2400" b="0" i="0" u="none" strike="noStrike" kern="0" cap="none" spc="0" normalizeH="0" baseline="0" noProof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ACDF4-535E-412F-821F-4F6F55BA2F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35595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Konditionaali ehtovirkkeissä</a:t>
            </a:r>
            <a:endParaRPr dirty="0"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/>
              <a:t>I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apologized</a:t>
            </a:r>
            <a:r>
              <a:rPr lang="fi-FI" b="1" dirty="0"/>
              <a:t> </a:t>
            </a:r>
            <a:r>
              <a:rPr lang="fi-FI" dirty="0"/>
              <a:t>to 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/>
              <a:t>I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 </a:t>
            </a:r>
            <a:r>
              <a:rPr lang="fi-FI" b="1" dirty="0" err="1"/>
              <a:t>wouldn’t</a:t>
            </a:r>
            <a:r>
              <a:rPr lang="fi-FI" b="1" dirty="0"/>
              <a:t> </a:t>
            </a:r>
            <a:r>
              <a:rPr lang="fi-FI" b="1" dirty="0" err="1"/>
              <a:t>make</a:t>
            </a:r>
            <a:r>
              <a:rPr lang="fi-FI" b="1" dirty="0"/>
              <a:t> </a:t>
            </a:r>
            <a:r>
              <a:rPr lang="fi-FI" dirty="0" err="1"/>
              <a:t>stupid</a:t>
            </a:r>
            <a:r>
              <a:rPr lang="fi-FI" dirty="0"/>
              <a:t> </a:t>
            </a:r>
            <a:r>
              <a:rPr lang="fi-FI" dirty="0" err="1"/>
              <a:t>jokes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me 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didn’t</a:t>
            </a:r>
            <a:r>
              <a:rPr lang="fi-FI" b="1" dirty="0"/>
              <a:t> </a:t>
            </a:r>
            <a:r>
              <a:rPr lang="fi-FI" b="1" dirty="0" err="1"/>
              <a:t>encourage</a:t>
            </a:r>
            <a:r>
              <a:rPr lang="fi-FI" b="1" dirty="0"/>
              <a:t> </a:t>
            </a:r>
            <a:r>
              <a:rPr lang="fi-FI" dirty="0" err="1"/>
              <a:t>them</a:t>
            </a:r>
            <a:r>
              <a:rPr lang="fi-FI" dirty="0"/>
              <a:t>.</a:t>
            </a:r>
            <a:endParaRPr dirty="0"/>
          </a:p>
          <a:p>
            <a:pPr marL="1143000" lvl="0" indent="-1098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Päälauseessa on </a:t>
            </a:r>
            <a:r>
              <a:rPr lang="fi-FI" b="1" dirty="0" err="1">
                <a:solidFill>
                  <a:schemeClr val="bg2"/>
                </a:solidFill>
              </a:rPr>
              <a:t>would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</a:t>
            </a:r>
            <a:r>
              <a:rPr lang="fi-FI" b="1" dirty="0">
                <a:solidFill>
                  <a:schemeClr val="bg2"/>
                </a:solidFill>
              </a:rPr>
              <a:t> pääverbin perusmuoto</a:t>
            </a:r>
            <a:r>
              <a:rPr lang="fi-FI" dirty="0">
                <a:solidFill>
                  <a:schemeClr val="bg2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fi-FI" dirty="0">
                <a:solidFill>
                  <a:schemeClr val="bg2"/>
                </a:solidFill>
              </a:rPr>
              <a:t>	ja sivulauseessa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</a:t>
            </a:r>
            <a:r>
              <a:rPr lang="fi-FI" i="1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-lause)</a:t>
            </a:r>
            <a:r>
              <a:rPr lang="fi-FI" b="1" dirty="0">
                <a:solidFill>
                  <a:schemeClr val="bg2"/>
                </a:solidFill>
              </a:rPr>
              <a:t> imperfekti</a:t>
            </a:r>
            <a:r>
              <a:rPr lang="fi-FI" dirty="0">
                <a:solidFill>
                  <a:schemeClr val="bg2"/>
                </a:solidFill>
              </a:rPr>
              <a:t>.	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5482110-A4FC-40BB-9A4E-E5975DC39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0A58C0-BC8F-4E2D-B2AC-EFD67CC0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Päivän nyrkkisääntö!!!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C5A4EF-9C25-489F-9E1C-0CC41833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8572" y="3730513"/>
            <a:ext cx="8524769" cy="8145947"/>
          </a:xfrm>
        </p:spPr>
        <p:txBody>
          <a:bodyPr/>
          <a:lstStyle/>
          <a:p>
            <a:r>
              <a:rPr lang="fi-FI" dirty="0"/>
              <a:t>Konditionaalilauseessa apuverbi ”WOULD” esiintyy </a:t>
            </a:r>
            <a:r>
              <a:rPr lang="fi-FI" u="sng" dirty="0"/>
              <a:t>vain</a:t>
            </a:r>
            <a:r>
              <a:rPr lang="fi-FI" dirty="0"/>
              <a:t> kerran!</a:t>
            </a:r>
          </a:p>
          <a:p>
            <a:endParaRPr lang="fi-FI" dirty="0"/>
          </a:p>
          <a:p>
            <a:r>
              <a:rPr lang="fi-FI" dirty="0"/>
              <a:t>If-alkuisen sivulauseen aikamuoto on </a:t>
            </a:r>
            <a:r>
              <a:rPr lang="fi-FI" u="sng" dirty="0"/>
              <a:t>imperfekti!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146E04-84B0-4C6F-86FF-C6754B597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F9DD93-4EFD-4A42-B677-8CA155C172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  <p:pic>
        <p:nvPicPr>
          <p:cNvPr id="8" name="Kuva 7" descr="Kuva, joka sisältää kohteen seinä, henkilö, sisä&#10;&#10;Kuvaus luotu automaattisesti">
            <a:extLst>
              <a:ext uri="{FF2B5EF4-FFF2-40B4-BE49-F238E27FC236}">
                <a16:creationId xmlns:a16="http://schemas.microsoft.com/office/drawing/2014/main" id="{AF2EB2EA-B3A1-4DFD-9345-0036EC0D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58" y="2874963"/>
            <a:ext cx="13182600" cy="98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799</Words>
  <Application>Microsoft Office PowerPoint</Application>
  <PresentationFormat>Mukautettu</PresentationFormat>
  <Paragraphs>110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Konditionaalit</vt:lpstr>
      <vt:lpstr>Olisikohan näin?</vt:lpstr>
      <vt:lpstr>Konditionaalin tutumpi puolikas</vt:lpstr>
      <vt:lpstr>Mite ”isi” sanotaan englanniksi? How do you say ”daddy” in English, LOL</vt:lpstr>
      <vt:lpstr>What would you do if your room looked like this?  Say at least 10 things that you would do.</vt:lpstr>
      <vt:lpstr>Konditionaali päälauseissa</vt:lpstr>
      <vt:lpstr>Tylsäähän se olisi, jos tämä olisi näin helppoa.</vt:lpstr>
      <vt:lpstr>Konditionaali ehtovirkkeissä</vt:lpstr>
      <vt:lpstr>Päivän nyrkkisääntö!!!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Konditionaalit</dc:title>
  <dc:creator>Väänänen Anna</dc:creator>
  <cp:lastModifiedBy>Pentti Pimiä</cp:lastModifiedBy>
  <cp:revision>4</cp:revision>
  <dcterms:created xsi:type="dcterms:W3CDTF">2020-05-05T09:10:38Z</dcterms:created>
  <dcterms:modified xsi:type="dcterms:W3CDTF">2021-10-04T08:55:35Z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