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3" r:id="rId3"/>
    <p:sldId id="257" r:id="rId4"/>
    <p:sldId id="259" r:id="rId5"/>
    <p:sldId id="262" r:id="rId6"/>
    <p:sldId id="261" r:id="rId7"/>
    <p:sldId id="264" r:id="rId8"/>
    <p:sldId id="265" r:id="rId9"/>
    <p:sldId id="266"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8235931B-1C15-4DA4-B2EF-7335A0B9331F}">
          <p14:sldIdLst>
            <p14:sldId id="256"/>
            <p14:sldId id="263"/>
            <p14:sldId id="257"/>
            <p14:sldId id="259"/>
            <p14:sldId id="262"/>
            <p14:sldId id="261"/>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1" autoAdjust="0"/>
    <p:restoredTop sz="94660"/>
  </p:normalViewPr>
  <p:slideViewPr>
    <p:cSldViewPr snapToGrid="0">
      <p:cViewPr varScale="1">
        <p:scale>
          <a:sx n="62" d="100"/>
          <a:sy n="62" d="100"/>
        </p:scale>
        <p:origin x="48"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2/7/2024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146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61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2/7/2024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35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2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523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82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43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573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45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2/7/2024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330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2/7/2024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726498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9F8A656C-0806-4677-A38B-DA5DF0F3C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3" descr="Värillinen Lyijy kyniä-kohteen sisäpuolella Lyijy kynä, joka on puu-taulukon päällä">
            <a:extLst>
              <a:ext uri="{FF2B5EF4-FFF2-40B4-BE49-F238E27FC236}">
                <a16:creationId xmlns:a16="http://schemas.microsoft.com/office/drawing/2014/main" id="{1038B969-62BE-4DF5-0846-9002ED116914}"/>
              </a:ext>
            </a:extLst>
          </p:cNvPr>
          <p:cNvPicPr>
            <a:picLocks noChangeAspect="1"/>
          </p:cNvPicPr>
          <p:nvPr/>
        </p:nvPicPr>
        <p:blipFill rotWithShape="1">
          <a:blip r:embed="rId2">
            <a:alphaModFix amt="55000"/>
          </a:blip>
          <a:srcRect t="15730"/>
          <a:stretch/>
        </p:blipFill>
        <p:spPr>
          <a:xfrm>
            <a:off x="20" y="10"/>
            <a:ext cx="12191980" cy="6857990"/>
          </a:xfrm>
          <a:prstGeom prst="rect">
            <a:avLst/>
          </a:prstGeom>
        </p:spPr>
      </p:pic>
      <p:sp>
        <p:nvSpPr>
          <p:cNvPr id="16" name="Rectangle: Rounded Corners 10">
            <a:extLst>
              <a:ext uri="{FF2B5EF4-FFF2-40B4-BE49-F238E27FC236}">
                <a16:creationId xmlns:a16="http://schemas.microsoft.com/office/drawing/2014/main" id="{9BEF8C6D-8BB3-473A-9607-D7381CC5C0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7537" y="643467"/>
            <a:ext cx="5520995" cy="5215839"/>
          </a:xfrm>
          <a:prstGeom prst="roundRect">
            <a:avLst>
              <a:gd name="adj" fmla="val 265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C12E5F63-C23E-57F3-D08D-6479A41FE566}"/>
              </a:ext>
            </a:extLst>
          </p:cNvPr>
          <p:cNvSpPr>
            <a:spLocks noGrp="1"/>
          </p:cNvSpPr>
          <p:nvPr>
            <p:ph type="ctrTitle"/>
          </p:nvPr>
        </p:nvSpPr>
        <p:spPr>
          <a:xfrm>
            <a:off x="6257047" y="795508"/>
            <a:ext cx="5037616" cy="3481523"/>
          </a:xfrm>
        </p:spPr>
        <p:txBody>
          <a:bodyPr>
            <a:normAutofit fontScale="90000"/>
          </a:bodyPr>
          <a:lstStyle/>
          <a:p>
            <a:r>
              <a:rPr lang="fi-FI" dirty="0"/>
              <a:t>RUOTSIN MINIPRELIN LÄPIKÄYNTIÄ: </a:t>
            </a:r>
            <a:r>
              <a:rPr lang="fi-FI" sz="3600" dirty="0"/>
              <a:t>kuullun ja luetun avovastaukset</a:t>
            </a:r>
          </a:p>
        </p:txBody>
      </p:sp>
      <p:sp>
        <p:nvSpPr>
          <p:cNvPr id="3" name="Alaotsikko 2">
            <a:extLst>
              <a:ext uri="{FF2B5EF4-FFF2-40B4-BE49-F238E27FC236}">
                <a16:creationId xmlns:a16="http://schemas.microsoft.com/office/drawing/2014/main" id="{F29FA7D4-646B-DAFC-8FC8-7CEE8CE4ED61}"/>
              </a:ext>
            </a:extLst>
          </p:cNvPr>
          <p:cNvSpPr>
            <a:spLocks noGrp="1"/>
          </p:cNvSpPr>
          <p:nvPr>
            <p:ph type="subTitle" idx="1"/>
          </p:nvPr>
        </p:nvSpPr>
        <p:spPr>
          <a:xfrm>
            <a:off x="6257047" y="4538146"/>
            <a:ext cx="5037616" cy="1138655"/>
          </a:xfrm>
        </p:spPr>
        <p:txBody>
          <a:bodyPr>
            <a:normAutofit/>
          </a:bodyPr>
          <a:lstStyle/>
          <a:p>
            <a:r>
              <a:rPr lang="fi-FI" dirty="0"/>
              <a:t>KT21-RYHMÄT, HELMIKUU 2024</a:t>
            </a:r>
          </a:p>
          <a:p>
            <a:r>
              <a:rPr lang="fi-FI" dirty="0"/>
              <a:t>MINNA FABRITIUS</a:t>
            </a:r>
          </a:p>
        </p:txBody>
      </p:sp>
      <p:sp>
        <p:nvSpPr>
          <p:cNvPr id="13" name="Arc 12">
            <a:extLst>
              <a:ext uri="{FF2B5EF4-FFF2-40B4-BE49-F238E27FC236}">
                <a16:creationId xmlns:a16="http://schemas.microsoft.com/office/drawing/2014/main" id="{DCFDFFB9-D302-4A05-A770-D33232254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6764" y="906791"/>
            <a:ext cx="2987899" cy="2987899"/>
          </a:xfrm>
          <a:prstGeom prst="arc">
            <a:avLst>
              <a:gd name="adj1" fmla="val 16200000"/>
              <a:gd name="adj2" fmla="val 114657"/>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87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D66FA2-9DA3-77D7-9D4B-466F8F575B6A}"/>
              </a:ext>
            </a:extLst>
          </p:cNvPr>
          <p:cNvSpPr>
            <a:spLocks noGrp="1"/>
          </p:cNvSpPr>
          <p:nvPr>
            <p:ph type="ctrTitle"/>
          </p:nvPr>
        </p:nvSpPr>
        <p:spPr/>
        <p:txBody>
          <a:bodyPr>
            <a:normAutofit fontScale="90000"/>
          </a:bodyPr>
          <a:lstStyle/>
          <a:p>
            <a:br>
              <a:rPr lang="fi-FI" dirty="0"/>
            </a:br>
            <a:br>
              <a:rPr lang="fi-FI" dirty="0"/>
            </a:br>
            <a:br>
              <a:rPr lang="fi-FI" dirty="0"/>
            </a:br>
            <a:br>
              <a:rPr lang="fi-FI" dirty="0"/>
            </a:br>
            <a:br>
              <a:rPr lang="fi-FI" dirty="0"/>
            </a:br>
            <a:br>
              <a:rPr lang="fi-FI" dirty="0"/>
            </a:br>
            <a:br>
              <a:rPr lang="fi-FI" dirty="0"/>
            </a:br>
            <a:br>
              <a:rPr lang="fi-FI" dirty="0"/>
            </a:br>
            <a:br>
              <a:rPr lang="fi-FI" dirty="0"/>
            </a:br>
            <a:r>
              <a:rPr lang="fi-FI" dirty="0"/>
              <a:t>TÄSSÄ ESITYKSESSÄ KÄYDÄÄN LÄPI ERITYISESTI PRELIN </a:t>
            </a:r>
            <a:br>
              <a:rPr lang="fi-FI" dirty="0"/>
            </a:br>
            <a:r>
              <a:rPr lang="fi-FI" sz="4400" dirty="0"/>
              <a:t>KUULLUN- JA LUETUNYMMÄRTÄMISEN </a:t>
            </a:r>
            <a:r>
              <a:rPr lang="fi-FI" dirty="0"/>
              <a:t>”AVO”KYSYMYKSET</a:t>
            </a:r>
          </a:p>
        </p:txBody>
      </p:sp>
      <p:sp>
        <p:nvSpPr>
          <p:cNvPr id="3" name="Alaotsikko 2">
            <a:extLst>
              <a:ext uri="{FF2B5EF4-FFF2-40B4-BE49-F238E27FC236}">
                <a16:creationId xmlns:a16="http://schemas.microsoft.com/office/drawing/2014/main" id="{D34BF1C5-23C7-608B-FD50-56659EF03920}"/>
              </a:ext>
            </a:extLst>
          </p:cNvPr>
          <p:cNvSpPr>
            <a:spLocks noGrp="1"/>
          </p:cNvSpPr>
          <p:nvPr>
            <p:ph type="subTitle" idx="1"/>
          </p:nvPr>
        </p:nvSpPr>
        <p:spPr>
          <a:xfrm>
            <a:off x="1524000" y="4050890"/>
            <a:ext cx="9144000" cy="2153264"/>
          </a:xfrm>
        </p:spPr>
        <p:txBody>
          <a:bodyPr>
            <a:normAutofit lnSpcReduction="10000"/>
          </a:bodyPr>
          <a:lstStyle/>
          <a:p>
            <a:r>
              <a:rPr lang="fi-FI" b="1" dirty="0"/>
              <a:t>ELI NE, JOISSA VASTATAAN TAI MUOTOILLAAN VASTAUS</a:t>
            </a:r>
          </a:p>
          <a:p>
            <a:r>
              <a:rPr lang="fi-FI" b="1" dirty="0"/>
              <a:t>OMIN SANOIN.</a:t>
            </a:r>
          </a:p>
          <a:p>
            <a:r>
              <a:rPr lang="fi-FI" b="1" dirty="0"/>
              <a:t>NÄITÄ OLIVAT PRELIN KYSYMYKSET </a:t>
            </a:r>
          </a:p>
          <a:p>
            <a:r>
              <a:rPr lang="fi-FI" b="1" dirty="0"/>
              <a:t>3.3, 6.3, 10.4, 11.1, 11.6 JA 11.7.</a:t>
            </a:r>
          </a:p>
          <a:p>
            <a:r>
              <a:rPr lang="fi-FI" dirty="0"/>
              <a:t>OTA ESIIN OMA PRELISUORITUKSESI LÄPIKÄYNTIÄ VARTEN.</a:t>
            </a:r>
          </a:p>
          <a:p>
            <a:endParaRPr lang="fi-FI" dirty="0"/>
          </a:p>
        </p:txBody>
      </p:sp>
    </p:spTree>
    <p:extLst>
      <p:ext uri="{BB962C8B-B14F-4D97-AF65-F5344CB8AC3E}">
        <p14:creationId xmlns:p14="http://schemas.microsoft.com/office/powerpoint/2010/main" val="170246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31CD53-8A82-F2DE-DC3E-FCEE16036670}"/>
              </a:ext>
            </a:extLst>
          </p:cNvPr>
          <p:cNvSpPr>
            <a:spLocks noGrp="1"/>
          </p:cNvSpPr>
          <p:nvPr>
            <p:ph type="title"/>
          </p:nvPr>
        </p:nvSpPr>
        <p:spPr/>
        <p:txBody>
          <a:bodyPr/>
          <a:lstStyle/>
          <a:p>
            <a:r>
              <a:rPr lang="fi-FI" dirty="0"/>
              <a:t>Kohta 3.3: Tehtävän </a:t>
            </a:r>
            <a:r>
              <a:rPr lang="fi-FI" dirty="0" err="1"/>
              <a:t>På</a:t>
            </a:r>
            <a:r>
              <a:rPr lang="fi-FI" dirty="0"/>
              <a:t> </a:t>
            </a:r>
            <a:r>
              <a:rPr lang="fi-FI" dirty="0" err="1"/>
              <a:t>kampusområdet</a:t>
            </a:r>
            <a:r>
              <a:rPr lang="fi-FI" dirty="0"/>
              <a:t> (kuuntelu) ”Miksi mies ei ota lihaa?”</a:t>
            </a:r>
          </a:p>
        </p:txBody>
      </p:sp>
      <p:sp>
        <p:nvSpPr>
          <p:cNvPr id="3" name="Tekstin paikkamerkki 2">
            <a:extLst>
              <a:ext uri="{FF2B5EF4-FFF2-40B4-BE49-F238E27FC236}">
                <a16:creationId xmlns:a16="http://schemas.microsoft.com/office/drawing/2014/main" id="{804DD80E-C42E-5925-FB4B-CC6D5AC3DA6F}"/>
              </a:ext>
            </a:extLst>
          </p:cNvPr>
          <p:cNvSpPr>
            <a:spLocks noGrp="1"/>
          </p:cNvSpPr>
          <p:nvPr>
            <p:ph type="body" idx="1"/>
          </p:nvPr>
        </p:nvSpPr>
        <p:spPr/>
        <p:txBody>
          <a:bodyPr/>
          <a:lstStyle/>
          <a:p>
            <a:r>
              <a:rPr lang="fi-FI" dirty="0">
                <a:solidFill>
                  <a:srgbClr val="00B050"/>
                </a:solidFill>
              </a:rPr>
              <a:t>Oikea vastaus:</a:t>
            </a:r>
          </a:p>
        </p:txBody>
      </p:sp>
      <p:sp>
        <p:nvSpPr>
          <p:cNvPr id="4" name="Sisällön paikkamerkki 3">
            <a:extLst>
              <a:ext uri="{FF2B5EF4-FFF2-40B4-BE49-F238E27FC236}">
                <a16:creationId xmlns:a16="http://schemas.microsoft.com/office/drawing/2014/main" id="{1A9DB7F4-BAFE-B23E-AE48-07928D4274C4}"/>
              </a:ext>
            </a:extLst>
          </p:cNvPr>
          <p:cNvSpPr>
            <a:spLocks noGrp="1"/>
          </p:cNvSpPr>
          <p:nvPr>
            <p:ph sz="half" idx="2"/>
          </p:nvPr>
        </p:nvSpPr>
        <p:spPr/>
        <p:txBody>
          <a:bodyPr>
            <a:normAutofit fontScale="70000" lnSpcReduction="20000"/>
          </a:bodyPr>
          <a:lstStyle/>
          <a:p>
            <a:r>
              <a:rPr lang="fi-FI" sz="3600" dirty="0"/>
              <a:t>Hän haluaa laihtua/</a:t>
            </a:r>
          </a:p>
          <a:p>
            <a:pPr marL="0" indent="0">
              <a:buNone/>
            </a:pPr>
            <a:r>
              <a:rPr lang="fi-FI" sz="3600" dirty="0"/>
              <a:t>pudottaa painoa </a:t>
            </a:r>
          </a:p>
          <a:p>
            <a:pPr marL="0" indent="0">
              <a:buNone/>
            </a:pPr>
            <a:r>
              <a:rPr lang="fi-FI" sz="3600" dirty="0"/>
              <a:t>(4p / 0p)</a:t>
            </a:r>
          </a:p>
        </p:txBody>
      </p:sp>
      <p:sp>
        <p:nvSpPr>
          <p:cNvPr id="5" name="Tekstin paikkamerkki 4">
            <a:extLst>
              <a:ext uri="{FF2B5EF4-FFF2-40B4-BE49-F238E27FC236}">
                <a16:creationId xmlns:a16="http://schemas.microsoft.com/office/drawing/2014/main" id="{782BD31D-8B91-AF91-05EF-FEDA5A8AB42B}"/>
              </a:ext>
            </a:extLst>
          </p:cNvPr>
          <p:cNvSpPr>
            <a:spLocks noGrp="1"/>
          </p:cNvSpPr>
          <p:nvPr>
            <p:ph type="body" sz="quarter" idx="3"/>
          </p:nvPr>
        </p:nvSpPr>
        <p:spPr/>
        <p:txBody>
          <a:bodyPr/>
          <a:lstStyle/>
          <a:p>
            <a:r>
              <a:rPr lang="fi-FI" dirty="0">
                <a:solidFill>
                  <a:srgbClr val="00B0F0"/>
                </a:solidFill>
              </a:rPr>
              <a:t>Open huomiot ja kommentit:</a:t>
            </a:r>
          </a:p>
        </p:txBody>
      </p:sp>
      <p:sp>
        <p:nvSpPr>
          <p:cNvPr id="6" name="Sisällön paikkamerkki 5">
            <a:extLst>
              <a:ext uri="{FF2B5EF4-FFF2-40B4-BE49-F238E27FC236}">
                <a16:creationId xmlns:a16="http://schemas.microsoft.com/office/drawing/2014/main" id="{37FDC3D5-D1B0-9917-B19D-294138014DB6}"/>
              </a:ext>
            </a:extLst>
          </p:cNvPr>
          <p:cNvSpPr>
            <a:spLocks noGrp="1"/>
          </p:cNvSpPr>
          <p:nvPr>
            <p:ph sz="quarter" idx="4"/>
          </p:nvPr>
        </p:nvSpPr>
        <p:spPr/>
        <p:txBody>
          <a:bodyPr>
            <a:normAutofit fontScale="70000" lnSpcReduction="20000"/>
          </a:bodyPr>
          <a:lstStyle/>
          <a:p>
            <a:r>
              <a:rPr lang="fi-FI" dirty="0"/>
              <a:t>Aika moni mainitsi </a:t>
            </a:r>
            <a:r>
              <a:rPr lang="fi-FI" b="1" dirty="0"/>
              <a:t>kasvissyönnin/</a:t>
            </a:r>
            <a:r>
              <a:rPr lang="fi-FI" b="1" dirty="0" err="1"/>
              <a:t>vegaaniuden</a:t>
            </a:r>
            <a:r>
              <a:rPr lang="fi-FI" dirty="0"/>
              <a:t>;</a:t>
            </a:r>
          </a:p>
          <a:p>
            <a:r>
              <a:rPr lang="fi-FI" dirty="0"/>
              <a:t>Mies </a:t>
            </a:r>
            <a:r>
              <a:rPr lang="fi-FI" b="1" dirty="0"/>
              <a:t>EI</a:t>
            </a:r>
            <a:r>
              <a:rPr lang="fi-FI" dirty="0"/>
              <a:t> kuitenkaan ole ryhtynyt kasvissyöjäksi (</a:t>
            </a:r>
            <a:r>
              <a:rPr lang="fi-FI" i="1" dirty="0"/>
              <a:t>sana mainittiin kyllä, kun nainen kysyi asiasta, joten tarkkana!) </a:t>
            </a:r>
            <a:r>
              <a:rPr lang="fi-FI" dirty="0"/>
              <a:t>vaan valitsee ruoaksi mieluiten jotain kevyttä, ilman lihaa, koska haluaa pudottaa painoa.</a:t>
            </a:r>
          </a:p>
          <a:p>
            <a:r>
              <a:rPr lang="fi-FI" dirty="0"/>
              <a:t>Pisteitä ei myöskään saanut esim. seuraavasta vastauksesta: ”Hän katsoo mitä syö.” (&lt;- Liian yleisellä tasolla, ei selviä miksi ei ota juuri lihaa) </a:t>
            </a:r>
          </a:p>
          <a:p>
            <a:r>
              <a:rPr lang="fi-FI" dirty="0"/>
              <a:t>Ei pisteitä myöskään: ”Hän haluaa syödä terveellisemmin”.</a:t>
            </a:r>
          </a:p>
        </p:txBody>
      </p:sp>
    </p:spTree>
    <p:extLst>
      <p:ext uri="{BB962C8B-B14F-4D97-AF65-F5344CB8AC3E}">
        <p14:creationId xmlns:p14="http://schemas.microsoft.com/office/powerpoint/2010/main" val="11065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DD09DC-86E2-3979-A17F-EA0C71BB35EE}"/>
              </a:ext>
            </a:extLst>
          </p:cNvPr>
          <p:cNvSpPr>
            <a:spLocks noGrp="1"/>
          </p:cNvSpPr>
          <p:nvPr>
            <p:ph type="title"/>
          </p:nvPr>
        </p:nvSpPr>
        <p:spPr/>
        <p:txBody>
          <a:bodyPr/>
          <a:lstStyle/>
          <a:p>
            <a:r>
              <a:rPr lang="fi-FI" dirty="0"/>
              <a:t>Kohta 6.3: </a:t>
            </a:r>
            <a:r>
              <a:rPr lang="fi-FI" dirty="0" err="1"/>
              <a:t>Bastubadande</a:t>
            </a:r>
            <a:r>
              <a:rPr lang="fi-FI" dirty="0"/>
              <a:t> (video): ”Miksi ensimmäinen sähkökiuas kehitettiin?”</a:t>
            </a:r>
          </a:p>
        </p:txBody>
      </p:sp>
      <p:sp>
        <p:nvSpPr>
          <p:cNvPr id="3" name="Tekstin paikkamerkki 2">
            <a:extLst>
              <a:ext uri="{FF2B5EF4-FFF2-40B4-BE49-F238E27FC236}">
                <a16:creationId xmlns:a16="http://schemas.microsoft.com/office/drawing/2014/main" id="{1C7295F1-740D-1513-0E35-96E3E618DF78}"/>
              </a:ext>
            </a:extLst>
          </p:cNvPr>
          <p:cNvSpPr>
            <a:spLocks noGrp="1"/>
          </p:cNvSpPr>
          <p:nvPr>
            <p:ph type="body" idx="1"/>
          </p:nvPr>
        </p:nvSpPr>
        <p:spPr/>
        <p:txBody>
          <a:bodyPr/>
          <a:lstStyle/>
          <a:p>
            <a:r>
              <a:rPr lang="fi-FI" dirty="0">
                <a:solidFill>
                  <a:srgbClr val="00B050"/>
                </a:solidFill>
              </a:rPr>
              <a:t>Oikea vastaus:</a:t>
            </a:r>
          </a:p>
        </p:txBody>
      </p:sp>
      <p:sp>
        <p:nvSpPr>
          <p:cNvPr id="4" name="Sisällön paikkamerkki 3">
            <a:extLst>
              <a:ext uri="{FF2B5EF4-FFF2-40B4-BE49-F238E27FC236}">
                <a16:creationId xmlns:a16="http://schemas.microsoft.com/office/drawing/2014/main" id="{0EAA6E6B-A887-5860-1A9C-2D11D7868769}"/>
              </a:ext>
            </a:extLst>
          </p:cNvPr>
          <p:cNvSpPr>
            <a:spLocks noGrp="1"/>
          </p:cNvSpPr>
          <p:nvPr>
            <p:ph sz="half" idx="2"/>
          </p:nvPr>
        </p:nvSpPr>
        <p:spPr/>
        <p:txBody>
          <a:bodyPr>
            <a:normAutofit fontScale="70000" lnSpcReduction="20000"/>
          </a:bodyPr>
          <a:lstStyle/>
          <a:p>
            <a:r>
              <a:rPr lang="fi-FI" dirty="0"/>
              <a:t>Pisteytysmalli: (Teollisuusneuvoksen / villan rakennuttajan) rouva/vaimo/puoliso ei halunnut/viitsinyt/jaksanut</a:t>
            </a:r>
          </a:p>
          <a:p>
            <a:r>
              <a:rPr lang="fi-FI" dirty="0"/>
              <a:t>kantaa/raahata/tuoda puita/halkoja/sytykkeitä/klapeja sisälle/taloon/saunaan (toiseen kerrokseen). (4/0 p.)</a:t>
            </a:r>
          </a:p>
          <a:p>
            <a:r>
              <a:rPr lang="fi-FI" dirty="0"/>
              <a:t>tekijä on mainittava: vaimo / miehen vaimo / jonkun vaimo / nainen</a:t>
            </a:r>
          </a:p>
          <a:p>
            <a:r>
              <a:rPr lang="fi-FI" dirty="0"/>
              <a:t>naiset monikossa väärin</a:t>
            </a:r>
          </a:p>
        </p:txBody>
      </p:sp>
      <p:sp>
        <p:nvSpPr>
          <p:cNvPr id="5" name="Tekstin paikkamerkki 4">
            <a:extLst>
              <a:ext uri="{FF2B5EF4-FFF2-40B4-BE49-F238E27FC236}">
                <a16:creationId xmlns:a16="http://schemas.microsoft.com/office/drawing/2014/main" id="{7F4389B0-65FE-98EF-AD06-D643B15090DB}"/>
              </a:ext>
            </a:extLst>
          </p:cNvPr>
          <p:cNvSpPr>
            <a:spLocks noGrp="1"/>
          </p:cNvSpPr>
          <p:nvPr>
            <p:ph type="body" sz="quarter" idx="3"/>
          </p:nvPr>
        </p:nvSpPr>
        <p:spPr/>
        <p:txBody>
          <a:bodyPr/>
          <a:lstStyle/>
          <a:p>
            <a:r>
              <a:rPr lang="fi-FI" dirty="0">
                <a:solidFill>
                  <a:srgbClr val="00B0F0"/>
                </a:solidFill>
              </a:rPr>
              <a:t>Open huomiot ja kommentit:</a:t>
            </a:r>
          </a:p>
        </p:txBody>
      </p:sp>
      <p:sp>
        <p:nvSpPr>
          <p:cNvPr id="6" name="Sisällön paikkamerkki 5">
            <a:extLst>
              <a:ext uri="{FF2B5EF4-FFF2-40B4-BE49-F238E27FC236}">
                <a16:creationId xmlns:a16="http://schemas.microsoft.com/office/drawing/2014/main" id="{43817134-6582-7C67-2CDE-B28457E9AF78}"/>
              </a:ext>
            </a:extLst>
          </p:cNvPr>
          <p:cNvSpPr>
            <a:spLocks noGrp="1"/>
          </p:cNvSpPr>
          <p:nvPr>
            <p:ph sz="quarter" idx="4"/>
          </p:nvPr>
        </p:nvSpPr>
        <p:spPr/>
        <p:txBody>
          <a:bodyPr>
            <a:normAutofit fontScale="70000" lnSpcReduction="20000"/>
          </a:bodyPr>
          <a:lstStyle/>
          <a:p>
            <a:r>
              <a:rPr lang="fi-FI" dirty="0"/>
              <a:t>Tämä oli vaikea silloin yo-kokeessa ja nyt teillä! </a:t>
            </a:r>
          </a:p>
          <a:p>
            <a:r>
              <a:rPr lang="fi-FI" dirty="0"/>
              <a:t>Monella oli jotain oikein, eli esim. ettei puita tarvinnut kantaa sisään. Kuitenkin pisteytys oli nyt ikävä kyllä raaka, eli tekijä oli mainittava, jotta pisteet sai.</a:t>
            </a:r>
          </a:p>
          <a:p>
            <a:r>
              <a:rPr lang="fi-FI" dirty="0"/>
              <a:t>Kannattaa yrittää katsoa video uudestaan ja koettaa bongata, missä kohtaa oikea vastaus tuli. Ei tosiaan ollut ihan helpoin kohta, mutta näitäkin on hyvä vielä harjoitella. </a:t>
            </a:r>
          </a:p>
          <a:p>
            <a:r>
              <a:rPr lang="fi-FI" dirty="0"/>
              <a:t>Toivotaan mahdollisimman selkeää videotehtävää teille! Muista, että videon saat katsoa niin monta kertaa kuin haluat, siinä ei ole rajoituksia.</a:t>
            </a:r>
          </a:p>
        </p:txBody>
      </p:sp>
    </p:spTree>
    <p:extLst>
      <p:ext uri="{BB962C8B-B14F-4D97-AF65-F5344CB8AC3E}">
        <p14:creationId xmlns:p14="http://schemas.microsoft.com/office/powerpoint/2010/main" val="258108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F2E5B1-E1EA-6B82-0193-09CA8F73D6B8}"/>
              </a:ext>
            </a:extLst>
          </p:cNvPr>
          <p:cNvSpPr>
            <a:spLocks noGrp="1"/>
          </p:cNvSpPr>
          <p:nvPr>
            <p:ph type="title"/>
          </p:nvPr>
        </p:nvSpPr>
        <p:spPr/>
        <p:txBody>
          <a:bodyPr>
            <a:normAutofit fontScale="90000"/>
          </a:bodyPr>
          <a:lstStyle/>
          <a:p>
            <a:br>
              <a:rPr lang="fi-FI" dirty="0"/>
            </a:br>
            <a:r>
              <a:rPr lang="fi-FI" dirty="0"/>
              <a:t>Tehtävä 10.4: </a:t>
            </a:r>
            <a:r>
              <a:rPr lang="fi-FI" dirty="0" err="1"/>
              <a:t>Kollektivboende</a:t>
            </a:r>
            <a:r>
              <a:rPr lang="fi-FI" dirty="0"/>
              <a:t> (luettu): ”Keitä mainittu asumismuoto kiinnostaa nykyisin ja miksi?”</a:t>
            </a:r>
            <a:br>
              <a:rPr lang="fi-FI" dirty="0"/>
            </a:br>
            <a:endParaRPr lang="fi-FI" dirty="0"/>
          </a:p>
        </p:txBody>
      </p:sp>
      <p:sp>
        <p:nvSpPr>
          <p:cNvPr id="3" name="Tekstin paikkamerkki 2">
            <a:extLst>
              <a:ext uri="{FF2B5EF4-FFF2-40B4-BE49-F238E27FC236}">
                <a16:creationId xmlns:a16="http://schemas.microsoft.com/office/drawing/2014/main" id="{3464D72F-1645-9864-9A7C-AF565CCB2F61}"/>
              </a:ext>
            </a:extLst>
          </p:cNvPr>
          <p:cNvSpPr>
            <a:spLocks noGrp="1"/>
          </p:cNvSpPr>
          <p:nvPr>
            <p:ph type="body" idx="1"/>
          </p:nvPr>
        </p:nvSpPr>
        <p:spPr/>
        <p:txBody>
          <a:bodyPr/>
          <a:lstStyle/>
          <a:p>
            <a:r>
              <a:rPr lang="fi-FI" dirty="0">
                <a:solidFill>
                  <a:srgbClr val="00B050"/>
                </a:solidFill>
              </a:rPr>
              <a:t>Oikea vastaus:</a:t>
            </a:r>
          </a:p>
        </p:txBody>
      </p:sp>
      <p:sp>
        <p:nvSpPr>
          <p:cNvPr id="4" name="Sisällön paikkamerkki 3">
            <a:extLst>
              <a:ext uri="{FF2B5EF4-FFF2-40B4-BE49-F238E27FC236}">
                <a16:creationId xmlns:a16="http://schemas.microsoft.com/office/drawing/2014/main" id="{1331145E-3962-F607-12C5-0836196388D3}"/>
              </a:ext>
            </a:extLst>
          </p:cNvPr>
          <p:cNvSpPr>
            <a:spLocks noGrp="1"/>
          </p:cNvSpPr>
          <p:nvPr>
            <p:ph sz="half" idx="2"/>
          </p:nvPr>
        </p:nvSpPr>
        <p:spPr/>
        <p:txBody>
          <a:bodyPr>
            <a:normAutofit fontScale="77500" lnSpcReduction="20000"/>
          </a:bodyPr>
          <a:lstStyle/>
          <a:p>
            <a:pPr marL="0" indent="0">
              <a:buNone/>
            </a:pPr>
            <a:r>
              <a:rPr lang="fi-FI" dirty="0"/>
              <a:t>Pisteytysmalli:</a:t>
            </a:r>
          </a:p>
          <a:p>
            <a:r>
              <a:rPr lang="fi-FI" dirty="0"/>
              <a:t>kaikenikäisiä ihmisiä (2/0 p.);</a:t>
            </a:r>
          </a:p>
          <a:p>
            <a:r>
              <a:rPr lang="fi-FI" dirty="0"/>
              <a:t>jakaminen (2/0 p.) ja vuokraaminen on suositumpaa kuin ennen (2/0 p.)</a:t>
            </a:r>
          </a:p>
        </p:txBody>
      </p:sp>
      <p:sp>
        <p:nvSpPr>
          <p:cNvPr id="5" name="Tekstin paikkamerkki 4">
            <a:extLst>
              <a:ext uri="{FF2B5EF4-FFF2-40B4-BE49-F238E27FC236}">
                <a16:creationId xmlns:a16="http://schemas.microsoft.com/office/drawing/2014/main" id="{686CA547-7726-B31F-3D04-5811B4290905}"/>
              </a:ext>
            </a:extLst>
          </p:cNvPr>
          <p:cNvSpPr>
            <a:spLocks noGrp="1"/>
          </p:cNvSpPr>
          <p:nvPr>
            <p:ph type="body" sz="quarter" idx="3"/>
          </p:nvPr>
        </p:nvSpPr>
        <p:spPr/>
        <p:txBody>
          <a:bodyPr/>
          <a:lstStyle/>
          <a:p>
            <a:r>
              <a:rPr lang="fi-FI" dirty="0">
                <a:solidFill>
                  <a:srgbClr val="00B0F0"/>
                </a:solidFill>
              </a:rPr>
              <a:t>Open huomiot ja kommentit:</a:t>
            </a:r>
          </a:p>
        </p:txBody>
      </p:sp>
      <p:sp>
        <p:nvSpPr>
          <p:cNvPr id="6" name="Sisällön paikkamerkki 5">
            <a:extLst>
              <a:ext uri="{FF2B5EF4-FFF2-40B4-BE49-F238E27FC236}">
                <a16:creationId xmlns:a16="http://schemas.microsoft.com/office/drawing/2014/main" id="{084AFF9C-A997-D508-1C36-C74C804D0E0E}"/>
              </a:ext>
            </a:extLst>
          </p:cNvPr>
          <p:cNvSpPr>
            <a:spLocks noGrp="1"/>
          </p:cNvSpPr>
          <p:nvPr>
            <p:ph sz="quarter" idx="4"/>
          </p:nvPr>
        </p:nvSpPr>
        <p:spPr/>
        <p:txBody>
          <a:bodyPr>
            <a:normAutofit fontScale="77500" lnSpcReduction="20000"/>
          </a:bodyPr>
          <a:lstStyle/>
          <a:p>
            <a:r>
              <a:rPr lang="fi-FI" dirty="0"/>
              <a:t>Moni oli saanut kohdan ”kaikenikäisiä ihmisiä”, hyvä!</a:t>
            </a:r>
          </a:p>
          <a:p>
            <a:r>
              <a:rPr lang="fi-FI" dirty="0"/>
              <a:t>Sen sijaan loput 2+2 pistettä jäivät monella saamatta.</a:t>
            </a:r>
          </a:p>
          <a:p>
            <a:r>
              <a:rPr lang="fi-FI" dirty="0"/>
              <a:t>Katso vielä ajatuksella, mistä vastaus löytyy</a:t>
            </a:r>
          </a:p>
          <a:p>
            <a:r>
              <a:rPr lang="fi-FI" dirty="0">
                <a:sym typeface="Wingdings" panose="05000000000000000000" pitchFamily="2" charset="2"/>
              </a:rPr>
              <a:t> Ihan tekstin lopusta – koeta ”hakea” vaikka välillä väkisin! Tämä kun oli tehtävän viimeinen kysymys, on todennäköistä, että vastaus löytyy tekstin loppupuolelta. Harjoittele vielä tätä ”vaikka väkisin” vastauksen etsimistä!</a:t>
            </a:r>
            <a:endParaRPr lang="fi-FI" dirty="0"/>
          </a:p>
        </p:txBody>
      </p:sp>
    </p:spTree>
    <p:extLst>
      <p:ext uri="{BB962C8B-B14F-4D97-AF65-F5344CB8AC3E}">
        <p14:creationId xmlns:p14="http://schemas.microsoft.com/office/powerpoint/2010/main" val="91906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6FD5BCC5-80EE-5B9B-EB5D-067946BEB14C}"/>
              </a:ext>
            </a:extLst>
          </p:cNvPr>
          <p:cNvSpPr>
            <a:spLocks noGrp="1"/>
          </p:cNvSpPr>
          <p:nvPr>
            <p:ph type="title"/>
          </p:nvPr>
        </p:nvSpPr>
        <p:spPr/>
        <p:txBody>
          <a:bodyPr>
            <a:normAutofit fontScale="90000"/>
          </a:bodyPr>
          <a:lstStyle/>
          <a:p>
            <a:br>
              <a:rPr lang="fi-FI" dirty="0"/>
            </a:br>
            <a:r>
              <a:rPr lang="fi-FI" dirty="0"/>
              <a:t>Tehtävä 11 ”</a:t>
            </a:r>
            <a:r>
              <a:rPr lang="fi-FI" dirty="0" err="1"/>
              <a:t>Ungdomars</a:t>
            </a:r>
            <a:r>
              <a:rPr lang="fi-FI" dirty="0"/>
              <a:t> </a:t>
            </a:r>
            <a:r>
              <a:rPr lang="fi-FI" dirty="0" err="1"/>
              <a:t>frågor</a:t>
            </a:r>
            <a:r>
              <a:rPr lang="fi-FI" dirty="0"/>
              <a:t>” (luettu) sisälsi useammanlaisia osatehtäviä.</a:t>
            </a:r>
            <a:br>
              <a:rPr lang="fi-FI" dirty="0"/>
            </a:br>
            <a:endParaRPr lang="fi-FI" dirty="0"/>
          </a:p>
        </p:txBody>
      </p:sp>
      <p:sp>
        <p:nvSpPr>
          <p:cNvPr id="5" name="Sisällön paikkamerkki 4">
            <a:extLst>
              <a:ext uri="{FF2B5EF4-FFF2-40B4-BE49-F238E27FC236}">
                <a16:creationId xmlns:a16="http://schemas.microsoft.com/office/drawing/2014/main" id="{C9B5E9E1-E2A2-B705-C079-F09730A506BC}"/>
              </a:ext>
            </a:extLst>
          </p:cNvPr>
          <p:cNvSpPr>
            <a:spLocks noGrp="1"/>
          </p:cNvSpPr>
          <p:nvPr>
            <p:ph idx="1"/>
          </p:nvPr>
        </p:nvSpPr>
        <p:spPr/>
        <p:txBody>
          <a:bodyPr>
            <a:normAutofit fontScale="92500" lnSpcReduction="20000"/>
          </a:bodyPr>
          <a:lstStyle/>
          <a:p>
            <a:pPr marL="0" indent="0">
              <a:buNone/>
            </a:pPr>
            <a:r>
              <a:rPr lang="fi-FI" b="1" dirty="0"/>
              <a:t>Kohdassa 11.1: </a:t>
            </a:r>
            <a:r>
              <a:rPr lang="fi-FI" dirty="0"/>
              <a:t>”Mikä voi olla esteenä kysymysten vastaanottamiselle, ja mitä ehdotetaan ratkaisuksi?”</a:t>
            </a:r>
          </a:p>
          <a:p>
            <a:pPr marL="0" indent="0">
              <a:buNone/>
            </a:pPr>
            <a:r>
              <a:rPr lang="fi-FI" dirty="0"/>
              <a:t>- Löytyi ihan tekstin alusta! Yllättävän moni ei ollut tätä bongannut. KÄY LÄPI NYT ITSE, mistä vastaus löytyy. MUISTA, että vastaus ensimmäiseen kysymykseen yleensä löytyy aika alusta! Yleensä on niin, että kysymykset etenevät samassa järjestyksessä kuin teksti.</a:t>
            </a:r>
          </a:p>
          <a:p>
            <a:pPr marL="0" indent="0">
              <a:buNone/>
            </a:pPr>
            <a:endParaRPr lang="fi-FI" dirty="0"/>
          </a:p>
          <a:p>
            <a:pPr marL="0" indent="0">
              <a:buNone/>
            </a:pPr>
            <a:r>
              <a:rPr lang="fi-FI" dirty="0"/>
              <a:t>- Pisteytysmalli (2/0p: "Mikä..." JA 2/0p: "Mitä...".)</a:t>
            </a:r>
          </a:p>
          <a:p>
            <a:pPr marL="0" indent="0">
              <a:buNone/>
            </a:pPr>
            <a:r>
              <a:rPr lang="fi-FI" dirty="0"/>
              <a:t>Kysymyksiä voidaan ottaa vastaan vain tietty määrä päivässä. (2/0 p.) + Kysymyksen voi lähettää seuraavana päivänä. (2/0 p.)</a:t>
            </a:r>
          </a:p>
          <a:p>
            <a:pPr marL="0" indent="0">
              <a:buNone/>
            </a:pPr>
            <a:r>
              <a:rPr lang="fi-FI" dirty="0"/>
              <a:t>Näitä kaksiosaisia kysymyksiä on lähes aina. Ole tarkkana!</a:t>
            </a:r>
          </a:p>
          <a:p>
            <a:pPr marL="0" indent="0">
              <a:buNone/>
            </a:pPr>
            <a:endParaRPr lang="fi-FI" dirty="0"/>
          </a:p>
        </p:txBody>
      </p:sp>
    </p:spTree>
    <p:extLst>
      <p:ext uri="{BB962C8B-B14F-4D97-AF65-F5344CB8AC3E}">
        <p14:creationId xmlns:p14="http://schemas.microsoft.com/office/powerpoint/2010/main" val="381077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7BCD85-F04F-EEFB-CEED-C4C3CEC562B7}"/>
              </a:ext>
            </a:extLst>
          </p:cNvPr>
          <p:cNvSpPr>
            <a:spLocks noGrp="1"/>
          </p:cNvSpPr>
          <p:nvPr>
            <p:ph type="title"/>
          </p:nvPr>
        </p:nvSpPr>
        <p:spPr/>
        <p:txBody>
          <a:bodyPr/>
          <a:lstStyle/>
          <a:p>
            <a:r>
              <a:rPr lang="fi-FI" dirty="0"/>
              <a:t>Kohta 11.6: Käännä suomeksi</a:t>
            </a:r>
          </a:p>
        </p:txBody>
      </p:sp>
      <p:sp>
        <p:nvSpPr>
          <p:cNvPr id="3" name="Tekstin paikkamerkki 2">
            <a:extLst>
              <a:ext uri="{FF2B5EF4-FFF2-40B4-BE49-F238E27FC236}">
                <a16:creationId xmlns:a16="http://schemas.microsoft.com/office/drawing/2014/main" id="{09021D84-5E40-1323-D5A7-EBBE9CCA4336}"/>
              </a:ext>
            </a:extLst>
          </p:cNvPr>
          <p:cNvSpPr>
            <a:spLocks noGrp="1"/>
          </p:cNvSpPr>
          <p:nvPr>
            <p:ph type="body" idx="1"/>
          </p:nvPr>
        </p:nvSpPr>
        <p:spPr>
          <a:xfrm>
            <a:off x="839788" y="1406013"/>
            <a:ext cx="5157787" cy="1219200"/>
          </a:xfrm>
        </p:spPr>
        <p:txBody>
          <a:bodyPr>
            <a:normAutofit/>
          </a:bodyPr>
          <a:lstStyle/>
          <a:p>
            <a:endParaRPr lang="sv-SE" b="1" dirty="0"/>
          </a:p>
        </p:txBody>
      </p:sp>
      <p:sp>
        <p:nvSpPr>
          <p:cNvPr id="4" name="Sisällön paikkamerkki 3">
            <a:extLst>
              <a:ext uri="{FF2B5EF4-FFF2-40B4-BE49-F238E27FC236}">
                <a16:creationId xmlns:a16="http://schemas.microsoft.com/office/drawing/2014/main" id="{D8BF8E3B-747C-11FF-0031-66388C8C4A5A}"/>
              </a:ext>
            </a:extLst>
          </p:cNvPr>
          <p:cNvSpPr>
            <a:spLocks noGrp="1"/>
          </p:cNvSpPr>
          <p:nvPr>
            <p:ph sz="half" idx="2"/>
          </p:nvPr>
        </p:nvSpPr>
        <p:spPr/>
        <p:txBody>
          <a:bodyPr/>
          <a:lstStyle/>
          <a:p>
            <a:r>
              <a:rPr lang="sv-SE" b="1" dirty="0"/>
              <a:t>det har börjat påverka mitt dagliga liv .</a:t>
            </a:r>
          </a:p>
          <a:p>
            <a:endParaRPr lang="sv-SE" b="1" dirty="0"/>
          </a:p>
          <a:p>
            <a:r>
              <a:rPr lang="fi-FI" dirty="0"/>
              <a:t>Se on alkanut vaikuttaa (2/0 p.) päivittäiseen/jokapäiväiseen elämääni (2/0 p.).</a:t>
            </a:r>
          </a:p>
        </p:txBody>
      </p:sp>
      <p:sp>
        <p:nvSpPr>
          <p:cNvPr id="5" name="Tekstin paikkamerkki 4">
            <a:extLst>
              <a:ext uri="{FF2B5EF4-FFF2-40B4-BE49-F238E27FC236}">
                <a16:creationId xmlns:a16="http://schemas.microsoft.com/office/drawing/2014/main" id="{28D8AF17-CDB4-8610-68BE-BF9A0C577B01}"/>
              </a:ext>
            </a:extLst>
          </p:cNvPr>
          <p:cNvSpPr>
            <a:spLocks noGrp="1"/>
          </p:cNvSpPr>
          <p:nvPr>
            <p:ph type="body" sz="quarter" idx="3"/>
          </p:nvPr>
        </p:nvSpPr>
        <p:spPr>
          <a:xfrm>
            <a:off x="6172200" y="1406013"/>
            <a:ext cx="5183188" cy="1099062"/>
          </a:xfrm>
        </p:spPr>
        <p:txBody>
          <a:bodyPr>
            <a:normAutofit/>
          </a:bodyPr>
          <a:lstStyle/>
          <a:p>
            <a:r>
              <a:rPr lang="fi-FI" dirty="0">
                <a:solidFill>
                  <a:srgbClr val="00B0F0"/>
                </a:solidFill>
              </a:rPr>
              <a:t>Open huomiot/kommentit:</a:t>
            </a:r>
          </a:p>
        </p:txBody>
      </p:sp>
      <p:sp>
        <p:nvSpPr>
          <p:cNvPr id="6" name="Sisällön paikkamerkki 5">
            <a:extLst>
              <a:ext uri="{FF2B5EF4-FFF2-40B4-BE49-F238E27FC236}">
                <a16:creationId xmlns:a16="http://schemas.microsoft.com/office/drawing/2014/main" id="{63EDFB8C-2C2A-32FE-25F0-C296643E2386}"/>
              </a:ext>
            </a:extLst>
          </p:cNvPr>
          <p:cNvSpPr>
            <a:spLocks noGrp="1"/>
          </p:cNvSpPr>
          <p:nvPr>
            <p:ph sz="quarter" idx="4"/>
          </p:nvPr>
        </p:nvSpPr>
        <p:spPr/>
        <p:txBody>
          <a:bodyPr/>
          <a:lstStyle/>
          <a:p>
            <a:r>
              <a:rPr lang="fi-FI" dirty="0"/>
              <a:t>Tästä moni sai täydet, hyvä!</a:t>
            </a:r>
          </a:p>
          <a:p>
            <a:r>
              <a:rPr lang="fi-FI" dirty="0"/>
              <a:t>Näissä pitää olla ihan tarkkana. Joiltain puuttui esim. sana ”alkaa”, silloin ei saanut täysiä pisteitä. </a:t>
            </a:r>
          </a:p>
          <a:p>
            <a:r>
              <a:rPr lang="fi-FI" dirty="0"/>
              <a:t>Suhtaudu näihin tosi tarkkoina käännöksinä, niin saat varmimmin pisteet!</a:t>
            </a:r>
          </a:p>
        </p:txBody>
      </p:sp>
    </p:spTree>
    <p:extLst>
      <p:ext uri="{BB962C8B-B14F-4D97-AF65-F5344CB8AC3E}">
        <p14:creationId xmlns:p14="http://schemas.microsoft.com/office/powerpoint/2010/main" val="377117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6D67F5-986F-B42B-8A0F-00F310DC1DBD}"/>
              </a:ext>
            </a:extLst>
          </p:cNvPr>
          <p:cNvSpPr>
            <a:spLocks noGrp="1"/>
          </p:cNvSpPr>
          <p:nvPr>
            <p:ph type="title"/>
          </p:nvPr>
        </p:nvSpPr>
        <p:spPr/>
        <p:txBody>
          <a:bodyPr/>
          <a:lstStyle/>
          <a:p>
            <a:r>
              <a:rPr lang="fi-FI" dirty="0"/>
              <a:t>Kohta 11.7: Käännä suomeksi:</a:t>
            </a:r>
          </a:p>
        </p:txBody>
      </p:sp>
      <p:sp>
        <p:nvSpPr>
          <p:cNvPr id="3" name="Sisällön paikkamerkki 2">
            <a:extLst>
              <a:ext uri="{FF2B5EF4-FFF2-40B4-BE49-F238E27FC236}">
                <a16:creationId xmlns:a16="http://schemas.microsoft.com/office/drawing/2014/main" id="{AEB99BF1-5899-0867-77E4-49D88E7EC4C8}"/>
              </a:ext>
            </a:extLst>
          </p:cNvPr>
          <p:cNvSpPr>
            <a:spLocks noGrp="1"/>
          </p:cNvSpPr>
          <p:nvPr>
            <p:ph sz="half" idx="1"/>
          </p:nvPr>
        </p:nvSpPr>
        <p:spPr/>
        <p:txBody>
          <a:bodyPr>
            <a:normAutofit lnSpcReduction="10000"/>
          </a:bodyPr>
          <a:lstStyle/>
          <a:p>
            <a:r>
              <a:rPr lang="sv-SE" b="1" dirty="0"/>
              <a:t>Jag är väldigt rädd för vad framtiden för med sig.</a:t>
            </a:r>
          </a:p>
          <a:p>
            <a:endParaRPr lang="sv-SE" b="1" dirty="0"/>
          </a:p>
          <a:p>
            <a:r>
              <a:rPr lang="fi-FI" dirty="0"/>
              <a:t>Pisteytysmalli: </a:t>
            </a:r>
          </a:p>
          <a:p>
            <a:r>
              <a:rPr lang="fi-FI" dirty="0"/>
              <a:t>Minua pelottaa hyvin paljon (2/0 p.), mitä tulevaisuus tuo tullessaan (2/0 p.).</a:t>
            </a:r>
            <a:endParaRPr lang="sv-SE" dirty="0"/>
          </a:p>
          <a:p>
            <a:endParaRPr lang="fi-FI" dirty="0"/>
          </a:p>
        </p:txBody>
      </p:sp>
      <p:sp>
        <p:nvSpPr>
          <p:cNvPr id="4" name="Sisällön paikkamerkki 3">
            <a:extLst>
              <a:ext uri="{FF2B5EF4-FFF2-40B4-BE49-F238E27FC236}">
                <a16:creationId xmlns:a16="http://schemas.microsoft.com/office/drawing/2014/main" id="{2E77D1CE-6C7F-0FA8-9B8A-3937D5AAAB14}"/>
              </a:ext>
            </a:extLst>
          </p:cNvPr>
          <p:cNvSpPr>
            <a:spLocks noGrp="1"/>
          </p:cNvSpPr>
          <p:nvPr>
            <p:ph sz="half" idx="2"/>
          </p:nvPr>
        </p:nvSpPr>
        <p:spPr/>
        <p:txBody>
          <a:bodyPr>
            <a:normAutofit lnSpcReduction="10000"/>
          </a:bodyPr>
          <a:lstStyle/>
          <a:p>
            <a:pPr marL="0" indent="0">
              <a:buNone/>
            </a:pPr>
            <a:r>
              <a:rPr lang="fi-FI" b="1" dirty="0">
                <a:solidFill>
                  <a:srgbClr val="00B0F0"/>
                </a:solidFill>
              </a:rPr>
              <a:t>Open huomiot / kommentit:</a:t>
            </a:r>
          </a:p>
          <a:p>
            <a:pPr marL="0" indent="0">
              <a:buNone/>
            </a:pPr>
            <a:endParaRPr lang="fi-FI" b="1" dirty="0">
              <a:solidFill>
                <a:srgbClr val="00B0F0"/>
              </a:solidFill>
            </a:endParaRPr>
          </a:p>
          <a:p>
            <a:pPr marL="0" indent="0">
              <a:buNone/>
            </a:pPr>
            <a:r>
              <a:rPr lang="fi-FI" dirty="0"/>
              <a:t>Sopisi myös sanatarkka käännös: Olen valtavan peloissani…</a:t>
            </a:r>
          </a:p>
          <a:p>
            <a:pPr marL="0" indent="0">
              <a:buNone/>
            </a:pPr>
            <a:endParaRPr lang="fi-FI" dirty="0"/>
          </a:p>
          <a:p>
            <a:pPr marL="0" indent="0">
              <a:buNone/>
            </a:pPr>
            <a:r>
              <a:rPr lang="fi-FI" dirty="0"/>
              <a:t>HUOM. Jotkut sekoittivat nyt </a:t>
            </a:r>
            <a:r>
              <a:rPr lang="fi-FI" dirty="0" err="1"/>
              <a:t>framtid</a:t>
            </a:r>
            <a:r>
              <a:rPr lang="fi-FI" dirty="0"/>
              <a:t> = tulevaisuus ja </a:t>
            </a:r>
            <a:r>
              <a:rPr lang="fi-FI" dirty="0" err="1"/>
              <a:t>fritid</a:t>
            </a:r>
            <a:r>
              <a:rPr lang="fi-FI" dirty="0"/>
              <a:t> = vapaa-aika! Paina mieleen, molemmat esiintyvät usein!</a:t>
            </a:r>
          </a:p>
        </p:txBody>
      </p:sp>
    </p:spTree>
    <p:extLst>
      <p:ext uri="{BB962C8B-B14F-4D97-AF65-F5344CB8AC3E}">
        <p14:creationId xmlns:p14="http://schemas.microsoft.com/office/powerpoint/2010/main" val="93138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D91EBE-A459-2998-B3DE-B9FD57E3AE29}"/>
              </a:ext>
            </a:extLst>
          </p:cNvPr>
          <p:cNvSpPr>
            <a:spLocks noGrp="1"/>
          </p:cNvSpPr>
          <p:nvPr>
            <p:ph type="ctrTitle"/>
          </p:nvPr>
        </p:nvSpPr>
        <p:spPr>
          <a:xfrm>
            <a:off x="1524000" y="1122363"/>
            <a:ext cx="9144000" cy="1748656"/>
          </a:xfrm>
        </p:spPr>
        <p:txBody>
          <a:bodyPr/>
          <a:lstStyle/>
          <a:p>
            <a:r>
              <a:rPr lang="fi-FI" dirty="0"/>
              <a:t>Tässä olivat nyt </a:t>
            </a:r>
            <a:r>
              <a:rPr lang="fi-FI" dirty="0" err="1"/>
              <a:t>prelin</a:t>
            </a:r>
            <a:r>
              <a:rPr lang="fi-FI" dirty="0"/>
              <a:t> avovastauskohdat.</a:t>
            </a:r>
          </a:p>
        </p:txBody>
      </p:sp>
      <p:sp>
        <p:nvSpPr>
          <p:cNvPr id="3" name="Alaotsikko 2">
            <a:extLst>
              <a:ext uri="{FF2B5EF4-FFF2-40B4-BE49-F238E27FC236}">
                <a16:creationId xmlns:a16="http://schemas.microsoft.com/office/drawing/2014/main" id="{99170607-4877-2B29-FB0B-5339A202B830}"/>
              </a:ext>
            </a:extLst>
          </p:cNvPr>
          <p:cNvSpPr>
            <a:spLocks noGrp="1"/>
          </p:cNvSpPr>
          <p:nvPr>
            <p:ph type="subTitle" idx="1"/>
          </p:nvPr>
        </p:nvSpPr>
        <p:spPr>
          <a:xfrm>
            <a:off x="1524000" y="2871019"/>
            <a:ext cx="9144000" cy="2989007"/>
          </a:xfrm>
        </p:spPr>
        <p:txBody>
          <a:bodyPr>
            <a:normAutofit fontScale="92500" lnSpcReduction="10000"/>
          </a:bodyPr>
          <a:lstStyle/>
          <a:p>
            <a:r>
              <a:rPr lang="fi-FI" dirty="0"/>
              <a:t>Yhteenvetona:</a:t>
            </a:r>
          </a:p>
          <a:p>
            <a:r>
              <a:rPr lang="fi-FI" dirty="0"/>
              <a:t>- </a:t>
            </a:r>
            <a:r>
              <a:rPr lang="fi-FI" b="1" dirty="0"/>
              <a:t>Muista vastaustekniikka: </a:t>
            </a:r>
            <a:r>
              <a:rPr lang="fi-FI" dirty="0"/>
              <a:t>Vastaa juuri siihen, mitä kysytään, moniosaisissa ”Miten ja miksi…” muista vastata molempiin</a:t>
            </a:r>
          </a:p>
          <a:p>
            <a:r>
              <a:rPr lang="fi-FI" dirty="0"/>
              <a:t>- </a:t>
            </a:r>
            <a:r>
              <a:rPr lang="fi-FI" b="1" dirty="0"/>
              <a:t>Käännöstä vaativissa kohdissa </a:t>
            </a:r>
            <a:r>
              <a:rPr lang="fi-FI" dirty="0"/>
              <a:t>käännä niin tarkasti kuin pystyt.</a:t>
            </a:r>
          </a:p>
          <a:p>
            <a:r>
              <a:rPr lang="fi-FI" dirty="0"/>
              <a:t>- </a:t>
            </a:r>
            <a:r>
              <a:rPr lang="fi-FI" b="1" dirty="0"/>
              <a:t>Tämän dokumentin lisäksi käy läpi myös muut </a:t>
            </a:r>
            <a:r>
              <a:rPr lang="fi-FI" b="1" dirty="0" err="1"/>
              <a:t>prelipalaute</a:t>
            </a:r>
            <a:r>
              <a:rPr lang="fi-FI" b="1" dirty="0"/>
              <a:t>- ja yleisiä huomioita/virheitä –dokumentit! Voit vielä saada hyvää oppia varsinaista yo-koetta varten, kun työskentelet ajatuksella! </a:t>
            </a:r>
          </a:p>
          <a:p>
            <a:r>
              <a:rPr lang="fi-FI" b="1" dirty="0"/>
              <a:t>Tsemppiä!</a:t>
            </a:r>
          </a:p>
          <a:p>
            <a:endParaRPr lang="fi-FI" dirty="0"/>
          </a:p>
        </p:txBody>
      </p:sp>
    </p:spTree>
    <p:extLst>
      <p:ext uri="{BB962C8B-B14F-4D97-AF65-F5344CB8AC3E}">
        <p14:creationId xmlns:p14="http://schemas.microsoft.com/office/powerpoint/2010/main" val="1654148267"/>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11639</TotalTime>
  <Words>807</Words>
  <Application>Microsoft Office PowerPoint</Application>
  <PresentationFormat>Laajakuva</PresentationFormat>
  <Paragraphs>71</Paragraphs>
  <Slides>9</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9</vt:i4>
      </vt:variant>
    </vt:vector>
  </HeadingPairs>
  <TitlesOfParts>
    <vt:vector size="15" baseType="lpstr">
      <vt:lpstr>Arial</vt:lpstr>
      <vt:lpstr>Avenir Next LT Pro</vt:lpstr>
      <vt:lpstr>Calibri</vt:lpstr>
      <vt:lpstr>Tw Cen MT</vt:lpstr>
      <vt:lpstr>Wingdings</vt:lpstr>
      <vt:lpstr>ShapesVTI</vt:lpstr>
      <vt:lpstr>RUOTSIN MINIPRELIN LÄPIKÄYNTIÄ: kuullun ja luetun avovastaukset</vt:lpstr>
      <vt:lpstr>         TÄSSÄ ESITYKSESSÄ KÄYDÄÄN LÄPI ERITYISESTI PRELIN  KUULLUN- JA LUETUNYMMÄRTÄMISEN ”AVO”KYSYMYKSET</vt:lpstr>
      <vt:lpstr>Kohta 3.3: Tehtävän På kampusområdet (kuuntelu) ”Miksi mies ei ota lihaa?”</vt:lpstr>
      <vt:lpstr>Kohta 6.3: Bastubadande (video): ”Miksi ensimmäinen sähkökiuas kehitettiin?”</vt:lpstr>
      <vt:lpstr> Tehtävä 10.4: Kollektivboende (luettu): ”Keitä mainittu asumismuoto kiinnostaa nykyisin ja miksi?” </vt:lpstr>
      <vt:lpstr> Tehtävä 11 ”Ungdomars frågor” (luettu) sisälsi useammanlaisia osatehtäviä. </vt:lpstr>
      <vt:lpstr>Kohta 11.6: Käännä suomeksi</vt:lpstr>
      <vt:lpstr>Kohta 11.7: Käännä suomeksi:</vt:lpstr>
      <vt:lpstr>Tässä olivat nyt prelin avovastauskohdat.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Minna Fabritius</dc:creator>
  <cp:lastModifiedBy>Minna Fabritius</cp:lastModifiedBy>
  <cp:revision>19</cp:revision>
  <dcterms:created xsi:type="dcterms:W3CDTF">2024-02-06T16:45:37Z</dcterms:created>
  <dcterms:modified xsi:type="dcterms:W3CDTF">2024-02-14T18:46:21Z</dcterms:modified>
</cp:coreProperties>
</file>