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411" r:id="rId6"/>
    <p:sldId id="422" r:id="rId7"/>
    <p:sldId id="416" r:id="rId8"/>
    <p:sldId id="423" r:id="rId9"/>
    <p:sldId id="426" r:id="rId10"/>
    <p:sldId id="427" r:id="rId11"/>
    <p:sldId id="424" r:id="rId12"/>
    <p:sldId id="428" r:id="rId13"/>
    <p:sldId id="429" r:id="rId14"/>
    <p:sldId id="430" r:id="rId15"/>
    <p:sldId id="432" r:id="rId16"/>
    <p:sldId id="433" r:id="rId17"/>
    <p:sldId id="437" r:id="rId18"/>
    <p:sldId id="435" r:id="rId19"/>
    <p:sldId id="434" r:id="rId20"/>
    <p:sldId id="436" r:id="rId21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67" d="100"/>
          <a:sy n="67" d="100"/>
        </p:scale>
        <p:origin x="1208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13.12.2019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13.12.2019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2118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10</a:t>
            </a:fld>
            <a:endParaRPr lang="fi-FI" altLang="fi-FI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872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16</a:t>
            </a:fld>
            <a:endParaRPr lang="fi-FI" altLang="fi-FI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6921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17</a:t>
            </a:fld>
            <a:endParaRPr lang="fi-FI" altLang="fi-FI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0689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/>
              <a:t>Alaotsikko</a:t>
            </a:r>
          </a:p>
          <a:p>
            <a:pPr lvl="1"/>
            <a:r>
              <a:rPr lang="fi-FI" dirty="0"/>
              <a:t>Teoria ja esimerkkilause englanniksi</a:t>
            </a:r>
          </a:p>
          <a:p>
            <a:pPr lvl="2"/>
            <a:r>
              <a:rPr lang="fi-FI" dirty="0"/>
              <a:t>suomennos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13.12.2019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13.12.2019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3200" b="1" dirty="0" err="1">
                <a:solidFill>
                  <a:srgbClr val="2DA2BF"/>
                </a:solidFill>
              </a:rPr>
              <a:t>Activate</a:t>
            </a:r>
            <a:r>
              <a:rPr lang="fi-FI" altLang="fi-FI" sz="3200" b="1" dirty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6879" y="836712"/>
            <a:ext cx="8291264" cy="53425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2400" dirty="0"/>
              <a:t>1. </a:t>
            </a:r>
            <a:r>
              <a:rPr lang="fi-FI" altLang="fi-FI" sz="2400" dirty="0" err="1"/>
              <a:t>Gillian</a:t>
            </a:r>
            <a:r>
              <a:rPr lang="fi-FI" altLang="fi-FI" sz="2400" dirty="0"/>
              <a:t> is</a:t>
            </a:r>
            <a:r>
              <a:rPr lang="fi-FI" altLang="fi-FI" sz="2400" dirty="0">
                <a:solidFill>
                  <a:srgbClr val="2DA2BF"/>
                </a:solidFill>
              </a:rPr>
              <a:t> (todella onnellinen)</a:t>
            </a:r>
            <a:r>
              <a:rPr lang="fi-FI" altLang="fi-FI" sz="2400" dirty="0"/>
              <a:t>.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</a:p>
          <a:p>
            <a:pPr marL="0" indent="0"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	</a:t>
            </a:r>
            <a:r>
              <a:rPr lang="fi-FI" altLang="fi-FI" sz="2400" b="1" i="1" dirty="0" err="1"/>
              <a:t>really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happy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2. </a:t>
            </a:r>
            <a:r>
              <a:rPr lang="fi-FI" altLang="fi-FI" sz="2400" dirty="0" err="1"/>
              <a:t>She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smiles</a:t>
            </a:r>
            <a:r>
              <a:rPr lang="fi-FI" altLang="fi-FI" sz="2400" dirty="0"/>
              <a:t> </a:t>
            </a:r>
            <a:r>
              <a:rPr lang="fi-FI" altLang="fi-FI" sz="2400" dirty="0">
                <a:solidFill>
                  <a:srgbClr val="2DA2BF"/>
                </a:solidFill>
              </a:rPr>
              <a:t>(erittäin onnellisesti)</a:t>
            </a:r>
            <a:r>
              <a:rPr lang="fi-FI" altLang="fi-FI" sz="2400" dirty="0"/>
              <a:t>.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	</a:t>
            </a:r>
            <a:r>
              <a:rPr lang="fi-FI" altLang="fi-FI" sz="2400" b="1" i="1" dirty="0" err="1"/>
              <a:t>extremely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happily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3. </a:t>
            </a:r>
            <a:r>
              <a:rPr lang="fi-FI" altLang="fi-FI" sz="2400" dirty="0" err="1"/>
              <a:t>You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shouldn’t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drive</a:t>
            </a:r>
            <a:r>
              <a:rPr lang="fi-FI" altLang="fi-FI" sz="2400" dirty="0"/>
              <a:t> </a:t>
            </a:r>
            <a:r>
              <a:rPr lang="fi-FI" altLang="fi-FI" sz="2400" dirty="0">
                <a:solidFill>
                  <a:srgbClr val="2DA2BF"/>
                </a:solidFill>
              </a:rPr>
              <a:t>(tarpeettoman kovaa)</a:t>
            </a:r>
            <a:r>
              <a:rPr lang="fi-FI" altLang="fi-FI" sz="2400" dirty="0"/>
              <a:t>.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/>
              <a:t>			</a:t>
            </a:r>
            <a:r>
              <a:rPr lang="fi-FI" altLang="fi-FI" sz="2400" b="1" i="1" dirty="0" err="1"/>
              <a:t>unnecessarily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fast</a:t>
            </a:r>
            <a:endParaRPr lang="fi-FI" altLang="fi-FI" sz="2400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4. </a:t>
            </a:r>
            <a:r>
              <a:rPr lang="fi-FI" altLang="fi-FI" sz="2400" dirty="0" err="1"/>
              <a:t>The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actor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played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the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role</a:t>
            </a:r>
            <a:r>
              <a:rPr lang="fi-FI" altLang="fi-FI" sz="2400" dirty="0"/>
              <a:t> </a:t>
            </a:r>
            <a:r>
              <a:rPr lang="fi-FI" altLang="fi-FI" sz="2400" dirty="0">
                <a:solidFill>
                  <a:srgbClr val="2DA2BF"/>
                </a:solidFill>
              </a:rPr>
              <a:t>(eloisasti)</a:t>
            </a:r>
            <a:r>
              <a:rPr lang="fi-FI" altLang="fi-FI" sz="2400" dirty="0"/>
              <a:t>.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		</a:t>
            </a:r>
            <a:r>
              <a:rPr lang="fi-FI" altLang="fi-FI" sz="2400" b="1" i="1" dirty="0"/>
              <a:t>in a </a:t>
            </a:r>
            <a:r>
              <a:rPr lang="fi-FI" altLang="fi-FI" sz="2400" b="1" i="1" dirty="0" err="1"/>
              <a:t>lively</a:t>
            </a:r>
            <a:r>
              <a:rPr lang="fi-FI" altLang="fi-FI" sz="2400" b="1" i="1" dirty="0"/>
              <a:t> manner/</a:t>
            </a:r>
            <a:r>
              <a:rPr lang="fi-FI" altLang="fi-FI" sz="2400" b="1" i="1" dirty="0" err="1"/>
              <a:t>fashion</a:t>
            </a:r>
            <a:r>
              <a:rPr lang="fi-FI" altLang="fi-FI" sz="2400" b="1" i="1" dirty="0"/>
              <a:t>/</a:t>
            </a:r>
            <a:r>
              <a:rPr lang="fi-FI" altLang="fi-FI" sz="2400" b="1" i="1" dirty="0" err="1"/>
              <a:t>way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5. Mount Fuji is a </a:t>
            </a:r>
            <a:r>
              <a:rPr lang="fi-FI" altLang="fi-FI" sz="2400" dirty="0">
                <a:solidFill>
                  <a:srgbClr val="2DA2BF"/>
                </a:solidFill>
              </a:rPr>
              <a:t>(majesteettisen kaunis vuori)</a:t>
            </a:r>
            <a:r>
              <a:rPr lang="fi-FI" altLang="fi-FI" sz="2400" dirty="0"/>
              <a:t>.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/>
              <a:t>		      </a:t>
            </a:r>
            <a:r>
              <a:rPr lang="fi-FI" altLang="fi-FI" sz="2400" b="1" i="1" dirty="0" err="1"/>
              <a:t>majestically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beautiful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mountain</a:t>
            </a:r>
            <a:endParaRPr lang="fi-FI" altLang="fi-FI" sz="2400" b="1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6. </a:t>
            </a:r>
            <a:r>
              <a:rPr lang="fi-FI" altLang="fi-FI" sz="2400" dirty="0" err="1"/>
              <a:t>Don’t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try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</a:t>
            </a:r>
            <a:r>
              <a:rPr lang="fi-FI" altLang="fi-FI" sz="2400" dirty="0"/>
              <a:t> </a:t>
            </a:r>
            <a:r>
              <a:rPr lang="fi-FI" altLang="fi-FI" sz="2400" dirty="0">
                <a:solidFill>
                  <a:srgbClr val="2DA2BF"/>
                </a:solidFill>
              </a:rPr>
              <a:t>(kovasti</a:t>
            </a:r>
            <a:r>
              <a:rPr lang="fi-FI" altLang="fi-FI" sz="2400" dirty="0"/>
              <a:t>)! </a:t>
            </a:r>
            <a:r>
              <a:rPr lang="fi-FI" altLang="fi-FI" sz="2400" dirty="0" err="1"/>
              <a:t>Learn</a:t>
            </a:r>
            <a:r>
              <a:rPr lang="fi-FI" altLang="fi-FI" sz="2400" dirty="0"/>
              <a:t> to </a:t>
            </a:r>
            <a:r>
              <a:rPr lang="fi-FI" altLang="fi-FI" sz="2400" dirty="0" err="1"/>
              <a:t>take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things</a:t>
            </a:r>
            <a:r>
              <a:rPr lang="fi-FI" altLang="fi-FI" sz="2400" dirty="0"/>
              <a:t> </a:t>
            </a:r>
            <a:r>
              <a:rPr lang="fi-FI" altLang="fi-FI" sz="2400" dirty="0">
                <a:solidFill>
                  <a:srgbClr val="2DA2BF"/>
                </a:solidFill>
              </a:rPr>
              <a:t>(kevyesti)</a:t>
            </a:r>
            <a:r>
              <a:rPr lang="fi-FI" altLang="fi-FI" sz="2400" dirty="0"/>
              <a:t>.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/>
              <a:t>		  </a:t>
            </a:r>
            <a:r>
              <a:rPr lang="fi-FI" altLang="fi-FI" sz="2400" b="1" i="1" dirty="0" err="1"/>
              <a:t>hard</a:t>
            </a:r>
            <a:r>
              <a:rPr lang="fi-FI" altLang="fi-FI" sz="2400" b="1" i="1" dirty="0"/>
              <a:t> 				   </a:t>
            </a:r>
            <a:r>
              <a:rPr lang="fi-FI" altLang="fi-FI" sz="2400" b="1" i="1" dirty="0" err="1"/>
              <a:t>lightly</a:t>
            </a:r>
            <a:endParaRPr lang="fi-FI" altLang="fi-FI" sz="2400" dirty="0"/>
          </a:p>
        </p:txBody>
      </p:sp>
    </p:spTree>
    <p:extLst>
      <p:ext uri="{BB962C8B-B14F-4D97-AF65-F5344CB8AC3E}">
        <p14:creationId xmlns:p14="http://schemas.microsoft.com/office/powerpoint/2010/main" val="18311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ADVERBIEN VERTAILU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91264" cy="4824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b="1" i="1" dirty="0"/>
              <a:t>-ly</a:t>
            </a:r>
            <a:r>
              <a:rPr lang="fi-FI" sz="2600" dirty="0">
                <a:solidFill>
                  <a:schemeClr val="accent1"/>
                </a:solidFill>
              </a:rPr>
              <a:t>-päätteiset adverbit vertaillaan sanoille </a:t>
            </a:r>
            <a:r>
              <a:rPr lang="fi-FI" sz="2600" b="1" i="1" dirty="0" err="1"/>
              <a:t>more</a:t>
            </a:r>
            <a:r>
              <a:rPr lang="fi-FI" sz="2600" dirty="0">
                <a:solidFill>
                  <a:schemeClr val="accent1"/>
                </a:solidFill>
              </a:rPr>
              <a:t> ja </a:t>
            </a:r>
            <a:r>
              <a:rPr lang="fi-FI" sz="2600" b="1" i="1" dirty="0" err="1"/>
              <a:t>most</a:t>
            </a:r>
            <a:r>
              <a:rPr lang="fi-FI" sz="2600" i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>
                <a:solidFill>
                  <a:schemeClr val="accent1"/>
                </a:solidFill>
              </a:rPr>
              <a:t>		</a:t>
            </a:r>
            <a:r>
              <a:rPr lang="fi-FI" sz="2600" i="1" dirty="0" err="1"/>
              <a:t>closely</a:t>
            </a:r>
            <a:r>
              <a:rPr lang="fi-FI" sz="2600" i="1" dirty="0"/>
              <a:t> </a:t>
            </a:r>
            <a:r>
              <a:rPr lang="fi-FI" sz="2600" i="1" dirty="0">
                <a:sym typeface="Wingdings" panose="05000000000000000000" pitchFamily="2" charset="2"/>
              </a:rPr>
              <a:t>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b="1" i="1" dirty="0">
                <a:sym typeface="Wingdings" panose="05000000000000000000" pitchFamily="2" charset="2"/>
              </a:rPr>
              <a:t>			</a:t>
            </a:r>
            <a:r>
              <a:rPr lang="fi-FI" sz="2600" b="1" i="1" dirty="0" err="1"/>
              <a:t>more</a:t>
            </a:r>
            <a:r>
              <a:rPr lang="fi-FI" sz="2600" i="1" dirty="0"/>
              <a:t> </a:t>
            </a:r>
            <a:r>
              <a:rPr lang="fi-FI" sz="2600" i="1" dirty="0" err="1"/>
              <a:t>closely</a:t>
            </a:r>
            <a:r>
              <a:rPr lang="fi-FI" sz="2600" i="1" dirty="0"/>
              <a:t> </a:t>
            </a:r>
            <a:r>
              <a:rPr lang="fi-FI" sz="2600" i="1" dirty="0">
                <a:sym typeface="Wingdings" panose="05000000000000000000" pitchFamily="2" charset="2"/>
              </a:rPr>
              <a:t></a:t>
            </a:r>
            <a:r>
              <a:rPr lang="fi-FI" sz="2600" i="1" dirty="0"/>
              <a:t> </a:t>
            </a:r>
            <a:r>
              <a:rPr lang="fi-FI" sz="2600" b="1" i="1" dirty="0" err="1"/>
              <a:t>most</a:t>
            </a:r>
            <a:r>
              <a:rPr lang="fi-FI" sz="2600" i="1" dirty="0"/>
              <a:t> </a:t>
            </a:r>
            <a:r>
              <a:rPr lang="fi-FI" sz="2600" i="1" dirty="0" err="1"/>
              <a:t>closely</a:t>
            </a:r>
            <a:endParaRPr lang="fi-FI" sz="2600" i="1" dirty="0"/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/>
              <a:t>		</a:t>
            </a:r>
            <a:r>
              <a:rPr lang="fi-FI" sz="2600" i="1" dirty="0" err="1"/>
              <a:t>actively</a:t>
            </a:r>
            <a:r>
              <a:rPr lang="fi-FI" sz="2600" i="1" dirty="0"/>
              <a:t> </a:t>
            </a:r>
            <a:r>
              <a:rPr lang="fi-FI" sz="2600" i="1" dirty="0">
                <a:sym typeface="Wingdings" panose="05000000000000000000" pitchFamily="2" charset="2"/>
              </a:rPr>
              <a:t>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b="1" i="1" dirty="0">
                <a:sym typeface="Wingdings" panose="05000000000000000000" pitchFamily="2" charset="2"/>
              </a:rPr>
              <a:t>			</a:t>
            </a:r>
            <a:r>
              <a:rPr lang="fi-FI" sz="2600" b="1" i="1" dirty="0" err="1"/>
              <a:t>more</a:t>
            </a:r>
            <a:r>
              <a:rPr lang="fi-FI" sz="2600" i="1" dirty="0"/>
              <a:t> </a:t>
            </a:r>
            <a:r>
              <a:rPr lang="fi-FI" sz="2600" i="1" dirty="0" err="1"/>
              <a:t>actively</a:t>
            </a:r>
            <a:r>
              <a:rPr lang="fi-FI" sz="2600" i="1" dirty="0"/>
              <a:t> </a:t>
            </a:r>
            <a:r>
              <a:rPr lang="fi-FI" sz="2600" i="1" dirty="0">
                <a:sym typeface="Wingdings" panose="05000000000000000000" pitchFamily="2" charset="2"/>
              </a:rPr>
              <a:t></a:t>
            </a:r>
            <a:r>
              <a:rPr lang="fi-FI" sz="2600" i="1" dirty="0"/>
              <a:t> </a:t>
            </a:r>
            <a:r>
              <a:rPr lang="fi-FI" sz="2600" b="1" i="1" dirty="0" err="1"/>
              <a:t>most</a:t>
            </a:r>
            <a:r>
              <a:rPr lang="fi-FI" sz="2600" i="1" dirty="0"/>
              <a:t> </a:t>
            </a:r>
            <a:r>
              <a:rPr lang="fi-FI" sz="2600" i="1" dirty="0" err="1"/>
              <a:t>actively</a:t>
            </a:r>
            <a:endParaRPr lang="fi-FI" sz="2600" i="1" dirty="0"/>
          </a:p>
          <a:p>
            <a:pPr>
              <a:spcBef>
                <a:spcPts val="0"/>
              </a:spcBef>
            </a:pPr>
            <a:r>
              <a:rPr lang="fi-FI" sz="2600" dirty="0">
                <a:solidFill>
                  <a:schemeClr val="accent1"/>
                </a:solidFill>
              </a:rPr>
              <a:t>Päätteettömät adverbit vertaillaan päätteillä </a:t>
            </a:r>
            <a:r>
              <a:rPr lang="fi-FI" sz="2600" b="1" i="1" dirty="0"/>
              <a:t>-</a:t>
            </a:r>
            <a:r>
              <a:rPr lang="fi-FI" sz="2600" b="1" i="1" dirty="0" err="1"/>
              <a:t>er</a:t>
            </a:r>
            <a:r>
              <a:rPr lang="fi-FI" sz="2600" b="1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ja </a:t>
            </a:r>
            <a:r>
              <a:rPr lang="fi-FI" sz="2600" b="1" i="1" dirty="0"/>
              <a:t>-</a:t>
            </a:r>
            <a:r>
              <a:rPr lang="fi-FI" sz="2600" b="1" i="1" dirty="0" err="1"/>
              <a:t>est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		</a:t>
            </a:r>
            <a:r>
              <a:rPr lang="fi-FI" sz="2600" i="1" dirty="0" err="1"/>
              <a:t>fast</a:t>
            </a:r>
            <a:r>
              <a:rPr lang="fi-FI" sz="2600" i="1" dirty="0"/>
              <a:t> </a:t>
            </a:r>
            <a:r>
              <a:rPr lang="fi-FI" sz="2600" i="1" dirty="0">
                <a:sym typeface="Wingdings" panose="05000000000000000000" pitchFamily="2" charset="2"/>
              </a:rPr>
              <a:t>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>
                <a:sym typeface="Wingdings" panose="05000000000000000000" pitchFamily="2" charset="2"/>
              </a:rPr>
              <a:t>			</a:t>
            </a:r>
            <a:r>
              <a:rPr lang="fi-FI" sz="2600" i="1" dirty="0" err="1"/>
              <a:t>fast</a:t>
            </a:r>
            <a:r>
              <a:rPr lang="fi-FI" sz="2600" b="1" i="1" dirty="0" err="1"/>
              <a:t>er</a:t>
            </a:r>
            <a:r>
              <a:rPr lang="fi-FI" sz="2600" i="1" dirty="0"/>
              <a:t> </a:t>
            </a:r>
            <a:r>
              <a:rPr lang="fi-FI" sz="2600" i="1" dirty="0">
                <a:sym typeface="Wingdings" panose="05000000000000000000" pitchFamily="2" charset="2"/>
              </a:rPr>
              <a:t></a:t>
            </a:r>
            <a:r>
              <a:rPr lang="fi-FI" sz="2600" i="1" dirty="0"/>
              <a:t> </a:t>
            </a:r>
            <a:r>
              <a:rPr lang="fi-FI" sz="2600" i="1" dirty="0" err="1"/>
              <a:t>fast</a:t>
            </a:r>
            <a:r>
              <a:rPr lang="fi-FI" sz="2600" b="1" i="1" dirty="0" err="1"/>
              <a:t>est</a:t>
            </a:r>
            <a:endParaRPr lang="fi-FI" sz="26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/>
              <a:t>		</a:t>
            </a:r>
            <a:r>
              <a:rPr lang="fi-FI" sz="2600" i="1" dirty="0" err="1"/>
              <a:t>deep</a:t>
            </a:r>
            <a:r>
              <a:rPr lang="fi-FI" sz="2600" i="1" dirty="0"/>
              <a:t> </a:t>
            </a:r>
            <a:r>
              <a:rPr lang="fi-FI" sz="2600" i="1" dirty="0">
                <a:sym typeface="Wingdings" panose="05000000000000000000" pitchFamily="2" charset="2"/>
              </a:rPr>
              <a:t>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>
                <a:sym typeface="Wingdings" panose="05000000000000000000" pitchFamily="2" charset="2"/>
              </a:rPr>
              <a:t>			</a:t>
            </a:r>
            <a:r>
              <a:rPr lang="fi-FI" sz="2600" i="1" dirty="0" err="1"/>
              <a:t>deep</a:t>
            </a:r>
            <a:r>
              <a:rPr lang="fi-FI" sz="2600" b="1" i="1" dirty="0" err="1"/>
              <a:t>er</a:t>
            </a:r>
            <a:r>
              <a:rPr lang="fi-FI" sz="2600" i="1" dirty="0"/>
              <a:t> </a:t>
            </a:r>
            <a:r>
              <a:rPr lang="fi-FI" sz="2600" i="1" dirty="0">
                <a:sym typeface="Wingdings" panose="05000000000000000000" pitchFamily="2" charset="2"/>
              </a:rPr>
              <a:t></a:t>
            </a:r>
            <a:r>
              <a:rPr lang="fi-FI" sz="2600" i="1" dirty="0"/>
              <a:t> </a:t>
            </a:r>
            <a:r>
              <a:rPr lang="fi-FI" sz="2600" i="1" dirty="0" err="1"/>
              <a:t>deep</a:t>
            </a:r>
            <a:r>
              <a:rPr lang="fi-FI" sz="2600" b="1" i="1" dirty="0" err="1"/>
              <a:t>est</a:t>
            </a:r>
            <a:endParaRPr lang="fi-FI" sz="2600" b="1" i="1" dirty="0"/>
          </a:p>
          <a:p>
            <a:pPr>
              <a:spcBef>
                <a:spcPts val="0"/>
              </a:spcBef>
            </a:pPr>
            <a:r>
              <a:rPr lang="fi-FI" sz="2600" dirty="0">
                <a:solidFill>
                  <a:schemeClr val="accent1"/>
                </a:solidFill>
              </a:rPr>
              <a:t>Superlatiivi on usein ilman määräistä artikkelia </a:t>
            </a:r>
            <a:r>
              <a:rPr lang="fi-FI" sz="2600" b="1" i="1" dirty="0" err="1"/>
              <a:t>the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  <a:endParaRPr lang="fi-FI" sz="2600" i="1" dirty="0"/>
          </a:p>
        </p:txBody>
      </p:sp>
    </p:spTree>
    <p:extLst>
      <p:ext uri="{BB962C8B-B14F-4D97-AF65-F5344CB8AC3E}">
        <p14:creationId xmlns:p14="http://schemas.microsoft.com/office/powerpoint/2010/main" val="1429983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0327" y="537665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fi-FI" altLang="fi-FI" sz="3200" b="1" dirty="0">
                <a:solidFill>
                  <a:schemeClr val="accent1"/>
                </a:solidFill>
              </a:rPr>
              <a:t>ADVERBIEN EPÄSÄÄNNÖLLINEN VERTAILU</a:t>
            </a:r>
            <a:br>
              <a:rPr lang="fi-FI" altLang="fi-FI" sz="3200" b="1" dirty="0">
                <a:solidFill>
                  <a:schemeClr val="accent1"/>
                </a:solidFill>
              </a:rPr>
            </a:br>
            <a:r>
              <a:rPr lang="fi-FI" altLang="fi-FI" sz="2700" dirty="0">
                <a:solidFill>
                  <a:schemeClr val="accent1"/>
                </a:solidFill>
              </a:rPr>
              <a:t>Muistatko kuinka näiden adverbien vertailumuodot menevät?</a:t>
            </a:r>
            <a:endParaRPr lang="fi-FI" sz="2700" dirty="0">
              <a:solidFill>
                <a:schemeClr val="accent1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3342514" y="1700808"/>
            <a:ext cx="2522519" cy="473613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i-FI" dirty="0"/>
              <a:t>KOMPARATIIVI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3334548" y="2174421"/>
            <a:ext cx="2536894" cy="2838756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better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worse</a:t>
            </a:r>
            <a:r>
              <a:rPr lang="fi-FI" sz="2600" b="1" i="1" dirty="0"/>
              <a:t>	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further</a:t>
            </a:r>
            <a:r>
              <a:rPr lang="fi-FI" sz="2600" b="1" i="1" dirty="0"/>
              <a:t> / </a:t>
            </a:r>
            <a:r>
              <a:rPr lang="fi-FI" sz="2600" b="1" i="1" dirty="0" err="1"/>
              <a:t>farther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more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less</a:t>
            </a:r>
            <a:r>
              <a:rPr lang="fi-FI" sz="2600" b="1" i="1" dirty="0"/>
              <a:t>	</a:t>
            </a:r>
            <a:r>
              <a:rPr lang="fi-FI" sz="2800" dirty="0">
                <a:solidFill>
                  <a:schemeClr val="accent1"/>
                </a:solidFill>
              </a:rPr>
              <a:t>	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66589" y="1700767"/>
            <a:ext cx="2821782" cy="473613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i-FI" dirty="0"/>
              <a:t>SUPERLATIIVI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72996" y="2174380"/>
            <a:ext cx="2816929" cy="2838797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best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worst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furthest</a:t>
            </a:r>
            <a:r>
              <a:rPr lang="fi-FI" sz="2600" b="1" i="1" dirty="0"/>
              <a:t> / </a:t>
            </a:r>
            <a:r>
              <a:rPr lang="fi-FI" sz="2600" b="1" i="1" dirty="0" err="1"/>
              <a:t>farthest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most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least</a:t>
            </a:r>
            <a:endParaRPr lang="fi-FI" sz="2600" b="1" i="1" dirty="0"/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395536" y="2174380"/>
            <a:ext cx="2939014" cy="283879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600" b="1" i="1" dirty="0" err="1"/>
              <a:t>well</a:t>
            </a:r>
            <a:r>
              <a:rPr lang="fi-FI" sz="2600" b="1" i="1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(hyvin)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600" b="1" i="1" dirty="0" err="1"/>
              <a:t>badly</a:t>
            </a:r>
            <a:r>
              <a:rPr lang="fi-FI" sz="2600" b="1" i="1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(huonosti)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far</a:t>
            </a:r>
            <a:r>
              <a:rPr lang="fi-FI" sz="2600" b="1" i="1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(kauas, kaukana)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much</a:t>
            </a:r>
            <a:r>
              <a:rPr lang="fi-FI" sz="2600" b="1" i="1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(paljon)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600" b="1" i="1" dirty="0" err="1"/>
              <a:t>little</a:t>
            </a:r>
            <a:r>
              <a:rPr lang="fi-FI" sz="2600" b="1" i="1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(vähän)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endParaRPr lang="fi-FI" sz="2800" b="1" i="1" dirty="0"/>
          </a:p>
          <a:p>
            <a:endParaRPr lang="fi-FI" dirty="0"/>
          </a:p>
        </p:txBody>
      </p:sp>
      <p:sp>
        <p:nvSpPr>
          <p:cNvPr id="8" name="Tekstin paikkamerkki 3"/>
          <p:cNvSpPr txBox="1">
            <a:spLocks/>
          </p:cNvSpPr>
          <p:nvPr/>
        </p:nvSpPr>
        <p:spPr>
          <a:xfrm>
            <a:off x="395536" y="1700805"/>
            <a:ext cx="2939013" cy="4736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PERUSMUOTO</a:t>
            </a:r>
          </a:p>
        </p:txBody>
      </p:sp>
    </p:spTree>
    <p:extLst>
      <p:ext uri="{BB962C8B-B14F-4D97-AF65-F5344CB8AC3E}">
        <p14:creationId xmlns:p14="http://schemas.microsoft.com/office/powerpoint/2010/main" val="428812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chemeClr val="accent1"/>
                </a:solidFill>
              </a:rPr>
              <a:t>ADVERBIEN VERTAILU</a:t>
            </a:r>
            <a:br>
              <a:rPr lang="fi-FI" sz="2800" b="1" dirty="0">
                <a:solidFill>
                  <a:schemeClr val="accent1"/>
                </a:solidFill>
              </a:rPr>
            </a:br>
            <a:r>
              <a:rPr lang="fi-FI" sz="2800" dirty="0">
                <a:solidFill>
                  <a:schemeClr val="accent1"/>
                </a:solidFill>
              </a:rPr>
              <a:t>Muuta seuraavat adjektiivit adverbeiksi ja muodosta niille vertailumuodot.</a:t>
            </a:r>
            <a:endParaRPr lang="fi-FI" sz="2800" dirty="0"/>
          </a:p>
        </p:txBody>
      </p:sp>
      <p:sp>
        <p:nvSpPr>
          <p:cNvPr id="10" name="Sisällön paikkamerkki 9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2602632" cy="386805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sz="2400" i="1" dirty="0"/>
              <a:t>1. </a:t>
            </a:r>
            <a:r>
              <a:rPr lang="fi-FI" sz="2400" i="1" dirty="0" err="1"/>
              <a:t>greedy</a:t>
            </a:r>
            <a:r>
              <a:rPr lang="fi-FI" sz="2400" i="1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(ahne)</a:t>
            </a:r>
          </a:p>
          <a:p>
            <a:pPr marL="0" indent="0">
              <a:lnSpc>
                <a:spcPct val="110000"/>
              </a:lnSpc>
              <a:buNone/>
            </a:pPr>
            <a:endParaRPr lang="fi-FI" sz="2400" i="1" dirty="0"/>
          </a:p>
          <a:p>
            <a:pPr marL="0" indent="0">
              <a:lnSpc>
                <a:spcPct val="110000"/>
              </a:lnSpc>
              <a:buNone/>
            </a:pPr>
            <a:r>
              <a:rPr lang="fi-FI" sz="2400" i="1" dirty="0"/>
              <a:t>2. </a:t>
            </a:r>
            <a:r>
              <a:rPr lang="fi-FI" sz="2400" i="1" dirty="0" err="1"/>
              <a:t>bad</a:t>
            </a:r>
            <a:r>
              <a:rPr lang="fi-FI" sz="2400" i="1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(huono)</a:t>
            </a:r>
          </a:p>
          <a:p>
            <a:pPr marL="0" indent="0">
              <a:lnSpc>
                <a:spcPct val="110000"/>
              </a:lnSpc>
              <a:buNone/>
            </a:pPr>
            <a:endParaRPr lang="fi-FI" sz="2400" i="1" dirty="0"/>
          </a:p>
          <a:p>
            <a:pPr marL="0" indent="0">
              <a:lnSpc>
                <a:spcPct val="110000"/>
              </a:lnSpc>
              <a:buNone/>
            </a:pPr>
            <a:r>
              <a:rPr lang="fi-FI" sz="2400" i="1" dirty="0"/>
              <a:t>3. </a:t>
            </a:r>
            <a:r>
              <a:rPr lang="fi-FI" sz="2400" i="1" dirty="0" err="1"/>
              <a:t>slow</a:t>
            </a:r>
            <a:r>
              <a:rPr lang="fi-FI" sz="2400" i="1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(hidas)</a:t>
            </a:r>
          </a:p>
          <a:p>
            <a:pPr marL="0" indent="0">
              <a:lnSpc>
                <a:spcPct val="110000"/>
              </a:lnSpc>
              <a:buNone/>
            </a:pP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i-FI" sz="2400" i="1" dirty="0"/>
              <a:t>4. </a:t>
            </a:r>
            <a:r>
              <a:rPr lang="fi-FI" sz="2400" i="1" dirty="0" err="1"/>
              <a:t>fantastic</a:t>
            </a:r>
            <a:r>
              <a:rPr lang="fi-FI" sz="2400" i="1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(upea)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endParaRPr lang="fi-FI" i="1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half" idx="1"/>
          </p:nvPr>
        </p:nvSpPr>
        <p:spPr>
          <a:xfrm>
            <a:off x="3203848" y="2276872"/>
            <a:ext cx="5832648" cy="397106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fi-FI" sz="2400" i="1" dirty="0" err="1"/>
              <a:t>greed</a:t>
            </a:r>
            <a:r>
              <a:rPr lang="fi-FI" sz="2400" b="1" i="1" u="sng" dirty="0" err="1"/>
              <a:t>i</a:t>
            </a:r>
            <a:r>
              <a:rPr lang="fi-FI" sz="2400" i="1" dirty="0" err="1"/>
              <a:t>ly</a:t>
            </a:r>
            <a:r>
              <a:rPr lang="fi-FI" sz="2400" i="1" dirty="0"/>
              <a:t> </a:t>
            </a:r>
            <a:r>
              <a:rPr lang="fi-FI" sz="2400" i="1" dirty="0">
                <a:sym typeface="Wingdings" panose="05000000000000000000" pitchFamily="2" charset="2"/>
              </a:rPr>
              <a:t> </a:t>
            </a:r>
            <a:r>
              <a:rPr lang="fi-FI" sz="2400" b="1" i="1" dirty="0" err="1"/>
              <a:t>more</a:t>
            </a:r>
            <a:r>
              <a:rPr lang="fi-FI" sz="2400" i="1" dirty="0"/>
              <a:t> </a:t>
            </a:r>
            <a:r>
              <a:rPr lang="fi-FI" sz="2400" i="1" dirty="0" err="1"/>
              <a:t>greedily</a:t>
            </a:r>
            <a:r>
              <a:rPr lang="fi-FI" sz="2400" i="1" dirty="0"/>
              <a:t>  </a:t>
            </a:r>
            <a:r>
              <a:rPr lang="fi-FI" sz="2400" i="1" dirty="0">
                <a:sym typeface="Wingdings" panose="05000000000000000000" pitchFamily="2" charset="2"/>
              </a:rPr>
              <a:t> </a:t>
            </a:r>
            <a:r>
              <a:rPr lang="fi-FI" sz="2400" b="1" i="1" dirty="0" err="1"/>
              <a:t>most</a:t>
            </a:r>
            <a:r>
              <a:rPr lang="fi-FI" sz="2400" i="1" dirty="0"/>
              <a:t> </a:t>
            </a:r>
            <a:r>
              <a:rPr lang="fi-FI" sz="2400" i="1" dirty="0" err="1"/>
              <a:t>greedily</a:t>
            </a:r>
            <a:endParaRPr lang="fi-FI" sz="2400" i="1" dirty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fi-FI" sz="2400" i="1" dirty="0" err="1"/>
              <a:t>badly</a:t>
            </a:r>
            <a:r>
              <a:rPr lang="fi-FI" sz="2400" i="1" dirty="0"/>
              <a:t> </a:t>
            </a:r>
            <a:r>
              <a:rPr lang="fi-FI" sz="2400" i="1" dirty="0">
                <a:sym typeface="Wingdings" panose="05000000000000000000" pitchFamily="2" charset="2"/>
              </a:rPr>
              <a:t> </a:t>
            </a:r>
            <a:r>
              <a:rPr lang="fi-FI" sz="2400" b="1" i="1" dirty="0" err="1"/>
              <a:t>worse</a:t>
            </a:r>
            <a:r>
              <a:rPr lang="fi-FI" sz="2400" i="1" dirty="0"/>
              <a:t> </a:t>
            </a:r>
            <a:r>
              <a:rPr lang="fi-FI" sz="2400" i="1" dirty="0">
                <a:sym typeface="Wingdings" panose="05000000000000000000" pitchFamily="2" charset="2"/>
              </a:rPr>
              <a:t> </a:t>
            </a:r>
            <a:r>
              <a:rPr lang="fi-FI" sz="2400" b="1" i="1" dirty="0" err="1"/>
              <a:t>worst</a:t>
            </a:r>
            <a:endParaRPr lang="fi-FI" sz="2400" b="1" i="1" dirty="0"/>
          </a:p>
          <a:p>
            <a:pPr marL="0" indent="0">
              <a:spcBef>
                <a:spcPts val="600"/>
              </a:spcBef>
              <a:buNone/>
            </a:pPr>
            <a:endParaRPr lang="fi-FI" sz="2400" b="1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sz="2400" i="1" dirty="0"/>
              <a:t>3. </a:t>
            </a:r>
            <a:r>
              <a:rPr lang="fi-FI" sz="2400" i="1" dirty="0" err="1"/>
              <a:t>slowly</a:t>
            </a:r>
            <a:r>
              <a:rPr lang="fi-FI" sz="2400" i="1" dirty="0"/>
              <a:t> </a:t>
            </a:r>
            <a:r>
              <a:rPr lang="fi-FI" sz="2400" i="1" dirty="0">
                <a:sym typeface="Wingdings" panose="05000000000000000000" pitchFamily="2" charset="2"/>
              </a:rPr>
              <a:t> </a:t>
            </a:r>
            <a:r>
              <a:rPr lang="fi-FI" sz="2400" b="1" i="1" dirty="0" err="1"/>
              <a:t>more</a:t>
            </a:r>
            <a:r>
              <a:rPr lang="fi-FI" sz="2400" i="1" dirty="0"/>
              <a:t> </a:t>
            </a:r>
            <a:r>
              <a:rPr lang="fi-FI" sz="2400" i="1" dirty="0" err="1"/>
              <a:t>slowly</a:t>
            </a:r>
            <a:r>
              <a:rPr lang="fi-FI" sz="2400" i="1" dirty="0"/>
              <a:t> </a:t>
            </a:r>
            <a:r>
              <a:rPr lang="fi-FI" sz="2400" i="1" dirty="0">
                <a:sym typeface="Wingdings" panose="05000000000000000000" pitchFamily="2" charset="2"/>
              </a:rPr>
              <a:t> </a:t>
            </a:r>
            <a:r>
              <a:rPr lang="fi-FI" sz="2400" b="1" i="1" dirty="0" err="1"/>
              <a:t>most</a:t>
            </a:r>
            <a:r>
              <a:rPr lang="fi-FI" sz="2400" i="1" dirty="0"/>
              <a:t> </a:t>
            </a:r>
            <a:r>
              <a:rPr lang="fi-FI" sz="2400" i="1" dirty="0" err="1"/>
              <a:t>slowly</a:t>
            </a:r>
            <a:endParaRPr lang="fi-FI" sz="2400" i="1" dirty="0"/>
          </a:p>
          <a:p>
            <a:pPr marL="0" indent="0">
              <a:spcBef>
                <a:spcPts val="1200"/>
              </a:spcBef>
              <a:buNone/>
            </a:pPr>
            <a:endParaRPr lang="fi-FI" sz="2400" i="1" dirty="0"/>
          </a:p>
          <a:p>
            <a:pPr marL="0" indent="0">
              <a:spcBef>
                <a:spcPts val="600"/>
              </a:spcBef>
              <a:buNone/>
            </a:pPr>
            <a:r>
              <a:rPr lang="fi-FI" sz="2400" i="1" dirty="0"/>
              <a:t>4. </a:t>
            </a:r>
            <a:r>
              <a:rPr lang="fi-FI" sz="2400" i="1" dirty="0" err="1"/>
              <a:t>fantastic</a:t>
            </a:r>
            <a:r>
              <a:rPr lang="fi-FI" sz="2400" b="1" i="1" dirty="0" err="1"/>
              <a:t>al</a:t>
            </a:r>
            <a:r>
              <a:rPr lang="fi-FI" sz="2400" i="1" dirty="0" err="1"/>
              <a:t>ly</a:t>
            </a:r>
            <a:r>
              <a:rPr lang="fi-FI" sz="2400" i="1" dirty="0"/>
              <a:t> </a:t>
            </a:r>
            <a:r>
              <a:rPr lang="fi-FI" sz="2400" i="1" dirty="0">
                <a:sym typeface="Wingdings" panose="05000000000000000000" pitchFamily="2" charset="2"/>
              </a:rPr>
              <a:t> </a:t>
            </a:r>
            <a:r>
              <a:rPr lang="fi-FI" sz="2400" b="1" i="1" dirty="0" err="1"/>
              <a:t>more</a:t>
            </a:r>
            <a:r>
              <a:rPr lang="fi-FI" sz="2400" b="1" i="1" dirty="0"/>
              <a:t> </a:t>
            </a:r>
            <a:r>
              <a:rPr lang="fi-FI" sz="2400" i="1" dirty="0" err="1"/>
              <a:t>fantastically</a:t>
            </a:r>
            <a:r>
              <a:rPr lang="fi-FI" sz="2400" b="1" i="1" dirty="0"/>
              <a:t> </a:t>
            </a:r>
            <a:r>
              <a:rPr lang="fi-FI" sz="2400" b="1" i="1" dirty="0">
                <a:sym typeface="Wingdings" panose="05000000000000000000" pitchFamily="2" charset="2"/>
              </a:rPr>
              <a:t> </a:t>
            </a:r>
            <a:r>
              <a:rPr lang="fi-FI" sz="2400" b="1" i="1" dirty="0" err="1"/>
              <a:t>most</a:t>
            </a:r>
            <a:r>
              <a:rPr lang="fi-FI" sz="2400" i="1" dirty="0"/>
              <a:t> </a:t>
            </a:r>
            <a:r>
              <a:rPr lang="fi-FI" sz="2400" i="1" dirty="0" err="1"/>
              <a:t>fantastically</a:t>
            </a:r>
            <a:endParaRPr lang="fi-FI" sz="2400" i="1" dirty="0"/>
          </a:p>
          <a:p>
            <a:pPr marL="0" indent="0">
              <a:buNone/>
            </a:pP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18508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ADVERBIEN VERTAILU</a:t>
            </a:r>
            <a:br>
              <a:rPr lang="fi-FI" sz="2600" b="1" dirty="0">
                <a:solidFill>
                  <a:schemeClr val="accent1"/>
                </a:solidFill>
              </a:rPr>
            </a:br>
            <a:r>
              <a:rPr lang="fi-FI" sz="2600" dirty="0">
                <a:solidFill>
                  <a:schemeClr val="accent1"/>
                </a:solidFill>
              </a:rPr>
              <a:t>Muuta seuraavat adjektiivit adverbeiksi ja muodosta niille vertailumuodot.</a:t>
            </a:r>
            <a:endParaRPr lang="fi-FI" sz="2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024844"/>
            <a:ext cx="3538736" cy="374441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i="1" dirty="0"/>
              <a:t>5. </a:t>
            </a:r>
            <a:r>
              <a:rPr lang="fi-FI" i="1" dirty="0" err="1"/>
              <a:t>friendly</a:t>
            </a:r>
            <a:r>
              <a:rPr lang="fi-FI" i="1" dirty="0"/>
              <a:t> </a:t>
            </a:r>
            <a:r>
              <a:rPr lang="fi-FI" dirty="0">
                <a:solidFill>
                  <a:schemeClr val="accent1"/>
                </a:solidFill>
              </a:rPr>
              <a:t>(ystävällinen)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fi-FI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i="1" dirty="0"/>
              <a:t>6. </a:t>
            </a:r>
            <a:r>
              <a:rPr lang="fi-FI" i="1" dirty="0" err="1"/>
              <a:t>early</a:t>
            </a:r>
            <a:r>
              <a:rPr lang="fi-FI" i="1" dirty="0"/>
              <a:t> </a:t>
            </a:r>
            <a:r>
              <a:rPr lang="fi-FI" dirty="0">
                <a:solidFill>
                  <a:schemeClr val="accent1"/>
                </a:solidFill>
              </a:rPr>
              <a:t>(aikainen)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fi-FI" i="1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i="1" dirty="0"/>
              <a:t>7. </a:t>
            </a:r>
            <a:r>
              <a:rPr lang="fi-FI" i="1" dirty="0" err="1"/>
              <a:t>horrible</a:t>
            </a:r>
            <a:r>
              <a:rPr lang="fi-FI" i="1" dirty="0"/>
              <a:t> </a:t>
            </a:r>
            <a:r>
              <a:rPr lang="fi-FI" dirty="0">
                <a:solidFill>
                  <a:schemeClr val="accent1"/>
                </a:solidFill>
              </a:rPr>
              <a:t>(kauhea)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fi-FI" i="1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i="1" dirty="0"/>
              <a:t>8. </a:t>
            </a:r>
            <a:r>
              <a:rPr lang="fi-FI" i="1" dirty="0" err="1"/>
              <a:t>graceful</a:t>
            </a:r>
            <a:r>
              <a:rPr lang="fi-FI" i="1" dirty="0"/>
              <a:t> </a:t>
            </a:r>
            <a:r>
              <a:rPr lang="fi-FI" dirty="0">
                <a:solidFill>
                  <a:schemeClr val="accent1"/>
                </a:solidFill>
              </a:rPr>
              <a:t>(tahdikas)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75856" y="1700808"/>
            <a:ext cx="5482952" cy="406845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300000"/>
              </a:lnSpc>
              <a:spcBef>
                <a:spcPts val="0"/>
              </a:spcBef>
              <a:buNone/>
            </a:pPr>
            <a:r>
              <a:rPr lang="fi-FI" i="1" dirty="0"/>
              <a:t>5. </a:t>
            </a:r>
            <a:r>
              <a:rPr lang="fi-FI" b="1" i="1" dirty="0"/>
              <a:t>in a</a:t>
            </a:r>
            <a:r>
              <a:rPr lang="fi-FI" i="1" dirty="0"/>
              <a:t> </a:t>
            </a:r>
            <a:r>
              <a:rPr lang="fi-FI" i="1" dirty="0" err="1"/>
              <a:t>friendly</a:t>
            </a:r>
            <a:r>
              <a:rPr lang="fi-FI" i="1" dirty="0"/>
              <a:t> </a:t>
            </a:r>
            <a:r>
              <a:rPr lang="fi-FI" b="1" i="1" dirty="0" err="1"/>
              <a:t>way</a:t>
            </a:r>
            <a:r>
              <a:rPr lang="fi-FI" i="1" dirty="0"/>
              <a:t>, in a </a:t>
            </a:r>
            <a:r>
              <a:rPr lang="fi-FI" b="1" i="1" dirty="0" err="1"/>
              <a:t>more</a:t>
            </a:r>
            <a:r>
              <a:rPr lang="fi-FI" b="1" i="1" dirty="0"/>
              <a:t>/</a:t>
            </a:r>
            <a:r>
              <a:rPr lang="fi-FI" b="1" i="1" dirty="0" err="1"/>
              <a:t>most</a:t>
            </a:r>
            <a:r>
              <a:rPr lang="fi-FI" i="1" dirty="0"/>
              <a:t> </a:t>
            </a:r>
            <a:r>
              <a:rPr lang="fi-FI" i="1" dirty="0" err="1"/>
              <a:t>friendly</a:t>
            </a:r>
            <a:r>
              <a:rPr lang="fi-FI" i="1" dirty="0"/>
              <a:t> </a:t>
            </a:r>
            <a:r>
              <a:rPr lang="fi-FI" i="1" dirty="0" err="1"/>
              <a:t>way</a:t>
            </a:r>
            <a:endParaRPr lang="fi-FI" i="1" dirty="0"/>
          </a:p>
          <a:p>
            <a:pPr marL="0" indent="0">
              <a:lnSpc>
                <a:spcPct val="300000"/>
              </a:lnSpc>
              <a:spcBef>
                <a:spcPts val="0"/>
              </a:spcBef>
              <a:buNone/>
            </a:pPr>
            <a:r>
              <a:rPr lang="fi-FI" i="1" dirty="0"/>
              <a:t>6. </a:t>
            </a:r>
            <a:r>
              <a:rPr lang="fi-FI" i="1" dirty="0" err="1"/>
              <a:t>early</a:t>
            </a:r>
            <a:r>
              <a:rPr lang="fi-FI" i="1" dirty="0"/>
              <a:t>, </a:t>
            </a:r>
            <a:r>
              <a:rPr lang="fi-FI" i="1" dirty="0" err="1"/>
              <a:t>earl</a:t>
            </a:r>
            <a:r>
              <a:rPr lang="fi-FI" b="1" i="1" dirty="0" err="1"/>
              <a:t>ier</a:t>
            </a:r>
            <a:r>
              <a:rPr lang="fi-FI" i="1" dirty="0"/>
              <a:t>, </a:t>
            </a:r>
            <a:r>
              <a:rPr lang="fi-FI" i="1" dirty="0" err="1"/>
              <a:t>earl</a:t>
            </a:r>
            <a:r>
              <a:rPr lang="fi-FI" b="1" i="1" dirty="0" err="1"/>
              <a:t>iest</a:t>
            </a:r>
            <a:endParaRPr lang="fi-FI" b="1" i="1" dirty="0"/>
          </a:p>
          <a:p>
            <a:pPr marL="0" indent="0">
              <a:lnSpc>
                <a:spcPct val="300000"/>
              </a:lnSpc>
              <a:spcBef>
                <a:spcPts val="0"/>
              </a:spcBef>
              <a:buNone/>
            </a:pPr>
            <a:r>
              <a:rPr lang="fi-FI" i="1" dirty="0"/>
              <a:t>7. </a:t>
            </a:r>
            <a:r>
              <a:rPr lang="fi-FI" i="1" dirty="0" err="1"/>
              <a:t>horrib</a:t>
            </a:r>
            <a:r>
              <a:rPr lang="fi-FI" b="1" i="1" dirty="0" err="1"/>
              <a:t>ly</a:t>
            </a:r>
            <a:r>
              <a:rPr lang="fi-FI" i="1" dirty="0"/>
              <a:t>, </a:t>
            </a:r>
            <a:r>
              <a:rPr lang="fi-FI" b="1" i="1" dirty="0" err="1"/>
              <a:t>more</a:t>
            </a:r>
            <a:r>
              <a:rPr lang="fi-FI" b="1" i="1" dirty="0"/>
              <a:t>/</a:t>
            </a:r>
            <a:r>
              <a:rPr lang="fi-FI" b="1" i="1" dirty="0" err="1"/>
              <a:t>most</a:t>
            </a:r>
            <a:r>
              <a:rPr lang="fi-FI" b="1" i="1" dirty="0"/>
              <a:t> </a:t>
            </a:r>
            <a:r>
              <a:rPr lang="fi-FI" i="1" dirty="0" err="1"/>
              <a:t>horribly</a:t>
            </a:r>
            <a:endParaRPr lang="fi-FI" i="1" dirty="0"/>
          </a:p>
          <a:p>
            <a:pPr marL="0" indent="0">
              <a:lnSpc>
                <a:spcPct val="300000"/>
              </a:lnSpc>
              <a:spcBef>
                <a:spcPts val="0"/>
              </a:spcBef>
              <a:buNone/>
            </a:pPr>
            <a:r>
              <a:rPr lang="fi-FI" i="1" dirty="0"/>
              <a:t>8. </a:t>
            </a:r>
            <a:r>
              <a:rPr lang="fi-FI" i="1" dirty="0" err="1"/>
              <a:t>graceful</a:t>
            </a:r>
            <a:r>
              <a:rPr lang="fi-FI" b="1" i="1" dirty="0" err="1"/>
              <a:t>ly</a:t>
            </a:r>
            <a:r>
              <a:rPr lang="fi-FI" i="1" dirty="0"/>
              <a:t>, </a:t>
            </a:r>
            <a:r>
              <a:rPr lang="fi-FI" b="1" i="1" dirty="0" err="1"/>
              <a:t>more</a:t>
            </a:r>
            <a:r>
              <a:rPr lang="fi-FI" b="1" i="1" dirty="0"/>
              <a:t>/</a:t>
            </a:r>
            <a:r>
              <a:rPr lang="fi-FI" b="1" i="1" dirty="0" err="1"/>
              <a:t>most</a:t>
            </a:r>
            <a:r>
              <a:rPr lang="fi-FI" i="1" dirty="0"/>
              <a:t> </a:t>
            </a:r>
            <a:r>
              <a:rPr lang="fi-FI" i="1" dirty="0" err="1"/>
              <a:t>gracefully</a:t>
            </a:r>
            <a:endParaRPr lang="fi-FI" i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74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60541" y="476672"/>
            <a:ext cx="8229600" cy="720080"/>
          </a:xfrm>
        </p:spPr>
        <p:txBody>
          <a:bodyPr>
            <a:normAutofit/>
          </a:bodyPr>
          <a:lstStyle/>
          <a:p>
            <a:r>
              <a:rPr lang="fi-FI" sz="3200" dirty="0"/>
              <a:t>Huomaa!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85052" y="1196752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Ole tarkkana seuraavien adverbien kanssa: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2400" dirty="0"/>
              <a:t>1) 	lyhyt = </a:t>
            </a:r>
            <a:r>
              <a:rPr lang="fi-FI" sz="2400" b="1" i="1" dirty="0" err="1">
                <a:solidFill>
                  <a:schemeClr val="tx1"/>
                </a:solidFill>
              </a:rPr>
              <a:t>brief</a:t>
            </a:r>
            <a:r>
              <a:rPr lang="fi-FI" sz="2400" i="1" dirty="0">
                <a:solidFill>
                  <a:schemeClr val="tx1"/>
                </a:solidFill>
              </a:rPr>
              <a:t> / </a:t>
            </a:r>
            <a:r>
              <a:rPr lang="fi-FI" sz="2400" b="1" i="1" dirty="0" err="1">
                <a:solidFill>
                  <a:schemeClr val="tx1"/>
                </a:solidFill>
              </a:rPr>
              <a:t>short</a:t>
            </a:r>
            <a:endParaRPr lang="fi-FI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/>
              <a:t>     	lyhyesti =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b="1" i="1" dirty="0" err="1">
                <a:solidFill>
                  <a:schemeClr val="tx1"/>
                </a:solidFill>
              </a:rPr>
              <a:t>briefly</a:t>
            </a:r>
            <a:endParaRPr lang="fi-FI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/>
              <a:t>	lyhyen ajan kuluttua, pian = </a:t>
            </a:r>
            <a:r>
              <a:rPr lang="fi-FI" sz="2400" b="1" i="1" dirty="0" err="1">
                <a:solidFill>
                  <a:schemeClr val="tx1"/>
                </a:solidFill>
              </a:rPr>
              <a:t>shortly</a:t>
            </a:r>
            <a:endParaRPr lang="fi-FI" sz="2400" b="1" i="1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sz="2400" i="1" dirty="0">
                <a:solidFill>
                  <a:schemeClr val="tx1"/>
                </a:solidFill>
              </a:rPr>
              <a:t>Tell me </a:t>
            </a:r>
            <a:r>
              <a:rPr lang="fi-FI" sz="2400" b="1" i="1" dirty="0" err="1">
                <a:solidFill>
                  <a:schemeClr val="tx1"/>
                </a:solidFill>
              </a:rPr>
              <a:t>briefly</a:t>
            </a:r>
            <a:r>
              <a:rPr lang="fi-FI" sz="2400" i="1" dirty="0">
                <a:solidFill>
                  <a:schemeClr val="tx1"/>
                </a:solidFill>
              </a:rPr>
              <a:t> / in </a:t>
            </a:r>
            <a:r>
              <a:rPr lang="fi-FI" sz="2400" i="1" dirty="0" err="1">
                <a:solidFill>
                  <a:schemeClr val="tx1"/>
                </a:solidFill>
              </a:rPr>
              <a:t>brief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what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the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book</a:t>
            </a:r>
            <a:r>
              <a:rPr lang="fi-FI" sz="2400" i="1" dirty="0">
                <a:solidFill>
                  <a:schemeClr val="tx1"/>
                </a:solidFill>
              </a:rPr>
              <a:t> is </a:t>
            </a:r>
            <a:r>
              <a:rPr lang="fi-FI" sz="2400" i="1" dirty="0" err="1">
                <a:solidFill>
                  <a:schemeClr val="tx1"/>
                </a:solidFill>
              </a:rPr>
              <a:t>about</a:t>
            </a:r>
            <a:r>
              <a:rPr lang="fi-FI" sz="2400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400" i="1" dirty="0" err="1">
                <a:solidFill>
                  <a:schemeClr val="tx1"/>
                </a:solidFill>
              </a:rPr>
              <a:t>I’ll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be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there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b="1" i="1" dirty="0" err="1">
                <a:solidFill>
                  <a:schemeClr val="tx1"/>
                </a:solidFill>
              </a:rPr>
              <a:t>shortly</a:t>
            </a:r>
            <a:r>
              <a:rPr lang="fi-FI" sz="2400" i="1" dirty="0">
                <a:solidFill>
                  <a:schemeClr val="tx1"/>
                </a:solidFill>
              </a:rPr>
              <a:t> / </a:t>
            </a:r>
            <a:r>
              <a:rPr lang="fi-FI" sz="2400" i="1" dirty="0" err="1">
                <a:solidFill>
                  <a:schemeClr val="tx1"/>
                </a:solidFill>
              </a:rPr>
              <a:t>soon</a:t>
            </a:r>
            <a:r>
              <a:rPr lang="fi-FI" sz="2400" i="1" dirty="0">
                <a:solidFill>
                  <a:schemeClr val="tx1"/>
                </a:solidFill>
              </a:rPr>
              <a:t>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i-FI" sz="2400" dirty="0"/>
              <a:t>2) 	kuten tavallista = </a:t>
            </a:r>
            <a:r>
              <a:rPr lang="fi-FI" sz="2400" b="1" i="1" dirty="0">
                <a:solidFill>
                  <a:schemeClr val="tx1"/>
                </a:solidFill>
              </a:rPr>
              <a:t>as </a:t>
            </a:r>
            <a:r>
              <a:rPr lang="fi-FI" sz="2400" b="1" i="1" dirty="0" err="1">
                <a:solidFill>
                  <a:schemeClr val="tx1"/>
                </a:solidFill>
              </a:rPr>
              <a:t>usual</a:t>
            </a:r>
            <a:endParaRPr lang="fi-FI" sz="2400" b="1" dirty="0"/>
          </a:p>
          <a:p>
            <a:pPr marL="0" indent="0">
              <a:buNone/>
            </a:pPr>
            <a:r>
              <a:rPr lang="fi-FI" sz="2400" dirty="0"/>
              <a:t>	kuin tavallisesti = </a:t>
            </a:r>
            <a:r>
              <a:rPr lang="fi-FI" sz="2400" b="1" i="1" dirty="0" err="1">
                <a:solidFill>
                  <a:schemeClr val="tx1"/>
                </a:solidFill>
              </a:rPr>
              <a:t>than</a:t>
            </a:r>
            <a:r>
              <a:rPr lang="fi-FI" sz="2400" b="1" i="1" dirty="0">
                <a:solidFill>
                  <a:schemeClr val="tx1"/>
                </a:solidFill>
              </a:rPr>
              <a:t> </a:t>
            </a:r>
            <a:r>
              <a:rPr lang="fi-FI" sz="2400" b="1" i="1" dirty="0" err="1">
                <a:solidFill>
                  <a:schemeClr val="tx1"/>
                </a:solidFill>
              </a:rPr>
              <a:t>usual</a:t>
            </a:r>
            <a:endParaRPr lang="fi-FI" sz="2400" b="1" i="1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sz="2400" i="1" dirty="0" err="1">
                <a:solidFill>
                  <a:schemeClr val="tx1"/>
                </a:solidFill>
              </a:rPr>
              <a:t>We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are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late</a:t>
            </a:r>
            <a:r>
              <a:rPr lang="fi-FI" sz="2400" i="1" dirty="0">
                <a:solidFill>
                  <a:schemeClr val="tx1"/>
                </a:solidFill>
              </a:rPr>
              <a:t>, </a:t>
            </a:r>
            <a:r>
              <a:rPr lang="fi-FI" sz="2400" b="1" i="1" dirty="0">
                <a:solidFill>
                  <a:schemeClr val="tx1"/>
                </a:solidFill>
              </a:rPr>
              <a:t>as </a:t>
            </a:r>
            <a:r>
              <a:rPr lang="fi-FI" sz="2400" b="1" i="1" dirty="0" err="1">
                <a:solidFill>
                  <a:schemeClr val="tx1"/>
                </a:solidFill>
              </a:rPr>
              <a:t>usual</a:t>
            </a:r>
            <a:r>
              <a:rPr lang="fi-FI" sz="2400" i="1" dirty="0">
                <a:solidFill>
                  <a:schemeClr val="tx1"/>
                </a:solidFill>
              </a:rPr>
              <a:t>, </a:t>
            </a:r>
            <a:r>
              <a:rPr lang="fi-FI" sz="2400" i="1" dirty="0" err="1">
                <a:solidFill>
                  <a:schemeClr val="tx1"/>
                </a:solidFill>
              </a:rPr>
              <a:t>although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we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walked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more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quickly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b="1" i="1" dirty="0" err="1">
                <a:solidFill>
                  <a:schemeClr val="tx1"/>
                </a:solidFill>
              </a:rPr>
              <a:t>than</a:t>
            </a:r>
            <a:r>
              <a:rPr lang="fi-FI" sz="2400" b="1" i="1" dirty="0">
                <a:solidFill>
                  <a:schemeClr val="tx1"/>
                </a:solidFill>
              </a:rPr>
              <a:t> </a:t>
            </a:r>
            <a:r>
              <a:rPr lang="fi-FI" sz="2400" b="1" i="1" dirty="0" err="1">
                <a:solidFill>
                  <a:schemeClr val="tx1"/>
                </a:solidFill>
              </a:rPr>
              <a:t>usual</a:t>
            </a:r>
            <a:r>
              <a:rPr lang="fi-FI" sz="24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97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3200" b="1" dirty="0" err="1">
                <a:solidFill>
                  <a:srgbClr val="2DA2BF"/>
                </a:solidFill>
              </a:rPr>
              <a:t>Activate</a:t>
            </a:r>
            <a:r>
              <a:rPr lang="fi-FI" altLang="fi-FI" sz="3200" b="1" dirty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73647" y="901874"/>
            <a:ext cx="8291264" cy="509320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altLang="fi-FI" sz="2400" dirty="0"/>
              <a:t>1. </a:t>
            </a:r>
            <a:r>
              <a:rPr lang="fi-FI" sz="2400" dirty="0" err="1"/>
              <a:t>Our</a:t>
            </a:r>
            <a:r>
              <a:rPr lang="fi-FI" sz="2400" dirty="0"/>
              <a:t> team </a:t>
            </a:r>
            <a:r>
              <a:rPr lang="fi-FI" sz="2400" dirty="0" err="1"/>
              <a:t>played</a:t>
            </a:r>
            <a:r>
              <a:rPr lang="fi-FI" sz="2400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(huonoimmin) </a:t>
            </a:r>
            <a:r>
              <a:rPr lang="fi-FI" sz="2400" dirty="0"/>
              <a:t>of all.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	          	</a:t>
            </a:r>
            <a:r>
              <a:rPr lang="fi-FI" altLang="fi-FI" sz="2400" b="1" i="1" dirty="0" err="1"/>
              <a:t>worst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2. </a:t>
            </a:r>
            <a:r>
              <a:rPr lang="fi-FI" sz="2400" dirty="0" err="1"/>
              <a:t>Do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think</a:t>
            </a:r>
            <a:r>
              <a:rPr lang="fi-FI" sz="2400" dirty="0"/>
              <a:t> </a:t>
            </a:r>
            <a:r>
              <a:rPr lang="fi-FI" sz="2400" dirty="0" err="1"/>
              <a:t>women</a:t>
            </a:r>
            <a:r>
              <a:rPr lang="fi-FI" sz="2400" dirty="0"/>
              <a:t> </a:t>
            </a:r>
            <a:r>
              <a:rPr lang="fi-FI" sz="2400" dirty="0" err="1"/>
              <a:t>drive</a:t>
            </a:r>
            <a:r>
              <a:rPr lang="fi-FI" sz="2400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(varovaisemmin) </a:t>
            </a:r>
            <a:r>
              <a:rPr lang="fi-FI" sz="2400" dirty="0" err="1"/>
              <a:t>than</a:t>
            </a:r>
            <a:r>
              <a:rPr lang="fi-FI" sz="2400" dirty="0"/>
              <a:t> </a:t>
            </a:r>
            <a:r>
              <a:rPr lang="fi-FI" sz="2400" dirty="0" err="1"/>
              <a:t>men</a:t>
            </a:r>
            <a:r>
              <a:rPr lang="fi-FI" sz="2400" dirty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			 </a:t>
            </a:r>
            <a:r>
              <a:rPr lang="fi-FI" altLang="fi-FI" sz="2400" b="1" i="1" dirty="0" err="1"/>
              <a:t>more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carefully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3. </a:t>
            </a:r>
            <a:r>
              <a:rPr lang="fi-FI" altLang="fi-FI" sz="2400" dirty="0" err="1"/>
              <a:t>You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should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drive</a:t>
            </a:r>
            <a:r>
              <a:rPr lang="fi-FI" altLang="fi-FI" sz="2400" dirty="0"/>
              <a:t> </a:t>
            </a:r>
            <a:r>
              <a:rPr lang="fi-FI" altLang="fi-FI" sz="2400" dirty="0">
                <a:solidFill>
                  <a:schemeClr val="accent1"/>
                </a:solidFill>
              </a:rPr>
              <a:t>(hitaammin).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altLang="fi-FI" sz="2400" b="1" i="1" dirty="0"/>
              <a:t>		            </a:t>
            </a:r>
            <a:r>
              <a:rPr lang="fi-FI" altLang="fi-FI" sz="2400" b="1" i="1" dirty="0" err="1"/>
              <a:t>more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slowly</a:t>
            </a:r>
            <a:endParaRPr lang="fi-FI" altLang="fi-FI" sz="2400" dirty="0"/>
          </a:p>
          <a:p>
            <a:pPr marL="609600" indent="-6096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i-FI" altLang="fi-FI" sz="2400" dirty="0"/>
              <a:t>4. </a:t>
            </a:r>
            <a:r>
              <a:rPr lang="fi-FI" sz="2400" dirty="0" err="1"/>
              <a:t>Could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talk</a:t>
            </a:r>
            <a:r>
              <a:rPr lang="fi-FI" sz="2400" dirty="0"/>
              <a:t> a </a:t>
            </a:r>
            <a:r>
              <a:rPr lang="fi-FI" sz="2400" dirty="0" err="1"/>
              <a:t>bit</a:t>
            </a:r>
            <a:r>
              <a:rPr lang="fi-FI" sz="2400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(hiljempaa)</a:t>
            </a:r>
            <a:r>
              <a:rPr lang="fi-FI" sz="2400" dirty="0"/>
              <a:t>? </a:t>
            </a:r>
            <a:r>
              <a:rPr lang="fi-FI" sz="2400" dirty="0" err="1"/>
              <a:t>Everyone</a:t>
            </a:r>
            <a:r>
              <a:rPr lang="fi-FI" sz="2400" dirty="0"/>
              <a:t> is </a:t>
            </a:r>
            <a:r>
              <a:rPr lang="fi-FI" sz="2400" dirty="0" err="1"/>
              <a:t>looking</a:t>
            </a:r>
            <a:r>
              <a:rPr lang="fi-FI" sz="2400" dirty="0"/>
              <a:t> at us.</a:t>
            </a:r>
          </a:p>
          <a:p>
            <a:pPr marL="609600" indent="-6096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i-FI" sz="2400" dirty="0">
                <a:solidFill>
                  <a:srgbClr val="2DA2BF"/>
                </a:solidFill>
              </a:rPr>
              <a:t>				  </a:t>
            </a:r>
            <a:r>
              <a:rPr lang="fi-FI" altLang="fi-FI" sz="2400" b="1" i="1" dirty="0" err="1"/>
              <a:t>more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quietly</a:t>
            </a:r>
            <a:endParaRPr lang="fi-FI" altLang="fi-FI" sz="2400" i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i-FI" altLang="fi-FI" sz="2400" dirty="0"/>
              <a:t>5. </a:t>
            </a:r>
            <a:r>
              <a:rPr lang="fi-FI" sz="2400" dirty="0"/>
              <a:t>He </a:t>
            </a:r>
            <a:r>
              <a:rPr lang="fi-FI" sz="2400" dirty="0" err="1"/>
              <a:t>did</a:t>
            </a:r>
            <a:r>
              <a:rPr lang="fi-FI" sz="2400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(hyvin)</a:t>
            </a:r>
            <a:r>
              <a:rPr lang="fi-FI" sz="2400" dirty="0"/>
              <a:t>, </a:t>
            </a:r>
            <a:r>
              <a:rPr lang="fi-FI" sz="2400" dirty="0" err="1"/>
              <a:t>but</a:t>
            </a:r>
            <a:r>
              <a:rPr lang="fi-FI" sz="2400" dirty="0"/>
              <a:t> he </a:t>
            </a:r>
            <a:r>
              <a:rPr lang="fi-FI" sz="2400" dirty="0" err="1"/>
              <a:t>also</a:t>
            </a:r>
            <a:r>
              <a:rPr lang="fi-FI" sz="2400" dirty="0"/>
              <a:t> </a:t>
            </a:r>
            <a:r>
              <a:rPr lang="fi-FI" sz="2400" dirty="0" err="1"/>
              <a:t>tried</a:t>
            </a:r>
            <a:r>
              <a:rPr lang="fi-FI" sz="2400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(kovemmin)</a:t>
            </a:r>
            <a:r>
              <a:rPr lang="fi-FI" sz="2400" dirty="0"/>
              <a:t> </a:t>
            </a:r>
            <a:r>
              <a:rPr lang="fi-FI" sz="2400" dirty="0" err="1"/>
              <a:t>than</a:t>
            </a:r>
            <a:r>
              <a:rPr lang="fi-FI" sz="2400" dirty="0"/>
              <a:t> </a:t>
            </a:r>
            <a:r>
              <a:rPr lang="fi-FI" sz="2400" dirty="0" err="1"/>
              <a:t>last</a:t>
            </a:r>
            <a:r>
              <a:rPr lang="fi-FI" sz="2400" dirty="0"/>
              <a:t> </a:t>
            </a:r>
            <a:r>
              <a:rPr lang="fi-FI" sz="2400" dirty="0" err="1"/>
              <a:t>time</a:t>
            </a:r>
            <a:r>
              <a:rPr lang="fi-FI" sz="2400" i="1" dirty="0"/>
              <a:t>.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</a:p>
          <a:p>
            <a:pPr marL="0" indent="0">
              <a:lnSpc>
                <a:spcPct val="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altLang="fi-FI" sz="2400" b="1" i="1" dirty="0"/>
              <a:t>	     </a:t>
            </a:r>
            <a:r>
              <a:rPr lang="fi-FI" altLang="fi-FI" sz="2400" b="1" i="1" dirty="0" err="1"/>
              <a:t>well</a:t>
            </a:r>
            <a:r>
              <a:rPr lang="fi-FI" altLang="fi-FI" sz="2400" b="1" i="1" dirty="0"/>
              <a:t>			          </a:t>
            </a:r>
            <a:r>
              <a:rPr lang="fi-FI" altLang="fi-FI" sz="2400" b="1" i="1" dirty="0" err="1"/>
              <a:t>harder</a:t>
            </a:r>
            <a:endParaRPr lang="fi-FI" altLang="fi-FI" sz="2400" b="1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6. </a:t>
            </a:r>
            <a:r>
              <a:rPr lang="fi-FI" sz="2400" dirty="0" err="1"/>
              <a:t>She</a:t>
            </a:r>
            <a:r>
              <a:rPr lang="fi-FI" sz="2400" dirty="0"/>
              <a:t> </a:t>
            </a:r>
            <a:r>
              <a:rPr lang="fi-FI" sz="2400" dirty="0" err="1"/>
              <a:t>greeted</a:t>
            </a:r>
            <a:r>
              <a:rPr lang="fi-FI" sz="2400" dirty="0"/>
              <a:t> me </a:t>
            </a:r>
            <a:r>
              <a:rPr lang="fi-FI" sz="2400" dirty="0">
                <a:solidFill>
                  <a:schemeClr val="accent1"/>
                </a:solidFill>
              </a:rPr>
              <a:t>(kohteliaimmin)</a:t>
            </a:r>
            <a:r>
              <a:rPr lang="fi-FI" sz="2400" dirty="0"/>
              <a:t> of all. </a:t>
            </a:r>
            <a:r>
              <a:rPr lang="fi-FI" sz="2400" i="1" dirty="0"/>
              <a:t>	</a:t>
            </a:r>
            <a:r>
              <a:rPr lang="fi-FI" altLang="fi-FI" sz="2400" dirty="0"/>
              <a:t> </a:t>
            </a:r>
          </a:p>
          <a:p>
            <a:pPr marL="0" indent="0">
              <a:lnSpc>
                <a:spcPct val="60000"/>
              </a:lnSpc>
              <a:spcBef>
                <a:spcPts val="1200"/>
              </a:spcBef>
              <a:buNone/>
            </a:pPr>
            <a:r>
              <a:rPr lang="fi-FI" altLang="fi-FI" sz="2400" b="1" i="1" dirty="0"/>
              <a:t>		         </a:t>
            </a:r>
            <a:r>
              <a:rPr lang="fi-FI" altLang="fi-FI" sz="2400" b="1" i="1" dirty="0" err="1"/>
              <a:t>most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politely</a:t>
            </a:r>
            <a:endParaRPr lang="fi-FI" altLang="fi-FI" sz="2400" dirty="0"/>
          </a:p>
          <a:p>
            <a:pPr marL="0" indent="0">
              <a:spcBef>
                <a:spcPts val="0"/>
              </a:spcBef>
              <a:buNone/>
            </a:pPr>
            <a:endParaRPr lang="fi-FI" altLang="fi-FI" sz="2400" b="1" i="1" dirty="0"/>
          </a:p>
        </p:txBody>
      </p:sp>
    </p:spTree>
    <p:extLst>
      <p:ext uri="{BB962C8B-B14F-4D97-AF65-F5344CB8AC3E}">
        <p14:creationId xmlns:p14="http://schemas.microsoft.com/office/powerpoint/2010/main" val="15806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648072"/>
          </a:xfrm>
        </p:spPr>
        <p:txBody>
          <a:bodyPr>
            <a:noAutofit/>
          </a:bodyPr>
          <a:lstStyle/>
          <a:p>
            <a:r>
              <a:rPr lang="fi-FI" altLang="fi-FI" sz="3200" b="1" dirty="0" err="1">
                <a:solidFill>
                  <a:srgbClr val="2DA2BF"/>
                </a:solidFill>
              </a:rPr>
              <a:t>Activate</a:t>
            </a:r>
            <a:r>
              <a:rPr lang="fi-FI" altLang="fi-FI" sz="3200" b="1" dirty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6879" y="1052736"/>
            <a:ext cx="8291264" cy="534258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GB" altLang="fi-FI" sz="2400" dirty="0">
                <a:latin typeface="Calibri" panose="020F0502020204030204" pitchFamily="34" charset="0"/>
              </a:rPr>
              <a:t>7. Can’t you finish your chores </a:t>
            </a:r>
            <a:r>
              <a:rPr lang="en-GB" altLang="fi-FI" sz="2400" dirty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en-GB" altLang="fi-FI" sz="2400" dirty="0" err="1">
                <a:solidFill>
                  <a:schemeClr val="accent1"/>
                </a:solidFill>
                <a:latin typeface="Calibri" panose="020F0502020204030204" pitchFamily="34" charset="0"/>
              </a:rPr>
              <a:t>nopeammin</a:t>
            </a:r>
            <a:r>
              <a:rPr lang="en-GB" altLang="fi-FI" sz="2400" dirty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en-GB" altLang="fi-FI" sz="2400" dirty="0">
                <a:latin typeface="Calibri" panose="020F0502020204030204" pitchFamily="34" charset="0"/>
              </a:rPr>
              <a:t>?</a:t>
            </a:r>
            <a:endParaRPr lang="fi-FI" altLang="fi-FI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			</a:t>
            </a:r>
            <a:r>
              <a:rPr lang="fi-FI" altLang="fi-FI" sz="2400" b="1" i="1" dirty="0" err="1"/>
              <a:t>faster</a:t>
            </a:r>
            <a:r>
              <a:rPr lang="fi-FI" altLang="fi-FI" sz="2400" b="1" i="1" dirty="0"/>
              <a:t> / </a:t>
            </a:r>
            <a:r>
              <a:rPr lang="fi-FI" altLang="fi-FI" sz="2400" b="1" i="1" dirty="0" err="1"/>
              <a:t>more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quickly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8. </a:t>
            </a:r>
            <a:r>
              <a:rPr lang="fi-FI" sz="2400" dirty="0" err="1"/>
              <a:t>We</a:t>
            </a:r>
            <a:r>
              <a:rPr lang="fi-FI" sz="2400" dirty="0"/>
              <a:t> </a:t>
            </a:r>
            <a:r>
              <a:rPr lang="fi-FI" sz="2400" dirty="0" err="1"/>
              <a:t>didn’t</a:t>
            </a:r>
            <a:r>
              <a:rPr lang="fi-FI" sz="2400" dirty="0"/>
              <a:t> </a:t>
            </a:r>
            <a:r>
              <a:rPr lang="fi-FI" sz="2400" dirty="0" err="1"/>
              <a:t>stay</a:t>
            </a:r>
            <a:r>
              <a:rPr lang="fi-FI" sz="2400" dirty="0"/>
              <a:t> </a:t>
            </a:r>
            <a:r>
              <a:rPr lang="fi-FI" sz="2400" dirty="0" err="1"/>
              <a:t>up</a:t>
            </a:r>
            <a:r>
              <a:rPr lang="fi-FI" sz="2400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(niin myöhään kuin)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rest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team.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	              </a:t>
            </a:r>
            <a:r>
              <a:rPr lang="fi-FI" altLang="fi-FI" sz="2400" b="1" i="1" dirty="0"/>
              <a:t>as </a:t>
            </a:r>
            <a:r>
              <a:rPr lang="fi-FI" altLang="fi-FI" sz="2400" b="1" i="1" dirty="0" err="1"/>
              <a:t>late</a:t>
            </a:r>
            <a:r>
              <a:rPr lang="fi-FI" altLang="fi-FI" sz="2400" b="1" i="1" dirty="0"/>
              <a:t> as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9. People </a:t>
            </a:r>
            <a:r>
              <a:rPr lang="fi-FI" altLang="fi-FI" sz="2400" dirty="0" err="1"/>
              <a:t>should</a:t>
            </a:r>
            <a:r>
              <a:rPr lang="fi-FI" altLang="fi-FI" sz="2400" dirty="0"/>
              <a:t> </a:t>
            </a:r>
            <a:r>
              <a:rPr lang="fi-FI" altLang="fi-FI" sz="2400" dirty="0">
                <a:solidFill>
                  <a:schemeClr val="accent1"/>
                </a:solidFill>
              </a:rPr>
              <a:t>(puhua vähemmän ja tehdä enemmän)</a:t>
            </a:r>
            <a:r>
              <a:rPr lang="fi-FI" altLang="fi-FI" sz="2400" dirty="0"/>
              <a:t>. 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/>
              <a:t>		         </a:t>
            </a:r>
            <a:r>
              <a:rPr lang="fi-FI" altLang="fi-FI" sz="2400" b="1" i="1" dirty="0" err="1"/>
              <a:t>talk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less</a:t>
            </a:r>
            <a:r>
              <a:rPr lang="fi-FI" altLang="fi-FI" sz="2400" b="1" i="1" dirty="0"/>
              <a:t> and </a:t>
            </a:r>
            <a:r>
              <a:rPr lang="fi-FI" altLang="fi-FI" sz="2400" b="1" i="1" dirty="0" err="1"/>
              <a:t>do</a:t>
            </a:r>
            <a:r>
              <a:rPr lang="fi-FI" altLang="fi-FI" sz="2400" b="1" i="1" dirty="0"/>
              <a:t> </a:t>
            </a:r>
            <a:r>
              <a:rPr lang="fi-FI" altLang="fi-FI" sz="2400" b="1" i="1" dirty="0" err="1"/>
              <a:t>more</a:t>
            </a:r>
            <a:endParaRPr lang="fi-FI" altLang="fi-FI" sz="2400" dirty="0"/>
          </a:p>
          <a:p>
            <a:pPr marL="609600" indent="-609600">
              <a:spcBef>
                <a:spcPts val="1200"/>
              </a:spcBef>
              <a:buNone/>
              <a:defRPr/>
            </a:pPr>
            <a:r>
              <a:rPr lang="fi-FI" altLang="fi-FI" sz="2400" dirty="0"/>
              <a:t>10.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right</a:t>
            </a:r>
            <a:r>
              <a:rPr lang="fi-FI" sz="2400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(kuten tavallista)</a:t>
            </a:r>
            <a:r>
              <a:rPr lang="fi-FI" sz="2400" dirty="0"/>
              <a:t>.</a:t>
            </a:r>
          </a:p>
          <a:p>
            <a:pPr marL="609600" indent="-609600">
              <a:buNone/>
              <a:defRPr/>
            </a:pPr>
            <a:r>
              <a:rPr lang="fi-FI" sz="2400" i="1" dirty="0">
                <a:solidFill>
                  <a:srgbClr val="2DA2BF"/>
                </a:solidFill>
              </a:rPr>
              <a:t>	</a:t>
            </a:r>
            <a:r>
              <a:rPr lang="fi-FI" sz="2400" dirty="0">
                <a:solidFill>
                  <a:srgbClr val="2DA2BF"/>
                </a:solidFill>
              </a:rPr>
              <a:t> 		</a:t>
            </a:r>
            <a:r>
              <a:rPr lang="fi-FI" sz="2400">
                <a:solidFill>
                  <a:srgbClr val="2DA2BF"/>
                </a:solidFill>
              </a:rPr>
              <a:t>        </a:t>
            </a:r>
            <a:r>
              <a:rPr lang="fi-FI" altLang="fi-FI" sz="2400" b="1" i="1"/>
              <a:t>as </a:t>
            </a:r>
            <a:r>
              <a:rPr lang="fi-FI" altLang="fi-FI" sz="2400" b="1" i="1" dirty="0" err="1"/>
              <a:t>usual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fi-FI" sz="2400" dirty="0"/>
              <a:t>11. </a:t>
            </a:r>
            <a:r>
              <a:rPr lang="fi-FI" sz="2400" dirty="0"/>
              <a:t>As I </a:t>
            </a:r>
            <a:r>
              <a:rPr lang="fi-FI" sz="2400" dirty="0">
                <a:solidFill>
                  <a:schemeClr val="accent1"/>
                </a:solidFill>
              </a:rPr>
              <a:t>(lyhyesti) </a:t>
            </a:r>
            <a:r>
              <a:rPr lang="fi-FI" sz="2400" dirty="0" err="1"/>
              <a:t>explained</a:t>
            </a:r>
            <a:r>
              <a:rPr lang="fi-FI" sz="2400" dirty="0"/>
              <a:t> </a:t>
            </a:r>
            <a:r>
              <a:rPr lang="fi-FI" sz="2400" dirty="0" err="1"/>
              <a:t>earlier</a:t>
            </a:r>
            <a:r>
              <a:rPr lang="fi-FI" sz="2400" dirty="0"/>
              <a:t>,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results</a:t>
            </a:r>
            <a:r>
              <a:rPr lang="fi-FI" sz="2400" dirty="0"/>
              <a:t> </a:t>
            </a:r>
            <a:r>
              <a:rPr lang="fi-FI" sz="2400" dirty="0" err="1"/>
              <a:t>will</a:t>
            </a:r>
            <a:r>
              <a:rPr lang="fi-FI" sz="2400" dirty="0"/>
              <a:t>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published</a:t>
            </a:r>
            <a:r>
              <a:rPr lang="fi-FI" sz="2400" dirty="0"/>
              <a:t> </a:t>
            </a:r>
            <a:r>
              <a:rPr lang="fi-FI" sz="2400" dirty="0">
                <a:solidFill>
                  <a:schemeClr val="accent1"/>
                </a:solidFill>
              </a:rPr>
              <a:t>(piakkoin)</a:t>
            </a:r>
            <a:r>
              <a:rPr lang="fi-FI" sz="2400" dirty="0"/>
              <a:t>. </a:t>
            </a:r>
            <a:r>
              <a:rPr lang="fi-FI" altLang="fi-FI" sz="2400" b="1" dirty="0"/>
              <a:t>	</a:t>
            </a:r>
            <a:r>
              <a:rPr lang="fi-FI" altLang="fi-FI" sz="2400" b="1" i="1" dirty="0"/>
              <a:t>  </a:t>
            </a:r>
          </a:p>
          <a:p>
            <a:pPr marL="0" indent="0">
              <a:buNone/>
              <a:defRPr/>
            </a:pPr>
            <a:r>
              <a:rPr lang="fi-FI" altLang="fi-FI" sz="2400" b="1" i="1" dirty="0"/>
              <a:t>	</a:t>
            </a:r>
            <a:r>
              <a:rPr lang="fi-FI" altLang="fi-FI" sz="2400" b="1" i="1" dirty="0" err="1"/>
              <a:t>briefly</a:t>
            </a:r>
            <a:r>
              <a:rPr lang="fi-FI" altLang="fi-FI" sz="2400" b="1" i="1" dirty="0"/>
              <a:t>; </a:t>
            </a:r>
            <a:r>
              <a:rPr lang="fi-FI" altLang="fi-FI" sz="2400" b="1" i="1" dirty="0" err="1"/>
              <a:t>shortly</a:t>
            </a:r>
            <a:endParaRPr lang="fi-FI" altLang="fi-FI" sz="2400" dirty="0"/>
          </a:p>
        </p:txBody>
      </p:sp>
    </p:spTree>
    <p:extLst>
      <p:ext uri="{BB962C8B-B14F-4D97-AF65-F5344CB8AC3E}">
        <p14:creationId xmlns:p14="http://schemas.microsoft.com/office/powerpoint/2010/main" val="9795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648072"/>
          </a:xfrm>
        </p:spPr>
        <p:txBody>
          <a:bodyPr>
            <a:normAutofit fontScale="90000"/>
          </a:bodyPr>
          <a:lstStyle/>
          <a:p>
            <a:br>
              <a:rPr lang="fi-FI" altLang="fi-FI" b="1" dirty="0">
                <a:solidFill>
                  <a:schemeClr val="accent1"/>
                </a:solidFill>
              </a:rPr>
            </a:br>
            <a:br>
              <a:rPr lang="fi-FI" altLang="fi-FI" b="1" dirty="0">
                <a:solidFill>
                  <a:schemeClr val="accent1"/>
                </a:solidFill>
              </a:rPr>
            </a:br>
            <a:r>
              <a:rPr lang="fi-FI" altLang="fi-FI" sz="4900" b="1" dirty="0">
                <a:solidFill>
                  <a:schemeClr val="accent1"/>
                </a:solidFill>
              </a:rPr>
              <a:t>Adverbit</a:t>
            </a:r>
            <a:br>
              <a:rPr lang="fi-FI" altLang="fi-FI" b="1" dirty="0">
                <a:solidFill>
                  <a:schemeClr val="accent1"/>
                </a:solidFill>
              </a:rPr>
            </a:br>
            <a:br>
              <a:rPr lang="fi-FI" altLang="fi-FI" b="1" dirty="0">
                <a:solidFill>
                  <a:schemeClr val="accent1"/>
                </a:solidFill>
              </a:rPr>
            </a:b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accent1"/>
                </a:solidFill>
              </a:rPr>
              <a:t>ADJEKTIIVI VAI ADVERBI?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09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She</a:t>
            </a:r>
            <a:r>
              <a:rPr lang="fi-FI" sz="2800" i="1" dirty="0">
                <a:solidFill>
                  <a:schemeClr val="tx1"/>
                </a:solidFill>
              </a:rPr>
              <a:t> is a </a:t>
            </a:r>
            <a:r>
              <a:rPr lang="fi-FI" sz="2800" b="1" i="1" dirty="0" err="1">
                <a:solidFill>
                  <a:schemeClr val="tx1"/>
                </a:solidFill>
              </a:rPr>
              <a:t>quick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thinker</a:t>
            </a:r>
            <a:r>
              <a:rPr lang="fi-FI" sz="2800" i="1" dirty="0">
                <a:solidFill>
                  <a:schemeClr val="tx1"/>
                </a:solidFill>
              </a:rPr>
              <a:t>.</a:t>
            </a:r>
            <a:endParaRPr lang="fi-FI" sz="2800" i="1" dirty="0"/>
          </a:p>
          <a:p>
            <a:r>
              <a:rPr lang="fi-FI" sz="2800" i="1" dirty="0"/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quick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dirty="0"/>
              <a:t>vastaa kysymykseen </a:t>
            </a:r>
            <a:r>
              <a:rPr lang="fi-FI" sz="2800" b="1" i="1" dirty="0"/>
              <a:t>millainen</a:t>
            </a:r>
            <a:r>
              <a:rPr lang="fi-FI" sz="2800" i="1" dirty="0"/>
              <a:t>?</a:t>
            </a:r>
          </a:p>
          <a:p>
            <a:r>
              <a:rPr lang="fi-FI" sz="2800" dirty="0"/>
              <a:t>Se määrittää </a:t>
            </a:r>
            <a:r>
              <a:rPr lang="fi-FI" sz="2800" b="1" i="1" dirty="0"/>
              <a:t>substantiivia</a:t>
            </a:r>
            <a:r>
              <a:rPr lang="fi-FI" sz="2800" dirty="0"/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thinker</a:t>
            </a:r>
            <a:endParaRPr lang="fi-FI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She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thinks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b="1" i="1" dirty="0" err="1">
                <a:solidFill>
                  <a:schemeClr val="tx1"/>
                </a:solidFill>
              </a:rPr>
              <a:t>quickly</a:t>
            </a:r>
            <a:r>
              <a:rPr lang="fi-FI" sz="2800" i="1" dirty="0">
                <a:solidFill>
                  <a:schemeClr val="tx1"/>
                </a:solidFill>
              </a:rPr>
              <a:t>.</a:t>
            </a:r>
            <a:endParaRPr lang="fi-FI" sz="2800" i="1" dirty="0"/>
          </a:p>
          <a:p>
            <a:r>
              <a:rPr lang="fi-FI" sz="2800" i="1" dirty="0"/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quickly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dirty="0"/>
              <a:t>vastaa kysymykseen </a:t>
            </a:r>
            <a:r>
              <a:rPr lang="fi-FI" sz="2800" b="1" i="1" dirty="0"/>
              <a:t>miten</a:t>
            </a:r>
            <a:r>
              <a:rPr lang="fi-FI" sz="2800" i="1" dirty="0"/>
              <a:t>?</a:t>
            </a:r>
          </a:p>
          <a:p>
            <a:r>
              <a:rPr lang="fi-FI" sz="2800" dirty="0"/>
              <a:t>Se määrittää </a:t>
            </a:r>
            <a:r>
              <a:rPr lang="fi-FI" sz="2800" b="1" i="1" dirty="0"/>
              <a:t>verbiä </a:t>
            </a:r>
            <a:r>
              <a:rPr lang="fi-FI" sz="2800" i="1" dirty="0" err="1">
                <a:solidFill>
                  <a:schemeClr val="tx1"/>
                </a:solidFill>
              </a:rPr>
              <a:t>thinks</a:t>
            </a:r>
            <a:r>
              <a:rPr lang="fi-FI" dirty="0"/>
              <a:t>	</a:t>
            </a:r>
          </a:p>
        </p:txBody>
      </p:sp>
      <p:sp>
        <p:nvSpPr>
          <p:cNvPr id="6" name="Suorakulmio 5"/>
          <p:cNvSpPr/>
          <p:nvPr/>
        </p:nvSpPr>
        <p:spPr>
          <a:xfrm>
            <a:off x="6660232" y="1772816"/>
            <a:ext cx="2026568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i="1" dirty="0" err="1">
                <a:solidFill>
                  <a:schemeClr val="tx1"/>
                </a:solidFill>
              </a:rPr>
              <a:t>quick</a:t>
            </a:r>
            <a:r>
              <a:rPr lang="fi-FI" sz="3200" i="1" dirty="0">
                <a:solidFill>
                  <a:schemeClr val="tx1"/>
                </a:solidFill>
              </a:rPr>
              <a:t> </a:t>
            </a:r>
            <a:r>
              <a:rPr lang="fi-FI" sz="3200" dirty="0">
                <a:solidFill>
                  <a:schemeClr val="tx1"/>
                </a:solidFill>
              </a:rPr>
              <a:t>on</a:t>
            </a:r>
            <a:r>
              <a:rPr lang="fi-FI" sz="3200" i="1" dirty="0">
                <a:solidFill>
                  <a:schemeClr val="tx1"/>
                </a:solidFill>
              </a:rPr>
              <a:t> </a:t>
            </a:r>
            <a:r>
              <a:rPr lang="fi-FI" sz="3200" b="1" dirty="0">
                <a:solidFill>
                  <a:schemeClr val="tx1"/>
                </a:solidFill>
              </a:rPr>
              <a:t>ADJEKTIIVI</a:t>
            </a:r>
            <a:endParaRPr lang="fi-FI" sz="3200" b="1" dirty="0"/>
          </a:p>
        </p:txBody>
      </p:sp>
      <p:sp>
        <p:nvSpPr>
          <p:cNvPr id="7" name="Suorakulmio 6"/>
          <p:cNvSpPr/>
          <p:nvPr/>
        </p:nvSpPr>
        <p:spPr>
          <a:xfrm>
            <a:off x="6660232" y="4005064"/>
            <a:ext cx="2026568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i="1" dirty="0" err="1">
                <a:solidFill>
                  <a:schemeClr val="tx1"/>
                </a:solidFill>
              </a:rPr>
              <a:t>quickly</a:t>
            </a:r>
            <a:r>
              <a:rPr lang="fi-FI" sz="3200" i="1" dirty="0">
                <a:solidFill>
                  <a:schemeClr val="tx1"/>
                </a:solidFill>
              </a:rPr>
              <a:t> </a:t>
            </a:r>
            <a:r>
              <a:rPr lang="fi-FI" sz="3200" dirty="0">
                <a:solidFill>
                  <a:schemeClr val="tx1"/>
                </a:solidFill>
              </a:rPr>
              <a:t>on</a:t>
            </a:r>
            <a:r>
              <a:rPr lang="fi-FI" sz="3200" i="1" dirty="0">
                <a:solidFill>
                  <a:schemeClr val="tx1"/>
                </a:solidFill>
              </a:rPr>
              <a:t> </a:t>
            </a:r>
            <a:r>
              <a:rPr lang="fi-FI" sz="3200" b="1" dirty="0">
                <a:solidFill>
                  <a:schemeClr val="tx1"/>
                </a:solidFill>
              </a:rPr>
              <a:t>ADVERBI</a:t>
            </a:r>
          </a:p>
        </p:txBody>
      </p:sp>
    </p:spTree>
    <p:extLst>
      <p:ext uri="{BB962C8B-B14F-4D97-AF65-F5344CB8AC3E}">
        <p14:creationId xmlns:p14="http://schemas.microsoft.com/office/powerpoint/2010/main" val="24211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9651" y="176331"/>
            <a:ext cx="8229600" cy="778098"/>
          </a:xfrm>
        </p:spPr>
        <p:txBody>
          <a:bodyPr/>
          <a:lstStyle/>
          <a:p>
            <a:r>
              <a:rPr lang="fi-FI" altLang="fi-FI" sz="3200" dirty="0"/>
              <a:t>ADVERBIT</a:t>
            </a:r>
            <a:r>
              <a:rPr lang="fi-FI" altLang="fi-FI" dirty="0"/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954429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fi-FI" altLang="fi-FI" sz="3100" dirty="0"/>
              <a:t>Adverbit vastaavat kysymykseen </a:t>
            </a:r>
            <a:r>
              <a:rPr lang="fi-FI" altLang="fi-FI" sz="3100" b="1" i="1" dirty="0"/>
              <a:t>miten</a:t>
            </a:r>
            <a:r>
              <a:rPr lang="fi-FI" altLang="fi-FI" sz="3100" dirty="0"/>
              <a:t>, </a:t>
            </a:r>
            <a:r>
              <a:rPr lang="fi-FI" altLang="fi-FI" sz="3100" b="1" i="1" dirty="0"/>
              <a:t>millä tavoin</a:t>
            </a:r>
            <a:r>
              <a:rPr lang="fi-FI" altLang="fi-FI" sz="3100" i="1" dirty="0"/>
              <a:t>.</a:t>
            </a:r>
          </a:p>
          <a:p>
            <a:r>
              <a:rPr lang="fi-FI" altLang="fi-FI" sz="3100" dirty="0"/>
              <a:t>Ne ovat sanoja, jotka määrittävät verbiä, adjektiivia ja toista </a:t>
            </a:r>
            <a:r>
              <a:rPr lang="fi-FI" altLang="fi-FI" sz="3100" dirty="0" err="1"/>
              <a:t>adverbiä</a:t>
            </a:r>
            <a:r>
              <a:rPr lang="fi-FI" altLang="fi-FI" sz="3100" dirty="0"/>
              <a:t>.</a:t>
            </a:r>
          </a:p>
          <a:p>
            <a:pPr marL="0" indent="0">
              <a:buNone/>
            </a:pPr>
            <a:r>
              <a:rPr lang="fi-FI" altLang="fi-FI" sz="3100" dirty="0"/>
              <a:t>Vertaa:</a:t>
            </a:r>
            <a:r>
              <a:rPr lang="fi-FI" altLang="fi-FI" sz="2400" dirty="0"/>
              <a:t>	</a:t>
            </a:r>
            <a:r>
              <a:rPr lang="fi-FI" altLang="fi-FI" sz="2800" dirty="0"/>
              <a:t>	</a:t>
            </a:r>
          </a:p>
          <a:p>
            <a:pPr marL="0" indent="0">
              <a:buNone/>
            </a:pP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  <a:r>
              <a:rPr lang="fi-FI" altLang="fi-FI" sz="3100" i="1" dirty="0">
                <a:solidFill>
                  <a:schemeClr val="tx1"/>
                </a:solidFill>
              </a:rPr>
              <a:t>	</a:t>
            </a:r>
            <a:r>
              <a:rPr lang="fi-FI" altLang="fi-FI" sz="3100" i="1" dirty="0" err="1">
                <a:solidFill>
                  <a:schemeClr val="tx1"/>
                </a:solidFill>
              </a:rPr>
              <a:t>You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did</a:t>
            </a:r>
            <a:r>
              <a:rPr lang="fi-FI" altLang="fi-FI" sz="3100" i="1" dirty="0">
                <a:solidFill>
                  <a:schemeClr val="tx1"/>
                </a:solidFill>
              </a:rPr>
              <a:t> a </a:t>
            </a:r>
            <a:r>
              <a:rPr lang="fi-FI" altLang="fi-FI" sz="3100" b="1" i="1" dirty="0" err="1">
                <a:solidFill>
                  <a:schemeClr val="tx1"/>
                </a:solidFill>
              </a:rPr>
              <a:t>good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job</a:t>
            </a:r>
            <a:r>
              <a:rPr lang="fi-FI" altLang="fi-FI" sz="3100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altLang="fi-FI" sz="3100" i="1" dirty="0"/>
              <a:t>Millainen työ? </a:t>
            </a:r>
            <a:r>
              <a:rPr lang="fi-FI" altLang="fi-FI" sz="3100" dirty="0"/>
              <a:t>(</a:t>
            </a:r>
            <a:r>
              <a:rPr lang="fi-FI" altLang="fi-FI" sz="3100" b="1" i="1" dirty="0"/>
              <a:t>subst</a:t>
            </a:r>
            <a:r>
              <a:rPr lang="fi-FI" altLang="fi-FI" sz="3100" dirty="0"/>
              <a:t>.) &gt; käytetään adjektiivia </a:t>
            </a:r>
            <a:r>
              <a:rPr lang="fi-FI" altLang="fi-FI" sz="3100" i="1" dirty="0" err="1">
                <a:solidFill>
                  <a:schemeClr val="tx1"/>
                </a:solidFill>
              </a:rPr>
              <a:t>good</a:t>
            </a:r>
            <a:endParaRPr lang="fi-FI" altLang="fi-FI" sz="31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altLang="fi-FI" sz="3100" i="1" dirty="0">
                <a:solidFill>
                  <a:schemeClr val="tx1"/>
                </a:solidFill>
              </a:rPr>
              <a:t>		</a:t>
            </a:r>
            <a:r>
              <a:rPr lang="fi-FI" altLang="fi-FI" sz="3100" i="1" dirty="0" err="1">
                <a:solidFill>
                  <a:schemeClr val="tx1"/>
                </a:solidFill>
              </a:rPr>
              <a:t>You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did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the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job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b="1" i="1" dirty="0" err="1">
                <a:solidFill>
                  <a:schemeClr val="tx1"/>
                </a:solidFill>
              </a:rPr>
              <a:t>well</a:t>
            </a:r>
            <a:r>
              <a:rPr lang="fi-FI" altLang="fi-FI" sz="3100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altLang="fi-FI" sz="3100" i="1" dirty="0"/>
              <a:t>Miten teit? </a:t>
            </a:r>
            <a:r>
              <a:rPr lang="fi-FI" altLang="fi-FI" sz="3100" dirty="0"/>
              <a:t>(</a:t>
            </a:r>
            <a:r>
              <a:rPr lang="fi-FI" altLang="fi-FI" sz="3100" b="1" i="1" dirty="0"/>
              <a:t>verbi</a:t>
            </a:r>
            <a:r>
              <a:rPr lang="fi-FI" altLang="fi-FI" sz="3100" dirty="0"/>
              <a:t>)</a:t>
            </a:r>
            <a:r>
              <a:rPr lang="fi-FI" altLang="fi-FI" sz="3100" i="1" dirty="0"/>
              <a:t> </a:t>
            </a:r>
            <a:r>
              <a:rPr lang="fi-FI" altLang="fi-FI" sz="3100" dirty="0"/>
              <a:t>&gt; käytetään </a:t>
            </a:r>
            <a:r>
              <a:rPr lang="fi-FI" altLang="fi-FI" sz="3100" dirty="0" err="1"/>
              <a:t>adverbiä</a:t>
            </a:r>
            <a:r>
              <a:rPr lang="fi-FI" altLang="fi-FI" sz="3100" dirty="0"/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well</a:t>
            </a:r>
            <a:endParaRPr lang="fi-FI" altLang="fi-FI" sz="3100" i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altLang="fi-FI" sz="3100" i="1" dirty="0">
                <a:solidFill>
                  <a:schemeClr val="tx1"/>
                </a:solidFill>
              </a:rPr>
              <a:t>			</a:t>
            </a:r>
            <a:r>
              <a:rPr lang="fi-FI" altLang="fi-FI" sz="3100" i="1" dirty="0" err="1">
                <a:solidFill>
                  <a:schemeClr val="tx1"/>
                </a:solidFill>
              </a:rPr>
              <a:t>You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did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the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job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b="1" i="1" dirty="0" err="1">
                <a:solidFill>
                  <a:schemeClr val="tx1"/>
                </a:solidFill>
              </a:rPr>
              <a:t>extremely</a:t>
            </a:r>
            <a:r>
              <a:rPr lang="fi-FI" altLang="fi-FI" sz="3100" b="1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well</a:t>
            </a:r>
            <a:r>
              <a:rPr lang="fi-FI" altLang="fi-FI" sz="3100" i="1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fi-FI" altLang="fi-FI" sz="3100" i="1" dirty="0"/>
              <a:t>Kuinka hyvin? </a:t>
            </a:r>
            <a:r>
              <a:rPr lang="fi-FI" altLang="fi-FI" sz="3100" dirty="0"/>
              <a:t>(</a:t>
            </a:r>
            <a:r>
              <a:rPr lang="fi-FI" altLang="fi-FI" sz="3100" b="1" i="1" dirty="0"/>
              <a:t>adverbi</a:t>
            </a:r>
            <a:r>
              <a:rPr lang="fi-FI" altLang="fi-FI" sz="3100" dirty="0"/>
              <a:t>)</a:t>
            </a:r>
            <a:r>
              <a:rPr lang="fi-FI" altLang="fi-FI" sz="3100" i="1" dirty="0"/>
              <a:t> </a:t>
            </a:r>
            <a:r>
              <a:rPr lang="fi-FI" altLang="fi-FI" sz="3100" dirty="0"/>
              <a:t>&gt; käytetään </a:t>
            </a:r>
            <a:r>
              <a:rPr lang="fi-FI" altLang="fi-FI" sz="3100" dirty="0" err="1"/>
              <a:t>adverbiä</a:t>
            </a:r>
            <a:r>
              <a:rPr lang="fi-FI" altLang="fi-FI" sz="3100" dirty="0"/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extremely</a:t>
            </a:r>
            <a:endParaRPr lang="fi-FI" altLang="fi-FI" sz="3100" i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altLang="fi-FI" sz="3100" i="1" dirty="0">
                <a:solidFill>
                  <a:schemeClr val="tx1"/>
                </a:solidFill>
              </a:rPr>
              <a:t>			</a:t>
            </a:r>
            <a:r>
              <a:rPr lang="fi-FI" altLang="fi-FI" sz="3100" i="1" dirty="0" err="1">
                <a:solidFill>
                  <a:schemeClr val="tx1"/>
                </a:solidFill>
              </a:rPr>
              <a:t>You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did</a:t>
            </a:r>
            <a:r>
              <a:rPr lang="fi-FI" altLang="fi-FI" sz="3100" i="1" dirty="0">
                <a:solidFill>
                  <a:schemeClr val="tx1"/>
                </a:solidFill>
              </a:rPr>
              <a:t> an </a:t>
            </a:r>
            <a:r>
              <a:rPr lang="fi-FI" altLang="fi-FI" sz="3100" b="1" i="1" dirty="0" err="1">
                <a:solidFill>
                  <a:schemeClr val="tx1"/>
                </a:solidFill>
              </a:rPr>
              <a:t>extremely</a:t>
            </a:r>
            <a:r>
              <a:rPr lang="fi-FI" altLang="fi-FI" sz="3100" b="1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good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job</a:t>
            </a:r>
            <a:r>
              <a:rPr lang="fi-FI" altLang="fi-FI" sz="3100" i="1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fi-FI" altLang="fi-FI" sz="3100" i="1" dirty="0"/>
              <a:t>Kuinka hyvä?</a:t>
            </a:r>
            <a:r>
              <a:rPr lang="fi-FI" altLang="fi-FI" sz="3100" dirty="0"/>
              <a:t> (</a:t>
            </a:r>
            <a:r>
              <a:rPr lang="fi-FI" altLang="fi-FI" sz="3100" b="1" i="1" dirty="0"/>
              <a:t>adjektiivi</a:t>
            </a:r>
            <a:r>
              <a:rPr lang="fi-FI" altLang="fi-FI" sz="3100" dirty="0"/>
              <a:t>)</a:t>
            </a:r>
            <a:r>
              <a:rPr lang="fi-FI" altLang="fi-FI" sz="3100" i="1" dirty="0"/>
              <a:t> </a:t>
            </a:r>
            <a:r>
              <a:rPr lang="fi-FI" altLang="fi-FI" sz="3100" dirty="0"/>
              <a:t>&gt; käytetään </a:t>
            </a:r>
            <a:r>
              <a:rPr lang="fi-FI" altLang="fi-FI" sz="3100" dirty="0" err="1"/>
              <a:t>adverbiä</a:t>
            </a:r>
            <a:r>
              <a:rPr lang="fi-FI" altLang="fi-FI" sz="3100" dirty="0"/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extremely</a:t>
            </a:r>
            <a:endParaRPr lang="fi-FI" altLang="fi-FI" dirty="0"/>
          </a:p>
        </p:txBody>
      </p:sp>
      <p:sp>
        <p:nvSpPr>
          <p:cNvPr id="10" name="Kaarinuoli alas 9"/>
          <p:cNvSpPr/>
          <p:nvPr/>
        </p:nvSpPr>
        <p:spPr>
          <a:xfrm>
            <a:off x="3951887" y="2456892"/>
            <a:ext cx="720080" cy="216024"/>
          </a:xfrm>
          <a:prstGeom prst="curvedDownArrow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1" name="Kaarinuoli alas 10"/>
          <p:cNvSpPr/>
          <p:nvPr/>
        </p:nvSpPr>
        <p:spPr>
          <a:xfrm flipH="1">
            <a:off x="3231807" y="3402701"/>
            <a:ext cx="1440160" cy="144016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Kaarinuoli alas 11"/>
          <p:cNvSpPr/>
          <p:nvPr/>
        </p:nvSpPr>
        <p:spPr>
          <a:xfrm>
            <a:off x="5139484" y="4293096"/>
            <a:ext cx="936104" cy="144016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Kaarinuoli alas 12"/>
          <p:cNvSpPr/>
          <p:nvPr/>
        </p:nvSpPr>
        <p:spPr>
          <a:xfrm>
            <a:off x="4815448" y="5157192"/>
            <a:ext cx="792088" cy="144016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8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62074"/>
          </a:xfrm>
        </p:spPr>
        <p:txBody>
          <a:bodyPr>
            <a:noAutofit/>
          </a:bodyPr>
          <a:lstStyle/>
          <a:p>
            <a:r>
              <a:rPr lang="fi-FI" sz="3200" dirty="0"/>
              <a:t>ADVERBIN MUODOSTUS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39" y="1628801"/>
            <a:ext cx="8229600" cy="4176464"/>
          </a:xfrm>
        </p:spPr>
        <p:txBody>
          <a:bodyPr>
            <a:normAutofit/>
          </a:bodyPr>
          <a:lstStyle/>
          <a:p>
            <a:r>
              <a:rPr lang="fi-FI" sz="2800" dirty="0"/>
              <a:t>Tavallisimmin adverbi muodostetaan lisäämällä adjektiiviin pääte </a:t>
            </a:r>
            <a:r>
              <a:rPr lang="fi-FI" sz="2800" b="1" i="1" dirty="0">
                <a:solidFill>
                  <a:schemeClr val="tx1"/>
                </a:solidFill>
              </a:rPr>
              <a:t>–ly</a:t>
            </a:r>
            <a:r>
              <a:rPr lang="fi-FI" sz="2800" dirty="0"/>
              <a:t>.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slow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sz="2800" i="1" dirty="0" err="1">
                <a:solidFill>
                  <a:schemeClr val="tx1"/>
                </a:solidFill>
              </a:rPr>
              <a:t>slow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careful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careful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r>
              <a:rPr lang="fi-FI" sz="2800" dirty="0"/>
              <a:t>Jos adjektiivin pääte on –ly, adverbi muodostetaan käyttämällä ilmaisua </a:t>
            </a:r>
            <a:r>
              <a:rPr lang="fi-FI" sz="2800" b="1" i="1" dirty="0">
                <a:solidFill>
                  <a:schemeClr val="tx1"/>
                </a:solidFill>
              </a:rPr>
              <a:t>in a </a:t>
            </a:r>
            <a:r>
              <a:rPr lang="fi-FI" sz="2800" b="1" i="1" dirty="0" err="1">
                <a:solidFill>
                  <a:schemeClr val="tx1"/>
                </a:solidFill>
              </a:rPr>
              <a:t>way</a:t>
            </a:r>
            <a:r>
              <a:rPr lang="fi-FI" sz="2800" b="1" i="1" dirty="0">
                <a:solidFill>
                  <a:schemeClr val="tx1"/>
                </a:solidFill>
              </a:rPr>
              <a:t>/manner/</a:t>
            </a:r>
            <a:r>
              <a:rPr lang="fi-FI" sz="2800" b="1" i="1" dirty="0" err="1">
                <a:solidFill>
                  <a:schemeClr val="tx1"/>
                </a:solidFill>
              </a:rPr>
              <a:t>fashion</a:t>
            </a:r>
            <a:r>
              <a:rPr lang="fi-FI" sz="2800" i="1" dirty="0"/>
              <a:t>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lively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b="1" i="1" dirty="0">
                <a:solidFill>
                  <a:schemeClr val="tx1"/>
                </a:solidFill>
              </a:rPr>
              <a:t>in a </a:t>
            </a:r>
            <a:r>
              <a:rPr lang="fi-FI" sz="2800" i="1" dirty="0" err="1">
                <a:solidFill>
                  <a:schemeClr val="tx1"/>
                </a:solidFill>
              </a:rPr>
              <a:t>lively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b="1" i="1" dirty="0" err="1">
                <a:solidFill>
                  <a:schemeClr val="tx1"/>
                </a:solidFill>
              </a:rPr>
              <a:t>way</a:t>
            </a:r>
            <a:endParaRPr lang="fi-FI" sz="2800" b="1" i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lovely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b="1" i="1" dirty="0">
                <a:solidFill>
                  <a:schemeClr val="tx1"/>
                </a:solidFill>
              </a:rPr>
              <a:t>in a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lovely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b="1" i="1" dirty="0">
                <a:solidFill>
                  <a:schemeClr val="tx1"/>
                </a:solidFill>
              </a:rPr>
              <a:t>manner</a:t>
            </a:r>
          </a:p>
        </p:txBody>
      </p:sp>
    </p:spTree>
    <p:extLst>
      <p:ext uri="{BB962C8B-B14F-4D97-AF65-F5344CB8AC3E}">
        <p14:creationId xmlns:p14="http://schemas.microsoft.com/office/powerpoint/2010/main" val="381289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39" y="869578"/>
            <a:ext cx="8229600" cy="831230"/>
          </a:xfrm>
        </p:spPr>
        <p:txBody>
          <a:bodyPr>
            <a:noAutofit/>
          </a:bodyPr>
          <a:lstStyle/>
          <a:p>
            <a:r>
              <a:rPr lang="fi-FI" sz="3200" dirty="0"/>
              <a:t>ADVERBIN MUODOSTUS – </a:t>
            </a:r>
            <a:br>
              <a:rPr lang="fi-FI" sz="3200" dirty="0"/>
            </a:br>
            <a:r>
              <a:rPr lang="fi-FI" sz="3200" dirty="0"/>
              <a:t>OIKEINKIRJOITUS</a:t>
            </a:r>
            <a:br>
              <a:rPr lang="fi-FI" sz="3200" dirty="0"/>
            </a:b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39" y="1556792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/>
              <a:t>Mitä oikeinkirjoituksen muutoksia huomaat lisättäessä adjektiiviin </a:t>
            </a:r>
            <a:r>
              <a:rPr lang="fi-FI" sz="2800" b="1" i="1" dirty="0">
                <a:solidFill>
                  <a:schemeClr val="tx1"/>
                </a:solidFill>
              </a:rPr>
              <a:t>-ly</a:t>
            </a:r>
            <a:r>
              <a:rPr lang="fi-FI" sz="2800" dirty="0"/>
              <a:t>-pääte?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merry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merri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>
                <a:solidFill>
                  <a:schemeClr val="tx1"/>
                </a:solidFill>
              </a:rPr>
              <a:t>heavy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heavi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fi-FI" sz="2800" dirty="0"/>
              <a:t>Konsonantin jälkeinen </a:t>
            </a:r>
            <a:r>
              <a:rPr lang="fi-FI" sz="2800" b="1" i="1" dirty="0">
                <a:solidFill>
                  <a:schemeClr val="tx1"/>
                </a:solidFill>
              </a:rPr>
              <a:t>-y</a:t>
            </a:r>
            <a:r>
              <a:rPr lang="fi-FI" sz="2800" i="1" dirty="0"/>
              <a:t> </a:t>
            </a:r>
            <a:r>
              <a:rPr lang="fi-FI" sz="2800" dirty="0"/>
              <a:t>muuttuu </a:t>
            </a:r>
            <a:r>
              <a:rPr lang="fi-FI" sz="2800" b="1" i="1" dirty="0">
                <a:solidFill>
                  <a:schemeClr val="tx1"/>
                </a:solidFill>
              </a:rPr>
              <a:t>i</a:t>
            </a:r>
            <a:r>
              <a:rPr lang="fi-FI" sz="2800" dirty="0"/>
              <a:t>:ksi.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800" b="1" i="1" dirty="0">
                <a:solidFill>
                  <a:schemeClr val="tx1"/>
                </a:solidFill>
              </a:rPr>
              <a:t>		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simple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simp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suitable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suitab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fi-FI" sz="2800" dirty="0"/>
              <a:t>Jos adjektiivi päättyy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err="1">
                <a:solidFill>
                  <a:schemeClr val="tx1"/>
                </a:solidFill>
              </a:rPr>
              <a:t>le</a:t>
            </a:r>
            <a:r>
              <a:rPr lang="fi-FI" sz="2800" dirty="0"/>
              <a:t>, muutetaan pääte </a:t>
            </a:r>
            <a:r>
              <a:rPr lang="fi-FI" sz="2800" b="1" i="1" dirty="0">
                <a:solidFill>
                  <a:schemeClr val="tx1"/>
                </a:solidFill>
              </a:rPr>
              <a:t>-ly</a:t>
            </a:r>
            <a:r>
              <a:rPr lang="fi-FI" sz="2800" dirty="0"/>
              <a:t>:ksi.</a:t>
            </a:r>
            <a:r>
              <a:rPr lang="fi-FI" sz="2800" b="1" i="1" dirty="0">
                <a:solidFill>
                  <a:schemeClr val="tx1"/>
                </a:solidFill>
              </a:rPr>
              <a:t>		</a:t>
            </a:r>
          </a:p>
        </p:txBody>
      </p:sp>
      <p:cxnSp>
        <p:nvCxnSpPr>
          <p:cNvPr id="5" name="Suora yhdysviiva 4"/>
          <p:cNvCxnSpPr/>
          <p:nvPr/>
        </p:nvCxnSpPr>
        <p:spPr>
          <a:xfrm>
            <a:off x="611560" y="4077072"/>
            <a:ext cx="78488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7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39" y="476672"/>
            <a:ext cx="8229600" cy="1152128"/>
          </a:xfrm>
        </p:spPr>
        <p:txBody>
          <a:bodyPr>
            <a:noAutofit/>
          </a:bodyPr>
          <a:lstStyle/>
          <a:p>
            <a:r>
              <a:rPr lang="fi-FI" sz="3200" dirty="0"/>
              <a:t>ADVERBIN MUODOSTUS – </a:t>
            </a:r>
            <a:br>
              <a:rPr lang="fi-FI" sz="3200" dirty="0"/>
            </a:br>
            <a:r>
              <a:rPr lang="fi-FI" sz="3200" dirty="0"/>
              <a:t>OIKEINKIRJOITUS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39" y="1628801"/>
            <a:ext cx="8229600" cy="4536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800" dirty="0"/>
              <a:t>Mitä oikeinkirjoituksen muutoksia huomaat lisättäessä adjektiiviin </a:t>
            </a:r>
            <a:r>
              <a:rPr lang="fi-FI" sz="2800" b="1" i="1" dirty="0">
                <a:solidFill>
                  <a:schemeClr val="tx1"/>
                </a:solidFill>
              </a:rPr>
              <a:t>-ly</a:t>
            </a:r>
            <a:r>
              <a:rPr lang="fi-FI" sz="2800" dirty="0"/>
              <a:t>-pääte?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</a:rPr>
              <a:t>		</a:t>
            </a:r>
            <a:r>
              <a:rPr lang="fi-FI" sz="2800" i="1" dirty="0" err="1">
                <a:solidFill>
                  <a:schemeClr val="tx1"/>
                </a:solidFill>
              </a:rPr>
              <a:t>true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tru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</a:rPr>
              <a:t>		</a:t>
            </a:r>
            <a:r>
              <a:rPr lang="fi-FI" sz="2800" i="1" dirty="0" err="1">
                <a:solidFill>
                  <a:schemeClr val="tx1"/>
                </a:solidFill>
              </a:rPr>
              <a:t>whole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whol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sz="2800" b="1" i="1" dirty="0">
                <a:solidFill>
                  <a:schemeClr val="tx1"/>
                </a:solidFill>
              </a:rPr>
              <a:t>		</a:t>
            </a:r>
            <a:r>
              <a:rPr lang="fi-FI" sz="2800" i="1" dirty="0" err="1">
                <a:solidFill>
                  <a:schemeClr val="tx1"/>
                </a:solidFill>
              </a:rPr>
              <a:t>due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du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endParaRPr lang="fi-FI" sz="2800" b="1" i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fi-FI" sz="2800" dirty="0"/>
              <a:t>Sanojen </a:t>
            </a:r>
            <a:r>
              <a:rPr lang="fi-FI" sz="2800" b="1" i="1" dirty="0" err="1"/>
              <a:t>true</a:t>
            </a:r>
            <a:r>
              <a:rPr lang="fi-FI" sz="2800" dirty="0"/>
              <a:t>, </a:t>
            </a:r>
            <a:r>
              <a:rPr lang="fi-FI" sz="2800" b="1" i="1" dirty="0" err="1"/>
              <a:t>whole</a:t>
            </a:r>
            <a:r>
              <a:rPr lang="fi-FI" sz="2800" dirty="0"/>
              <a:t> ja </a:t>
            </a:r>
            <a:r>
              <a:rPr lang="fi-FI" sz="2800" b="1" i="1" dirty="0" err="1"/>
              <a:t>due</a:t>
            </a:r>
            <a:r>
              <a:rPr lang="fi-FI" sz="2800" dirty="0"/>
              <a:t> </a:t>
            </a:r>
            <a:r>
              <a:rPr lang="fi-FI" sz="2800" b="1" i="1" dirty="0">
                <a:solidFill>
                  <a:schemeClr val="tx1"/>
                </a:solidFill>
              </a:rPr>
              <a:t>-e</a:t>
            </a:r>
            <a:r>
              <a:rPr lang="fi-FI" sz="2800" i="1" dirty="0"/>
              <a:t> </a:t>
            </a:r>
            <a:r>
              <a:rPr lang="fi-FI" sz="2800" dirty="0"/>
              <a:t>häviää ennen päätettä.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800" b="1" i="1" dirty="0">
                <a:solidFill>
                  <a:schemeClr val="tx1"/>
                </a:solidFill>
              </a:rPr>
              <a:t>	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b="1" i="1" dirty="0">
                <a:solidFill>
                  <a:schemeClr val="tx1"/>
                </a:solidFill>
              </a:rPr>
              <a:t>		</a:t>
            </a:r>
            <a:r>
              <a:rPr lang="fi-FI" sz="2800" i="1" dirty="0" err="1">
                <a:solidFill>
                  <a:schemeClr val="tx1"/>
                </a:solidFill>
              </a:rPr>
              <a:t>artistic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artistic</a:t>
            </a:r>
            <a:r>
              <a:rPr lang="fi-FI" sz="2800" b="1" i="1" dirty="0" err="1">
                <a:solidFill>
                  <a:schemeClr val="tx1"/>
                </a:solidFill>
              </a:rPr>
              <a:t>ally</a:t>
            </a:r>
            <a:endParaRPr lang="fi-FI" sz="2800" b="1" i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b="1" i="1" dirty="0">
                <a:solidFill>
                  <a:schemeClr val="tx1"/>
                </a:solidFill>
              </a:rPr>
              <a:t>		</a:t>
            </a:r>
            <a:r>
              <a:rPr lang="fi-FI" sz="2800" i="1" dirty="0" err="1">
                <a:solidFill>
                  <a:schemeClr val="tx1"/>
                </a:solidFill>
              </a:rPr>
              <a:t>tragic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tragic</a:t>
            </a:r>
            <a:r>
              <a:rPr lang="fi-FI" sz="2800" b="1" i="1" dirty="0" err="1">
                <a:solidFill>
                  <a:schemeClr val="tx1"/>
                </a:solidFill>
              </a:rPr>
              <a:t>ally</a:t>
            </a:r>
            <a:endParaRPr lang="fi-FI" sz="2800" b="1" i="1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fi-FI" sz="2800" dirty="0"/>
              <a:t>Jos adjektiivi päättyy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err="1">
                <a:solidFill>
                  <a:schemeClr val="tx1"/>
                </a:solidFill>
              </a:rPr>
              <a:t>ic</a:t>
            </a:r>
            <a:r>
              <a:rPr lang="fi-FI" sz="2800" dirty="0"/>
              <a:t>, on adverbin pääte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err="1">
                <a:solidFill>
                  <a:schemeClr val="tx1"/>
                </a:solidFill>
              </a:rPr>
              <a:t>ally</a:t>
            </a:r>
            <a:r>
              <a:rPr lang="fi-FI" sz="2800" dirty="0"/>
              <a:t>.</a:t>
            </a:r>
            <a:r>
              <a:rPr lang="fi-FI" sz="2800" b="1" i="1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ts val="600"/>
              </a:spcBef>
            </a:pPr>
            <a:r>
              <a:rPr lang="fi-FI" sz="2800" dirty="0"/>
              <a:t>Poikkeuksena sanan </a:t>
            </a:r>
            <a:r>
              <a:rPr lang="fi-FI" sz="2800" i="1" dirty="0" err="1">
                <a:solidFill>
                  <a:schemeClr val="tx1"/>
                </a:solidFill>
              </a:rPr>
              <a:t>public</a:t>
            </a:r>
            <a:r>
              <a:rPr lang="fi-FI" sz="2800" dirty="0"/>
              <a:t> </a:t>
            </a:r>
            <a:r>
              <a:rPr lang="fi-FI" sz="2800" dirty="0">
                <a:sym typeface="Wingdings" panose="05000000000000000000" pitchFamily="2" charset="2"/>
              </a:rPr>
              <a:t></a:t>
            </a:r>
            <a:r>
              <a:rPr lang="fi-FI" sz="2800" dirty="0"/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public</a:t>
            </a:r>
            <a:r>
              <a:rPr lang="fi-FI" sz="2800" b="1" i="1" dirty="0" err="1">
                <a:solidFill>
                  <a:schemeClr val="tx1"/>
                </a:solidFill>
              </a:rPr>
              <a:t>ly</a:t>
            </a:r>
            <a:r>
              <a:rPr lang="fi-FI" sz="2800" b="1" i="1" dirty="0">
                <a:solidFill>
                  <a:schemeClr val="tx1"/>
                </a:solidFill>
              </a:rPr>
              <a:t>	</a:t>
            </a:r>
          </a:p>
        </p:txBody>
      </p:sp>
      <p:cxnSp>
        <p:nvCxnSpPr>
          <p:cNvPr id="5" name="Suora yhdysviiva 4"/>
          <p:cNvCxnSpPr/>
          <p:nvPr/>
        </p:nvCxnSpPr>
        <p:spPr>
          <a:xfrm>
            <a:off x="323528" y="3429000"/>
            <a:ext cx="78488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50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62667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fi-FI" altLang="fi-FI" sz="3200" dirty="0">
                <a:solidFill>
                  <a:schemeClr val="accent1"/>
                </a:solidFill>
              </a:rPr>
              <a:t>Joissakin tapauksissa adjektiivi ja adverbi ovat </a:t>
            </a:r>
            <a:r>
              <a:rPr lang="fi-FI" altLang="fi-FI" sz="3200" b="1" dirty="0">
                <a:solidFill>
                  <a:schemeClr val="accent1"/>
                </a:solidFill>
              </a:rPr>
              <a:t>samanlaiset</a:t>
            </a:r>
            <a:endParaRPr lang="fi-FI" sz="3200" b="0" dirty="0">
              <a:solidFill>
                <a:schemeClr val="accent1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2857061" y="1678162"/>
            <a:ext cx="2002971" cy="474067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i-FI" dirty="0"/>
              <a:t>ADJEKTIIVI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2843808" y="2143141"/>
            <a:ext cx="2016224" cy="3972775"/>
          </a:xfrm>
          <a:ln w="1905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nopea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800" dirty="0">
                <a:solidFill>
                  <a:schemeClr val="accent1"/>
                </a:solidFill>
              </a:rPr>
              <a:t>kova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aikainen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myöhäinen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syvä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korkea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päivittäinen</a:t>
            </a:r>
            <a:r>
              <a:rPr lang="fi-FI" sz="2800" dirty="0"/>
              <a:t>	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oikea	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väärä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60032" y="1673617"/>
            <a:ext cx="2324110" cy="474067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i-FI" dirty="0"/>
              <a:t>ADVERBI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60032" y="2156773"/>
            <a:ext cx="2324110" cy="3963687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nopeasti</a:t>
            </a:r>
          </a:p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ahkerasti</a:t>
            </a:r>
          </a:p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aikaisin</a:t>
            </a:r>
          </a:p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myöhään</a:t>
            </a:r>
          </a:p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syvälle /-</a:t>
            </a:r>
            <a:r>
              <a:rPr lang="fi-FI" sz="2600" dirty="0" err="1">
                <a:solidFill>
                  <a:schemeClr val="accent1"/>
                </a:solidFill>
              </a:rPr>
              <a:t>llä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korkealle / -</a:t>
            </a:r>
            <a:r>
              <a:rPr lang="fi-FI" sz="2600" dirty="0" err="1">
                <a:solidFill>
                  <a:schemeClr val="accent1"/>
                </a:solidFill>
              </a:rPr>
              <a:t>lla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päivittäin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oikein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väärin</a:t>
            </a:r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1299002" y="2147685"/>
            <a:ext cx="1544805" cy="396823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fast</a:t>
            </a:r>
            <a:endParaRPr lang="fi-FI" sz="2800" b="1" i="1" dirty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hard</a:t>
            </a:r>
            <a:r>
              <a:rPr lang="fi-FI" sz="2800" b="1" i="1" dirty="0"/>
              <a:t> 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early</a:t>
            </a:r>
            <a:r>
              <a:rPr lang="fi-FI" sz="2800" b="1" i="1" dirty="0"/>
              <a:t> 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late</a:t>
            </a:r>
            <a:r>
              <a:rPr lang="fi-FI" sz="2800" b="1" i="1" dirty="0"/>
              <a:t> 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deep</a:t>
            </a:r>
            <a:endParaRPr lang="fi-FI" sz="2800" b="1" i="1" dirty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high</a:t>
            </a:r>
            <a:endParaRPr lang="fi-FI" sz="2800" b="1" i="1" dirty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daily</a:t>
            </a:r>
            <a:endParaRPr lang="fi-FI" sz="2800" b="1" i="1" dirty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right</a:t>
            </a:r>
            <a:r>
              <a:rPr lang="fi-FI" sz="2800" b="1" i="1" dirty="0"/>
              <a:t>	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/>
              <a:t>wrong</a:t>
            </a:r>
            <a:endParaRPr lang="fi-FI" sz="2800" b="1" i="1" dirty="0"/>
          </a:p>
          <a:p>
            <a:endParaRPr lang="fi-FI" dirty="0"/>
          </a:p>
        </p:txBody>
      </p:sp>
      <p:sp>
        <p:nvSpPr>
          <p:cNvPr id="8" name="Tekstin paikkamerkki 3"/>
          <p:cNvSpPr txBox="1">
            <a:spLocks/>
          </p:cNvSpPr>
          <p:nvPr/>
        </p:nvSpPr>
        <p:spPr>
          <a:xfrm>
            <a:off x="1299002" y="1673618"/>
            <a:ext cx="1544805" cy="46952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8647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434" y="404664"/>
            <a:ext cx="8229600" cy="10081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altLang="fi-FI" sz="3600" b="1" dirty="0">
                <a:solidFill>
                  <a:schemeClr val="accent1"/>
                </a:solidFill>
              </a:rPr>
              <a:t>RINNAKKAISET ADVERBIT</a:t>
            </a:r>
            <a:br>
              <a:rPr lang="fi-FI" altLang="fi-FI" sz="3200" b="0" dirty="0">
                <a:solidFill>
                  <a:schemeClr val="accent1"/>
                </a:solidFill>
              </a:rPr>
            </a:br>
            <a:r>
              <a:rPr lang="fi-FI" altLang="fi-FI" sz="2200" dirty="0">
                <a:solidFill>
                  <a:schemeClr val="accent1"/>
                </a:solidFill>
              </a:rPr>
              <a:t>Joillakin adverbeilla on kaksi muotoa, joiden merkitys on </a:t>
            </a:r>
            <a:r>
              <a:rPr lang="fi-FI" altLang="fi-FI" sz="2200" b="1" dirty="0">
                <a:solidFill>
                  <a:schemeClr val="accent1"/>
                </a:solidFill>
              </a:rPr>
              <a:t>erilainen</a:t>
            </a:r>
            <a:r>
              <a:rPr lang="fi-FI" altLang="fi-FI" sz="22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457199" y="1352832"/>
            <a:ext cx="4042792" cy="474067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i-FI" dirty="0"/>
              <a:t>ADVERBI 2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457199" y="1840193"/>
            <a:ext cx="4042793" cy="4181095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fontAlgn="t">
              <a:spcBef>
                <a:spcPts val="600"/>
              </a:spcBef>
              <a:buNone/>
            </a:pPr>
            <a:r>
              <a:rPr lang="fi-FI" sz="2600" b="1" dirty="0" err="1"/>
              <a:t>hard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kovasti 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i="1" dirty="0"/>
              <a:t>          He </a:t>
            </a:r>
            <a:r>
              <a:rPr lang="fi-FI" sz="2600" i="1" dirty="0" err="1"/>
              <a:t>works</a:t>
            </a:r>
            <a:r>
              <a:rPr lang="fi-FI" sz="2600" i="1" dirty="0"/>
              <a:t> </a:t>
            </a:r>
            <a:r>
              <a:rPr lang="fi-FI" sz="2600" i="1" u="sng" dirty="0" err="1"/>
              <a:t>hard</a:t>
            </a:r>
            <a:r>
              <a:rPr lang="fi-FI" sz="2600" i="1" dirty="0"/>
              <a:t>. </a:t>
            </a:r>
            <a:endParaRPr lang="fi-FI" sz="2600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dirty="0" err="1"/>
              <a:t>late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myöhään 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i="1" dirty="0"/>
              <a:t>          He </a:t>
            </a:r>
            <a:r>
              <a:rPr lang="fi-FI" sz="2600" i="1" dirty="0" err="1"/>
              <a:t>stayed</a:t>
            </a:r>
            <a:r>
              <a:rPr lang="fi-FI" sz="2600" i="1" dirty="0"/>
              <a:t> </a:t>
            </a:r>
            <a:r>
              <a:rPr lang="fi-FI" sz="2600" i="1" dirty="0" err="1"/>
              <a:t>up</a:t>
            </a:r>
            <a:r>
              <a:rPr lang="fi-FI" sz="2600" i="1" dirty="0"/>
              <a:t> </a:t>
            </a:r>
            <a:r>
              <a:rPr lang="fi-FI" sz="2600" i="1" u="sng" dirty="0" err="1"/>
              <a:t>late</a:t>
            </a:r>
            <a:r>
              <a:rPr lang="fi-FI" sz="2600" i="1" dirty="0"/>
              <a:t>.</a:t>
            </a:r>
            <a:endParaRPr lang="fi-FI" sz="2600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dirty="0" err="1"/>
              <a:t>deep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syvälle 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dirty="0"/>
              <a:t>          </a:t>
            </a:r>
            <a:r>
              <a:rPr lang="fi-FI" sz="2600" i="1" dirty="0"/>
              <a:t>Tom </a:t>
            </a:r>
            <a:r>
              <a:rPr lang="fi-FI" sz="2600" i="1" dirty="0" err="1"/>
              <a:t>dived</a:t>
            </a:r>
            <a:r>
              <a:rPr lang="fi-FI" sz="2600" i="1" dirty="0"/>
              <a:t> </a:t>
            </a:r>
            <a:r>
              <a:rPr lang="fi-FI" sz="2600" i="1" u="sng" dirty="0" err="1"/>
              <a:t>deep</a:t>
            </a:r>
            <a:r>
              <a:rPr lang="fi-FI" sz="2600" i="1" dirty="0"/>
              <a:t> into  	</a:t>
            </a:r>
            <a:r>
              <a:rPr lang="fi-FI" sz="2600" i="1" dirty="0" err="1"/>
              <a:t>the</a:t>
            </a:r>
            <a:r>
              <a:rPr lang="fi-FI" sz="2600" i="1" dirty="0"/>
              <a:t> </a:t>
            </a:r>
            <a:r>
              <a:rPr lang="fi-FI" sz="2600" i="1" dirty="0" err="1"/>
              <a:t>underwater</a:t>
            </a:r>
            <a:r>
              <a:rPr lang="fi-FI" sz="2600" i="1" dirty="0"/>
              <a:t> </a:t>
            </a:r>
            <a:r>
              <a:rPr lang="fi-FI" sz="2600" i="1" dirty="0" err="1"/>
              <a:t>cave</a:t>
            </a:r>
            <a:r>
              <a:rPr lang="fi-FI" sz="2600" i="1" dirty="0"/>
              <a:t>.</a:t>
            </a:r>
            <a:endParaRPr lang="fi-FI" sz="2600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dirty="0" err="1"/>
              <a:t>high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korkealla </a:t>
            </a:r>
          </a:p>
          <a:p>
            <a:pPr marL="0" indent="0" fontAlgn="t">
              <a:lnSpc>
                <a:spcPct val="60000"/>
              </a:lnSpc>
              <a:spcBef>
                <a:spcPts val="500"/>
              </a:spcBef>
              <a:buNone/>
            </a:pPr>
            <a:r>
              <a:rPr lang="fi-FI" sz="2600" i="1" dirty="0"/>
              <a:t>          He is </a:t>
            </a:r>
            <a:r>
              <a:rPr lang="fi-FI" sz="2600" i="1" dirty="0" err="1"/>
              <a:t>flying</a:t>
            </a:r>
            <a:r>
              <a:rPr lang="fi-FI" sz="2600" i="1" dirty="0"/>
              <a:t> </a:t>
            </a:r>
            <a:r>
              <a:rPr lang="fi-FI" sz="2600" i="1" u="sng" dirty="0" err="1"/>
              <a:t>high</a:t>
            </a:r>
            <a:r>
              <a:rPr lang="fi-FI" sz="2600" i="1" dirty="0"/>
              <a:t>. </a:t>
            </a:r>
            <a:endParaRPr lang="fi-FI" sz="2600" dirty="0"/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499991" y="1352832"/>
            <a:ext cx="4032449" cy="474066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i-FI" dirty="0"/>
              <a:t>ADVERBI 2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499991" y="1840194"/>
            <a:ext cx="4032449" cy="4181093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600" b="1" dirty="0" err="1"/>
              <a:t>hard</a:t>
            </a:r>
            <a:r>
              <a:rPr lang="fi-FI" sz="2600" b="1" u="sng" dirty="0" err="1"/>
              <a:t>ly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tuskin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600" i="1" dirty="0"/>
              <a:t>          He </a:t>
            </a:r>
            <a:r>
              <a:rPr lang="fi-FI" sz="2600" i="1" u="sng" dirty="0" err="1"/>
              <a:t>hardly</a:t>
            </a:r>
            <a:r>
              <a:rPr lang="fi-FI" sz="2600" i="1" dirty="0"/>
              <a:t> </a:t>
            </a:r>
            <a:r>
              <a:rPr lang="fi-FI" sz="2600" i="1" dirty="0" err="1"/>
              <a:t>works</a:t>
            </a:r>
            <a:r>
              <a:rPr lang="fi-FI" sz="2600" i="1" dirty="0"/>
              <a:t>.</a:t>
            </a:r>
            <a:endParaRPr lang="fi-FI" sz="26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2600" b="1" dirty="0" err="1"/>
              <a:t>late</a:t>
            </a:r>
            <a:r>
              <a:rPr lang="fi-FI" sz="2600" b="1" u="sng" dirty="0" err="1"/>
              <a:t>ly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viime aikoina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fi-FI" sz="2600" i="1" dirty="0"/>
              <a:t>          </a:t>
            </a:r>
            <a:r>
              <a:rPr lang="fi-FI" sz="2600" i="1" u="sng" dirty="0" err="1"/>
              <a:t>Lately</a:t>
            </a:r>
            <a:r>
              <a:rPr lang="fi-FI" sz="2600" i="1" dirty="0"/>
              <a:t> </a:t>
            </a:r>
            <a:r>
              <a:rPr lang="fi-FI" sz="2600" i="1" dirty="0" err="1"/>
              <a:t>he’s</a:t>
            </a:r>
            <a:r>
              <a:rPr lang="fi-FI" sz="2600" i="1" dirty="0"/>
              <a:t> </a:t>
            </a:r>
            <a:r>
              <a:rPr lang="fi-FI" sz="2600" i="1" dirty="0" err="1"/>
              <a:t>been</a:t>
            </a:r>
            <a:r>
              <a:rPr lang="fi-FI" sz="2600" i="1" dirty="0"/>
              <a:t> </a:t>
            </a:r>
            <a:r>
              <a:rPr lang="fi-FI" sz="2600" i="1" dirty="0" err="1"/>
              <a:t>tired</a:t>
            </a:r>
            <a:r>
              <a:rPr lang="fi-FI" sz="2600" i="1" dirty="0"/>
              <a:t>. 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fi-FI" sz="2600" b="1" dirty="0" err="1"/>
              <a:t>deep</a:t>
            </a:r>
            <a:r>
              <a:rPr lang="fi-FI" sz="2600" b="1" u="sng" dirty="0" err="1"/>
              <a:t>ly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syvästi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dirty="0"/>
              <a:t>          </a:t>
            </a:r>
            <a:r>
              <a:rPr lang="fi-FI" sz="2600" i="1" dirty="0"/>
              <a:t>I miss </a:t>
            </a:r>
            <a:r>
              <a:rPr lang="fi-FI" sz="2600" i="1" dirty="0" err="1"/>
              <a:t>him</a:t>
            </a:r>
            <a:r>
              <a:rPr lang="fi-FI" sz="2600" i="1" dirty="0"/>
              <a:t> </a:t>
            </a:r>
            <a:r>
              <a:rPr lang="fi-FI" sz="2600" i="1" u="sng" dirty="0" err="1"/>
              <a:t>deeply</a:t>
            </a:r>
            <a:r>
              <a:rPr lang="fi-FI" sz="2600" i="1" dirty="0"/>
              <a:t>.</a:t>
            </a:r>
            <a:endParaRPr lang="fi-FI" sz="2600" dirty="0"/>
          </a:p>
          <a:p>
            <a:pPr marL="0" indent="0">
              <a:lnSpc>
                <a:spcPct val="200000"/>
              </a:lnSpc>
              <a:spcBef>
                <a:spcPts val="1200"/>
              </a:spcBef>
              <a:buNone/>
            </a:pPr>
            <a:r>
              <a:rPr lang="fi-FI" sz="2600" b="1" dirty="0" err="1"/>
              <a:t>high</a:t>
            </a:r>
            <a:r>
              <a:rPr lang="fi-FI" sz="2600" b="1" u="sng" dirty="0" err="1"/>
              <a:t>ly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suuresti</a:t>
            </a: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r>
              <a:rPr lang="fi-FI" sz="2600" dirty="0"/>
              <a:t>          </a:t>
            </a:r>
            <a:r>
              <a:rPr lang="fi-FI" sz="2600" i="1" dirty="0"/>
              <a:t>He is </a:t>
            </a:r>
            <a:r>
              <a:rPr lang="fi-FI" sz="2600" i="1" u="sng" dirty="0" err="1"/>
              <a:t>highly</a:t>
            </a:r>
            <a:r>
              <a:rPr lang="fi-FI" sz="2600" i="1" dirty="0"/>
              <a:t> </a:t>
            </a:r>
            <a:r>
              <a:rPr lang="fi-FI" sz="2600" i="1" dirty="0" err="1"/>
              <a:t>respected</a:t>
            </a:r>
            <a:r>
              <a:rPr lang="fi-FI" sz="2600" i="1" dirty="0"/>
              <a:t>.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74169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D14A7231ADE4D408AD70BC5D8C09329" ma:contentTypeVersion="11" ma:contentTypeDescription="Luo uusi asiakirja." ma:contentTypeScope="" ma:versionID="173460e982cbf52e47fa8d9838e1e921">
  <xsd:schema xmlns:xsd="http://www.w3.org/2001/XMLSchema" xmlns:xs="http://www.w3.org/2001/XMLSchema" xmlns:p="http://schemas.microsoft.com/office/2006/metadata/properties" xmlns:ns3="8054a21c-f8a4-4c1e-b4a0-63396548c25f" xmlns:ns4="ad439d67-2e8b-4612-9e71-6c4be49f167a" targetNamespace="http://schemas.microsoft.com/office/2006/metadata/properties" ma:root="true" ma:fieldsID="b01bdcafa05f68555c6a76e0d2c594f2" ns3:_="" ns4:_="">
    <xsd:import namespace="8054a21c-f8a4-4c1e-b4a0-63396548c25f"/>
    <xsd:import namespace="ad439d67-2e8b-4612-9e71-6c4be49f16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4a21c-f8a4-4c1e-b4a0-63396548c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39d67-2e8b-4612-9e71-6c4be49f16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9EC46C-B432-404B-87D2-805D3ADC5C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4a21c-f8a4-4c1e-b4a0-63396548c25f"/>
    <ds:schemaRef ds:uri="ad439d67-2e8b-4612-9e71-6c4be49f16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944D2C-1942-46E5-9377-0DA2C4281F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BA4985-2C1A-4B5F-A422-4971B735EB8D}">
  <ds:schemaRefs>
    <ds:schemaRef ds:uri="http://schemas.microsoft.com/office/2006/documentManagement/types"/>
    <ds:schemaRef ds:uri="http://schemas.microsoft.com/office/2006/metadata/properties"/>
    <ds:schemaRef ds:uri="8054a21c-f8a4-4c1e-b4a0-63396548c25f"/>
    <ds:schemaRef ds:uri="ad439d67-2e8b-4612-9e71-6c4be49f167a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37529</TotalTime>
  <Words>474</Words>
  <Application>Microsoft Office PowerPoint</Application>
  <PresentationFormat>Näytössä katseltava diaesitys (4:3)</PresentationFormat>
  <Paragraphs>208</Paragraphs>
  <Slides>17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Office-teema</vt:lpstr>
      <vt:lpstr>PowerPoint-esitys</vt:lpstr>
      <vt:lpstr>  Adverbit   </vt:lpstr>
      <vt:lpstr>ADJEKTIIVI VAI ADVERBI?</vt:lpstr>
      <vt:lpstr>ADVERBIT  </vt:lpstr>
      <vt:lpstr>ADVERBIN MUODOSTUS</vt:lpstr>
      <vt:lpstr>ADVERBIN MUODOSTUS –  OIKEINKIRJOITUS </vt:lpstr>
      <vt:lpstr>ADVERBIN MUODOSTUS –  OIKEINKIRJOITUS</vt:lpstr>
      <vt:lpstr>Joissakin tapauksissa adjektiivi ja adverbi ovat samanlaiset</vt:lpstr>
      <vt:lpstr>RINNAKKAISET ADVERBIT Joillakin adverbeilla on kaksi muotoa, joiden merkitys on erilainen.</vt:lpstr>
      <vt:lpstr>Activate:</vt:lpstr>
      <vt:lpstr>ADVERBIEN VERTAILU</vt:lpstr>
      <vt:lpstr>ADVERBIEN EPÄSÄÄNNÖLLINEN VERTAILU Muistatko kuinka näiden adverbien vertailumuodot menevät?</vt:lpstr>
      <vt:lpstr>ADVERBIEN VERTAILU Muuta seuraavat adjektiivit adverbeiksi ja muodosta niille vertailumuodot.</vt:lpstr>
      <vt:lpstr>ADVERBIEN VERTAILU Muuta seuraavat adjektiivit adverbeiksi ja muodosta niille vertailumuodot.</vt:lpstr>
      <vt:lpstr>Huomaa!</vt:lpstr>
      <vt:lpstr>Activate:</vt:lpstr>
      <vt:lpstr>Activate: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Luoto Pauliina</cp:lastModifiedBy>
  <cp:revision>354</cp:revision>
  <cp:lastPrinted>2016-05-26T05:27:03Z</cp:lastPrinted>
  <dcterms:created xsi:type="dcterms:W3CDTF">2015-09-28T06:29:35Z</dcterms:created>
  <dcterms:modified xsi:type="dcterms:W3CDTF">2019-12-13T15:21:40Z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-1710626819</vt:i4>
  </property>
  <property fmtid="{D5CDD505-2E9C-101B-9397-08002B2CF9AE}" pid="3" name="_NewReviewCycle">
    <vt:lpwstr/>
  </property>
  <property fmtid="{D5CDD505-2E9C-101B-9397-08002B2CF9AE}" pid="4" name="_EmailSubject">
    <vt:lpwstr>slides for IN6 1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  <property fmtid="{D5CDD505-2E9C-101B-9397-08002B2CF9AE}" pid="7" name="ContentTypeId">
    <vt:lpwstr>0x0101005D14A7231ADE4D408AD70BC5D8C09329</vt:lpwstr>
  </property>
</Properties>
</file>