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68" r:id="rId3"/>
    <p:sldId id="270" r:id="rId4"/>
    <p:sldId id="269" r:id="rId5"/>
    <p:sldId id="257" r:id="rId6"/>
    <p:sldId id="260" r:id="rId7"/>
    <p:sldId id="271" r:id="rId8"/>
    <p:sldId id="261" r:id="rId9"/>
    <p:sldId id="272" r:id="rId10"/>
    <p:sldId id="259" r:id="rId11"/>
    <p:sldId id="267" r:id="rId12"/>
    <p:sldId id="262" r:id="rId13"/>
    <p:sldId id="263" r:id="rId14"/>
    <p:sldId id="264" r:id="rId15"/>
    <p:sldId id="265" r:id="rId16"/>
    <p:sldId id="266" r:id="rId17"/>
  </p:sldIdLst>
  <p:sldSz cx="24384000" cy="13716000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jNHaC00WRwyOX0dY+lTo8KPaDv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36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4" d="100"/>
          <a:sy n="54" d="100"/>
        </p:scale>
        <p:origin x="156" y="126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0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b307b742b8_0_0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gb307b742b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5773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b307b742b8_0_0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gb307b742b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8574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Mukautettu asettelu">
  <p:cSld name="9_Mukautettu asettelu">
    <p:bg>
      <p:bgPr>
        <a:solidFill>
          <a:schemeClr val="dk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2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  <a:defRPr sz="96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  <a:defRPr sz="66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04454" y="11772077"/>
            <a:ext cx="1804218" cy="9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Mukautettu asettelu">
  <p:cSld name="7_Mukautettu asettelu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3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New Insights Module 2 Grammar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Image Half Full">
  <p:cSld name="18_Image Half Full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4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14"/>
          <p:cNvSpPr txBox="1">
            <a:spLocks noGrp="1"/>
          </p:cNvSpPr>
          <p:nvPr>
            <p:ph type="body" idx="1"/>
          </p:nvPr>
        </p:nvSpPr>
        <p:spPr>
          <a:xfrm>
            <a:off x="1621943" y="3160738"/>
            <a:ext cx="10942861" cy="8399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>
            <a:spLocks noGrp="1"/>
          </p:cNvSpPr>
          <p:nvPr>
            <p:ph type="pic" idx="2"/>
          </p:nvPr>
        </p:nvSpPr>
        <p:spPr>
          <a:xfrm>
            <a:off x="13460186" y="0"/>
            <a:ext cx="10923814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sldNum" idx="12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New Insights Module 2 Grammar</a:t>
            </a:r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title"/>
          </p:nvPr>
        </p:nvSpPr>
        <p:spPr>
          <a:xfrm>
            <a:off x="1621944" y="730251"/>
            <a:ext cx="10997318" cy="213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 Half Full">
  <p:cSld name="4_Image Half Full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5"/>
          <p:cNvSpPr txBox="1">
            <a:spLocks noGrp="1"/>
          </p:cNvSpPr>
          <p:nvPr>
            <p:ph type="title"/>
          </p:nvPr>
        </p:nvSpPr>
        <p:spPr>
          <a:xfrm>
            <a:off x="1649187" y="730250"/>
            <a:ext cx="21463873" cy="162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5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15"/>
          <p:cNvSpPr/>
          <p:nvPr/>
        </p:nvSpPr>
        <p:spPr>
          <a:xfrm>
            <a:off x="8404703" y="4080086"/>
            <a:ext cx="3941487" cy="6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2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167640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2"/>
          </p:nvPr>
        </p:nvSpPr>
        <p:spPr>
          <a:xfrm>
            <a:off x="1304115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sldNum" idx="12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New Insights Module 2 Grammar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Image Half Full">
  <p:cSld name="8_Image Half Full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6"/>
          <p:cNvSpPr>
            <a:spLocks noGrp="1"/>
          </p:cNvSpPr>
          <p:nvPr>
            <p:ph type="pic" idx="2"/>
          </p:nvPr>
        </p:nvSpPr>
        <p:spPr>
          <a:xfrm>
            <a:off x="1" y="0"/>
            <a:ext cx="10923814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title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16"/>
          <p:cNvSpPr txBox="1">
            <a:spLocks noGrp="1"/>
          </p:cNvSpPr>
          <p:nvPr>
            <p:ph type="body" idx="1"/>
          </p:nvPr>
        </p:nvSpPr>
        <p:spPr>
          <a:xfrm>
            <a:off x="11381015" y="3536295"/>
            <a:ext cx="11732048" cy="869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New Insights Module 2 Grammar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Image Half Full">
  <p:cSld name="17_Image Half Full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17"/>
          <p:cNvSpPr txBox="1">
            <a:spLocks noGrp="1"/>
          </p:cNvSpPr>
          <p:nvPr>
            <p:ph type="body" idx="1"/>
          </p:nvPr>
        </p:nvSpPr>
        <p:spPr>
          <a:xfrm>
            <a:off x="803274" y="78814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>
            <a:spLocks noGrp="1"/>
          </p:cNvSpPr>
          <p:nvPr>
            <p:ph type="pic" idx="2"/>
          </p:nvPr>
        </p:nvSpPr>
        <p:spPr>
          <a:xfrm>
            <a:off x="803726" y="26804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body" idx="3"/>
          </p:nvPr>
        </p:nvSpPr>
        <p:spPr>
          <a:xfrm>
            <a:off x="8778874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>
            <a:spLocks noGrp="1"/>
          </p:cNvSpPr>
          <p:nvPr>
            <p:ph type="pic" idx="4"/>
          </p:nvPr>
        </p:nvSpPr>
        <p:spPr>
          <a:xfrm>
            <a:off x="8779326" y="27058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body" idx="5"/>
          </p:nvPr>
        </p:nvSpPr>
        <p:spPr>
          <a:xfrm>
            <a:off x="16754473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7"/>
          <p:cNvSpPr>
            <a:spLocks noGrp="1"/>
          </p:cNvSpPr>
          <p:nvPr>
            <p:ph type="pic" idx="6"/>
          </p:nvPr>
        </p:nvSpPr>
        <p:spPr>
          <a:xfrm>
            <a:off x="16754927" y="27058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7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ftr" idx="11"/>
          </p:nvPr>
        </p:nvSpPr>
        <p:spPr>
          <a:xfrm>
            <a:off x="832756" y="12293264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New Insights Module 2 Grammar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Image Half Full">
  <p:cSld name="14_Image Half Full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8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8"/>
          <p:cNvSpPr txBox="1">
            <a:spLocks noGrp="1"/>
          </p:cNvSpPr>
          <p:nvPr>
            <p:ph type="body" idx="1"/>
          </p:nvPr>
        </p:nvSpPr>
        <p:spPr>
          <a:xfrm>
            <a:off x="82686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8"/>
          <p:cNvSpPr>
            <a:spLocks noGrp="1"/>
          </p:cNvSpPr>
          <p:nvPr>
            <p:ph type="pic" idx="2"/>
          </p:nvPr>
        </p:nvSpPr>
        <p:spPr>
          <a:xfrm>
            <a:off x="827319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8"/>
          <p:cNvSpPr txBox="1">
            <a:spLocks noGrp="1"/>
          </p:cNvSpPr>
          <p:nvPr>
            <p:ph type="body" idx="3"/>
          </p:nvPr>
        </p:nvSpPr>
        <p:spPr>
          <a:xfrm>
            <a:off x="6652041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>
            <a:spLocks noGrp="1"/>
          </p:cNvSpPr>
          <p:nvPr>
            <p:ph type="pic" idx="4"/>
          </p:nvPr>
        </p:nvSpPr>
        <p:spPr>
          <a:xfrm>
            <a:off x="6652493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body" idx="5"/>
          </p:nvPr>
        </p:nvSpPr>
        <p:spPr>
          <a:xfrm>
            <a:off x="1251172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8"/>
          <p:cNvSpPr>
            <a:spLocks noGrp="1"/>
          </p:cNvSpPr>
          <p:nvPr>
            <p:ph type="pic" idx="6"/>
          </p:nvPr>
        </p:nvSpPr>
        <p:spPr>
          <a:xfrm>
            <a:off x="12512179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body" idx="7"/>
          </p:nvPr>
        </p:nvSpPr>
        <p:spPr>
          <a:xfrm>
            <a:off x="18390370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>
            <a:spLocks noGrp="1"/>
          </p:cNvSpPr>
          <p:nvPr>
            <p:ph type="pic" idx="8"/>
          </p:nvPr>
        </p:nvSpPr>
        <p:spPr>
          <a:xfrm>
            <a:off x="18390823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ftr" idx="11"/>
          </p:nvPr>
        </p:nvSpPr>
        <p:spPr>
          <a:xfrm>
            <a:off x="820615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New Insights Module 2 Grammar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Image Half Full">
  <p:cSld name="22_Image Half Full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9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9"/>
          <p:cNvSpPr txBox="1">
            <a:spLocks noGrp="1"/>
          </p:cNvSpPr>
          <p:nvPr>
            <p:ph type="body" idx="1"/>
          </p:nvPr>
        </p:nvSpPr>
        <p:spPr>
          <a:xfrm>
            <a:off x="772971" y="44378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body" idx="2"/>
          </p:nvPr>
        </p:nvSpPr>
        <p:spPr>
          <a:xfrm>
            <a:off x="12595591" y="44632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3"/>
          </p:nvPr>
        </p:nvSpPr>
        <p:spPr>
          <a:xfrm>
            <a:off x="772920" y="3184914"/>
            <a:ext cx="1096060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4"/>
          </p:nvPr>
        </p:nvSpPr>
        <p:spPr>
          <a:xfrm>
            <a:off x="12590711" y="3221626"/>
            <a:ext cx="1102031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7" name="Google Shape;77;p19"/>
          <p:cNvCxnSpPr/>
          <p:nvPr/>
        </p:nvCxnSpPr>
        <p:spPr>
          <a:xfrm>
            <a:off x="76858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" name="Google Shape;78;p19"/>
          <p:cNvCxnSpPr/>
          <p:nvPr/>
        </p:nvCxnSpPr>
        <p:spPr>
          <a:xfrm>
            <a:off x="1259120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ftr" idx="11"/>
          </p:nvPr>
        </p:nvSpPr>
        <p:spPr>
          <a:xfrm>
            <a:off x="832756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New Insights Module 2 Grammar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199" cy="81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sldNum" idx="12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New Insights Module 2 Grammar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3663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</a:pPr>
            <a:r>
              <a:rPr lang="fi-FI"/>
              <a:t>Konditionaalit</a:t>
            </a:r>
            <a:endParaRPr/>
          </a:p>
        </p:txBody>
      </p:sp>
      <p:sp>
        <p:nvSpPr>
          <p:cNvPr id="86" name="Google Shape;86;p1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fi-FI"/>
              <a:t>Module 2 Grammar</a:t>
            </a:r>
            <a:endParaRPr/>
          </a:p>
        </p:txBody>
      </p:sp>
      <p:sp>
        <p:nvSpPr>
          <p:cNvPr id="87" name="Google Shape;87;p1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</a:pPr>
            <a:r>
              <a:rPr lang="fi-FI"/>
              <a:t>New Insights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: Taitettu kulma 5">
            <a:extLst>
              <a:ext uri="{FF2B5EF4-FFF2-40B4-BE49-F238E27FC236}">
                <a16:creationId xmlns:a16="http://schemas.microsoft.com/office/drawing/2014/main" id="{2CA8591B-2F1B-4250-AC3B-D0262B5A6A10}"/>
              </a:ext>
            </a:extLst>
          </p:cNvPr>
          <p:cNvSpPr/>
          <p:nvPr/>
        </p:nvSpPr>
        <p:spPr>
          <a:xfrm>
            <a:off x="1291771" y="3570514"/>
            <a:ext cx="21611772" cy="9100457"/>
          </a:xfrm>
          <a:prstGeom prst="foldedCorner">
            <a:avLst/>
          </a:prstGeom>
          <a:effectLst>
            <a:glow rad="101600">
              <a:schemeClr val="accent4">
                <a:alpha val="6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fi-FI" sz="1400" b="0" i="0" u="none" strike="noStrike" kern="0" cap="none" spc="0" normalizeH="0" baseline="0" noProof="0">
              <a:ln>
                <a:noFill/>
              </a:ln>
              <a:solidFill>
                <a:srgbClr val="20202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6" name="Google Shape;106;gb307b742b8_0_0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 dirty="0"/>
              <a:t>Read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note</a:t>
            </a:r>
            <a:r>
              <a:rPr lang="fi-FI" dirty="0"/>
              <a:t> and </a:t>
            </a:r>
            <a:r>
              <a:rPr lang="fi-FI" dirty="0" err="1"/>
              <a:t>find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different</a:t>
            </a:r>
            <a:r>
              <a:rPr lang="fi-FI" dirty="0"/>
              <a:t> </a:t>
            </a:r>
            <a:r>
              <a:rPr lang="fi-FI" dirty="0" err="1"/>
              <a:t>ways</a:t>
            </a:r>
            <a:r>
              <a:rPr lang="fi-FI" dirty="0"/>
              <a:t> of </a:t>
            </a:r>
            <a:r>
              <a:rPr lang="fi-FI" dirty="0" err="1"/>
              <a:t>saying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Finnish</a:t>
            </a:r>
            <a:r>
              <a:rPr lang="fi-FI" dirty="0"/>
              <a:t> -</a:t>
            </a:r>
            <a:r>
              <a:rPr lang="fi-FI" i="1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isi</a:t>
            </a:r>
            <a:r>
              <a:rPr lang="fi-FI" dirty="0"/>
              <a:t> in English.</a:t>
            </a:r>
            <a:endParaRPr dirty="0"/>
          </a:p>
        </p:txBody>
      </p:sp>
      <p:sp>
        <p:nvSpPr>
          <p:cNvPr id="107" name="Google Shape;107;gb307b742b8_0_0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200" cy="81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 err="1"/>
              <a:t>Dear</a:t>
            </a:r>
            <a:r>
              <a:rPr lang="fi-FI" dirty="0"/>
              <a:t> </a:t>
            </a:r>
            <a:r>
              <a:rPr lang="fi-FI" dirty="0" err="1"/>
              <a:t>Marsha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/>
              <a:t>I </a:t>
            </a:r>
            <a:r>
              <a:rPr lang="fi-FI" dirty="0" err="1"/>
              <a:t>would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happy</a:t>
            </a:r>
            <a:r>
              <a:rPr lang="fi-FI" dirty="0"/>
              <a:t> </a:t>
            </a:r>
            <a:r>
              <a:rPr lang="fi-FI" dirty="0" err="1"/>
              <a:t>if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apologized</a:t>
            </a:r>
            <a:r>
              <a:rPr lang="fi-FI" dirty="0"/>
              <a:t> to me. </a:t>
            </a:r>
            <a:r>
              <a:rPr lang="fi-FI" dirty="0" err="1"/>
              <a:t>Actually</a:t>
            </a:r>
            <a:r>
              <a:rPr lang="fi-FI" dirty="0"/>
              <a:t>, </a:t>
            </a:r>
            <a:r>
              <a:rPr lang="fi-FI" dirty="0" err="1"/>
              <a:t>if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bought</a:t>
            </a:r>
            <a:r>
              <a:rPr lang="fi-FI" dirty="0"/>
              <a:t> me </a:t>
            </a:r>
            <a:r>
              <a:rPr lang="fi-FI" dirty="0" err="1"/>
              <a:t>flowers</a:t>
            </a:r>
            <a:r>
              <a:rPr lang="fi-FI" dirty="0"/>
              <a:t> to </a:t>
            </a:r>
            <a:r>
              <a:rPr lang="fi-FI" dirty="0" err="1"/>
              <a:t>say</a:t>
            </a:r>
            <a:r>
              <a:rPr lang="fi-FI" dirty="0"/>
              <a:t> </a:t>
            </a:r>
            <a:r>
              <a:rPr lang="fi-FI" dirty="0" err="1"/>
              <a:t>sorry</a:t>
            </a:r>
            <a:r>
              <a:rPr lang="fi-FI" dirty="0"/>
              <a:t>, it </a:t>
            </a:r>
            <a:r>
              <a:rPr lang="fi-FI" dirty="0" err="1"/>
              <a:t>might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nice</a:t>
            </a:r>
            <a:r>
              <a:rPr lang="fi-FI" dirty="0"/>
              <a:t>.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could</a:t>
            </a:r>
            <a:r>
              <a:rPr lang="fi-FI" dirty="0"/>
              <a:t> </a:t>
            </a:r>
            <a:r>
              <a:rPr lang="fi-FI" dirty="0" err="1"/>
              <a:t>even</a:t>
            </a:r>
            <a:r>
              <a:rPr lang="fi-FI" dirty="0"/>
              <a:t> </a:t>
            </a:r>
            <a:r>
              <a:rPr lang="fi-FI" dirty="0" err="1"/>
              <a:t>buy</a:t>
            </a:r>
            <a:r>
              <a:rPr lang="fi-FI" dirty="0"/>
              <a:t> me </a:t>
            </a:r>
            <a:r>
              <a:rPr lang="fi-FI" dirty="0" err="1"/>
              <a:t>something</a:t>
            </a:r>
            <a:r>
              <a:rPr lang="fi-FI" dirty="0"/>
              <a:t> </a:t>
            </a:r>
            <a:r>
              <a:rPr lang="fi-FI" dirty="0" err="1"/>
              <a:t>more</a:t>
            </a:r>
            <a:r>
              <a:rPr lang="fi-FI" dirty="0"/>
              <a:t> </a:t>
            </a:r>
            <a:r>
              <a:rPr lang="fi-FI" dirty="0" err="1"/>
              <a:t>meaningful</a:t>
            </a:r>
            <a:r>
              <a:rPr lang="fi-FI" dirty="0"/>
              <a:t>. I </a:t>
            </a:r>
            <a:r>
              <a:rPr lang="fi-FI" dirty="0" err="1"/>
              <a:t>think</a:t>
            </a:r>
            <a:r>
              <a:rPr lang="fi-FI" dirty="0"/>
              <a:t>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friends</a:t>
            </a:r>
            <a:r>
              <a:rPr lang="fi-FI" dirty="0"/>
              <a:t> </a:t>
            </a:r>
            <a:r>
              <a:rPr lang="fi-FI" dirty="0" err="1"/>
              <a:t>wouldn’t</a:t>
            </a:r>
            <a:r>
              <a:rPr lang="fi-FI" dirty="0"/>
              <a:t> </a:t>
            </a:r>
            <a:r>
              <a:rPr lang="fi-FI" dirty="0" err="1"/>
              <a:t>make</a:t>
            </a:r>
            <a:r>
              <a:rPr lang="fi-FI" dirty="0"/>
              <a:t> </a:t>
            </a:r>
            <a:r>
              <a:rPr lang="fi-FI" dirty="0" err="1"/>
              <a:t>stupid</a:t>
            </a:r>
            <a:r>
              <a:rPr lang="fi-FI" dirty="0"/>
              <a:t> </a:t>
            </a:r>
            <a:r>
              <a:rPr lang="fi-FI" dirty="0" err="1"/>
              <a:t>jokes</a:t>
            </a:r>
            <a:r>
              <a:rPr lang="fi-FI" dirty="0"/>
              <a:t> </a:t>
            </a:r>
            <a:r>
              <a:rPr lang="fi-FI" dirty="0" err="1"/>
              <a:t>about</a:t>
            </a:r>
            <a:r>
              <a:rPr lang="fi-FI" dirty="0"/>
              <a:t> me </a:t>
            </a:r>
            <a:r>
              <a:rPr lang="fi-FI" dirty="0" err="1"/>
              <a:t>if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didn’t</a:t>
            </a:r>
            <a:r>
              <a:rPr lang="fi-FI" dirty="0"/>
              <a:t> </a:t>
            </a:r>
            <a:r>
              <a:rPr lang="fi-FI" dirty="0" err="1"/>
              <a:t>encourage</a:t>
            </a:r>
            <a:r>
              <a:rPr lang="fi-FI" dirty="0"/>
              <a:t> </a:t>
            </a:r>
            <a:r>
              <a:rPr lang="fi-FI" dirty="0" err="1"/>
              <a:t>them</a:t>
            </a:r>
            <a:r>
              <a:rPr lang="fi-FI" dirty="0"/>
              <a:t>. If I </a:t>
            </a:r>
            <a:r>
              <a:rPr lang="fi-FI" dirty="0" err="1"/>
              <a:t>didn’t</a:t>
            </a:r>
            <a:r>
              <a:rPr lang="fi-FI" dirty="0"/>
              <a:t> </a:t>
            </a:r>
            <a:r>
              <a:rPr lang="fi-FI" dirty="0" err="1"/>
              <a:t>love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, I </a:t>
            </a:r>
            <a:r>
              <a:rPr lang="fi-FI" dirty="0" err="1"/>
              <a:t>would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walking</a:t>
            </a:r>
            <a:r>
              <a:rPr lang="fi-FI" dirty="0"/>
              <a:t> </a:t>
            </a:r>
            <a:r>
              <a:rPr lang="fi-FI" dirty="0" err="1"/>
              <a:t>away</a:t>
            </a:r>
            <a:r>
              <a:rPr lang="fi-FI" dirty="0"/>
              <a:t> </a:t>
            </a:r>
            <a:r>
              <a:rPr lang="fi-FI" dirty="0" err="1"/>
              <a:t>right</a:t>
            </a:r>
            <a:r>
              <a:rPr lang="fi-FI" dirty="0"/>
              <a:t> </a:t>
            </a:r>
            <a:r>
              <a:rPr lang="fi-FI" dirty="0" err="1"/>
              <a:t>now</a:t>
            </a:r>
            <a:r>
              <a:rPr lang="fi-FI" dirty="0"/>
              <a:t> and </a:t>
            </a:r>
            <a:r>
              <a:rPr lang="fi-FI" dirty="0" err="1"/>
              <a:t>not</a:t>
            </a:r>
            <a:r>
              <a:rPr lang="fi-FI" dirty="0"/>
              <a:t> </a:t>
            </a:r>
            <a:r>
              <a:rPr lang="fi-FI" dirty="0" err="1"/>
              <a:t>writing</a:t>
            </a:r>
            <a:r>
              <a:rPr lang="fi-FI" dirty="0"/>
              <a:t> </a:t>
            </a:r>
            <a:r>
              <a:rPr lang="fi-FI" dirty="0" err="1"/>
              <a:t>this</a:t>
            </a:r>
            <a:r>
              <a:rPr lang="fi-FI" dirty="0"/>
              <a:t> </a:t>
            </a:r>
            <a:r>
              <a:rPr lang="fi-FI" dirty="0" err="1"/>
              <a:t>note</a:t>
            </a:r>
            <a:r>
              <a:rPr lang="fi-FI" dirty="0"/>
              <a:t>. </a:t>
            </a:r>
            <a:r>
              <a:rPr lang="fi-FI" dirty="0" err="1"/>
              <a:t>Should</a:t>
            </a:r>
            <a:r>
              <a:rPr lang="fi-FI" dirty="0"/>
              <a:t> I </a:t>
            </a:r>
            <a:r>
              <a:rPr lang="fi-FI" dirty="0" err="1"/>
              <a:t>give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another</a:t>
            </a:r>
            <a:r>
              <a:rPr lang="fi-FI" dirty="0"/>
              <a:t> </a:t>
            </a:r>
            <a:r>
              <a:rPr lang="fi-FI" dirty="0" err="1"/>
              <a:t>chance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not</a:t>
            </a:r>
            <a:r>
              <a:rPr lang="fi-FI" dirty="0"/>
              <a:t>? </a:t>
            </a:r>
            <a:r>
              <a:rPr lang="fi-FI" dirty="0" err="1"/>
              <a:t>Not</a:t>
            </a:r>
            <a:r>
              <a:rPr lang="fi-FI" dirty="0"/>
              <a:t> sure. I </a:t>
            </a:r>
            <a:r>
              <a:rPr lang="fi-FI" dirty="0" err="1"/>
              <a:t>have</a:t>
            </a:r>
            <a:r>
              <a:rPr lang="fi-FI" dirty="0"/>
              <a:t> </a:t>
            </a:r>
            <a:r>
              <a:rPr lang="fi-FI" dirty="0" err="1"/>
              <a:t>feelings</a:t>
            </a:r>
            <a:r>
              <a:rPr lang="fi-FI" dirty="0"/>
              <a:t>, </a:t>
            </a:r>
            <a:r>
              <a:rPr lang="fi-FI" dirty="0" err="1"/>
              <a:t>too</a:t>
            </a:r>
            <a:r>
              <a:rPr lang="fi-FI" dirty="0"/>
              <a:t>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/>
              <a:t>Dere</a:t>
            </a:r>
            <a:r>
              <a:rPr lang="fi-FI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k</a:t>
            </a:r>
            <a:endParaRPr dirty="0"/>
          </a:p>
        </p:txBody>
      </p:sp>
      <p:sp>
        <p:nvSpPr>
          <p:cNvPr id="108" name="Google Shape;108;gb307b742b8_0_0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fi-FI" sz="2000" b="0" i="0" u="none" strike="noStrike" kern="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New Insights Module 2 Grammar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21096901-81DA-4663-A45B-7FAA04AAFC9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fi-FI" sz="2400" b="0" i="0" u="none" strike="noStrike" kern="0" cap="none" spc="0" normalizeH="0" baseline="0" noProof="0" smtClean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lang="fi-FI" sz="2400" b="0" i="0" u="none" strike="noStrike" kern="0" cap="none" spc="0" normalizeH="0" baseline="0" noProof="0" dirty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1383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: Taitettu kulma 5">
            <a:extLst>
              <a:ext uri="{FF2B5EF4-FFF2-40B4-BE49-F238E27FC236}">
                <a16:creationId xmlns:a16="http://schemas.microsoft.com/office/drawing/2014/main" id="{0808B905-D1E9-47BA-A225-EE8B2D7BB2DB}"/>
              </a:ext>
            </a:extLst>
          </p:cNvPr>
          <p:cNvSpPr/>
          <p:nvPr/>
        </p:nvSpPr>
        <p:spPr>
          <a:xfrm>
            <a:off x="1291771" y="3570514"/>
            <a:ext cx="21611772" cy="9100457"/>
          </a:xfrm>
          <a:prstGeom prst="foldedCorner">
            <a:avLst/>
          </a:prstGeom>
          <a:effectLst>
            <a:glow rad="101600">
              <a:schemeClr val="accent4">
                <a:alpha val="6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fi-FI" sz="1400" b="0" i="0" u="none" strike="noStrike" kern="0" cap="none" spc="0" normalizeH="0" baseline="0" noProof="0">
              <a:ln>
                <a:noFill/>
              </a:ln>
              <a:solidFill>
                <a:srgbClr val="20202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6" name="Google Shape;106;gb307b742b8_0_0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 dirty="0"/>
              <a:t>Read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note</a:t>
            </a:r>
            <a:r>
              <a:rPr lang="fi-FI" dirty="0"/>
              <a:t> and </a:t>
            </a:r>
            <a:r>
              <a:rPr lang="fi-FI" dirty="0" err="1"/>
              <a:t>find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different</a:t>
            </a:r>
            <a:r>
              <a:rPr lang="fi-FI" dirty="0"/>
              <a:t> </a:t>
            </a:r>
            <a:r>
              <a:rPr lang="fi-FI" dirty="0" err="1"/>
              <a:t>ways</a:t>
            </a:r>
            <a:r>
              <a:rPr lang="fi-FI" dirty="0"/>
              <a:t> of </a:t>
            </a:r>
            <a:r>
              <a:rPr lang="fi-FI" dirty="0" err="1"/>
              <a:t>saying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Finnish</a:t>
            </a:r>
            <a:r>
              <a:rPr lang="fi-FI" dirty="0"/>
              <a:t> -</a:t>
            </a:r>
            <a:r>
              <a:rPr lang="fi-FI" i="1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isi</a:t>
            </a:r>
            <a:r>
              <a:rPr lang="fi-FI" dirty="0"/>
              <a:t> in English.</a:t>
            </a:r>
            <a:endParaRPr dirty="0"/>
          </a:p>
        </p:txBody>
      </p:sp>
      <p:sp>
        <p:nvSpPr>
          <p:cNvPr id="107" name="Google Shape;107;gb307b742b8_0_0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200" cy="81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 err="1"/>
              <a:t>Dear</a:t>
            </a:r>
            <a:r>
              <a:rPr lang="fi-FI" dirty="0"/>
              <a:t> </a:t>
            </a:r>
            <a:r>
              <a:rPr lang="fi-FI" dirty="0" err="1"/>
              <a:t>Marsha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/>
              <a:t>I </a:t>
            </a:r>
            <a:r>
              <a:rPr lang="fi-FI" b="1" dirty="0" err="1"/>
              <a:t>would</a:t>
            </a:r>
            <a:r>
              <a:rPr lang="fi-FI" b="1" dirty="0"/>
              <a:t> </a:t>
            </a:r>
            <a:r>
              <a:rPr lang="fi-FI" b="1" dirty="0" err="1"/>
              <a:t>be</a:t>
            </a:r>
            <a:r>
              <a:rPr lang="fi-FI" dirty="0"/>
              <a:t> </a:t>
            </a:r>
            <a:r>
              <a:rPr lang="fi-FI" dirty="0" err="1"/>
              <a:t>happy</a:t>
            </a:r>
            <a:r>
              <a:rPr lang="fi-FI" dirty="0"/>
              <a:t> </a:t>
            </a:r>
            <a:r>
              <a:rPr lang="fi-FI" dirty="0" err="1"/>
              <a:t>if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b="1" dirty="0" err="1"/>
              <a:t>apologized</a:t>
            </a:r>
            <a:r>
              <a:rPr lang="fi-FI" dirty="0"/>
              <a:t> to me. </a:t>
            </a:r>
            <a:r>
              <a:rPr lang="fi-FI" dirty="0" err="1"/>
              <a:t>Actually</a:t>
            </a:r>
            <a:r>
              <a:rPr lang="fi-FI" dirty="0"/>
              <a:t>, </a:t>
            </a:r>
            <a:r>
              <a:rPr lang="fi-FI" dirty="0" err="1"/>
              <a:t>if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b="1" dirty="0" err="1"/>
              <a:t>bought</a:t>
            </a:r>
            <a:r>
              <a:rPr lang="fi-FI" b="1" dirty="0"/>
              <a:t> </a:t>
            </a:r>
            <a:r>
              <a:rPr lang="fi-FI" dirty="0"/>
              <a:t>me </a:t>
            </a:r>
            <a:r>
              <a:rPr lang="fi-FI" dirty="0" err="1"/>
              <a:t>flowers</a:t>
            </a:r>
            <a:r>
              <a:rPr lang="fi-FI" dirty="0"/>
              <a:t> to </a:t>
            </a:r>
            <a:r>
              <a:rPr lang="fi-FI" dirty="0" err="1"/>
              <a:t>say</a:t>
            </a:r>
            <a:r>
              <a:rPr lang="fi-FI" dirty="0"/>
              <a:t> </a:t>
            </a:r>
            <a:r>
              <a:rPr lang="fi-FI" dirty="0" err="1"/>
              <a:t>sorry</a:t>
            </a:r>
            <a:r>
              <a:rPr lang="fi-FI" dirty="0"/>
              <a:t>, it </a:t>
            </a:r>
            <a:r>
              <a:rPr lang="fi-FI" b="1" dirty="0" err="1"/>
              <a:t>might</a:t>
            </a:r>
            <a:r>
              <a:rPr lang="fi-FI" b="1" dirty="0"/>
              <a:t> </a:t>
            </a:r>
            <a:r>
              <a:rPr lang="fi-FI" b="1" dirty="0" err="1"/>
              <a:t>be</a:t>
            </a:r>
            <a:r>
              <a:rPr lang="fi-FI" dirty="0"/>
              <a:t> </a:t>
            </a:r>
            <a:r>
              <a:rPr lang="fi-FI" dirty="0" err="1"/>
              <a:t>nice</a:t>
            </a:r>
            <a:r>
              <a:rPr lang="fi-FI" dirty="0"/>
              <a:t>.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b="1" dirty="0" err="1"/>
              <a:t>could</a:t>
            </a:r>
            <a:r>
              <a:rPr lang="fi-FI" dirty="0"/>
              <a:t> </a:t>
            </a:r>
            <a:r>
              <a:rPr lang="fi-FI" dirty="0" err="1"/>
              <a:t>even</a:t>
            </a:r>
            <a:r>
              <a:rPr lang="fi-FI" b="1" dirty="0"/>
              <a:t> </a:t>
            </a:r>
            <a:r>
              <a:rPr lang="fi-FI" b="1" dirty="0" err="1"/>
              <a:t>buy</a:t>
            </a:r>
            <a:r>
              <a:rPr lang="fi-FI" dirty="0"/>
              <a:t> me </a:t>
            </a:r>
            <a:r>
              <a:rPr lang="fi-FI" dirty="0" err="1"/>
              <a:t>something</a:t>
            </a:r>
            <a:r>
              <a:rPr lang="fi-FI" dirty="0"/>
              <a:t> </a:t>
            </a:r>
            <a:r>
              <a:rPr lang="fi-FI" dirty="0" err="1"/>
              <a:t>more</a:t>
            </a:r>
            <a:r>
              <a:rPr lang="fi-FI" dirty="0"/>
              <a:t> </a:t>
            </a:r>
            <a:r>
              <a:rPr lang="fi-FI" dirty="0" err="1"/>
              <a:t>meaningful</a:t>
            </a:r>
            <a:r>
              <a:rPr lang="fi-FI" dirty="0"/>
              <a:t>. I </a:t>
            </a:r>
            <a:r>
              <a:rPr lang="fi-FI" dirty="0" err="1"/>
              <a:t>think</a:t>
            </a:r>
            <a:r>
              <a:rPr lang="fi-FI" dirty="0"/>
              <a:t>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friends</a:t>
            </a:r>
            <a:r>
              <a:rPr lang="fi-FI" dirty="0"/>
              <a:t> </a:t>
            </a:r>
            <a:r>
              <a:rPr lang="fi-FI" b="1" dirty="0" err="1"/>
              <a:t>wouldn’t</a:t>
            </a:r>
            <a:r>
              <a:rPr lang="fi-FI" b="1" dirty="0"/>
              <a:t> </a:t>
            </a:r>
            <a:r>
              <a:rPr lang="fi-FI" b="1" dirty="0" err="1"/>
              <a:t>make</a:t>
            </a:r>
            <a:r>
              <a:rPr lang="fi-FI" dirty="0"/>
              <a:t> </a:t>
            </a:r>
            <a:r>
              <a:rPr lang="fi-FI" dirty="0" err="1"/>
              <a:t>stupid</a:t>
            </a:r>
            <a:r>
              <a:rPr lang="fi-FI" dirty="0"/>
              <a:t> </a:t>
            </a:r>
            <a:r>
              <a:rPr lang="fi-FI" dirty="0" err="1"/>
              <a:t>jokes</a:t>
            </a:r>
            <a:r>
              <a:rPr lang="fi-FI" dirty="0"/>
              <a:t> </a:t>
            </a:r>
            <a:r>
              <a:rPr lang="fi-FI" dirty="0" err="1"/>
              <a:t>about</a:t>
            </a:r>
            <a:r>
              <a:rPr lang="fi-FI" dirty="0"/>
              <a:t> me </a:t>
            </a:r>
            <a:r>
              <a:rPr lang="fi-FI" dirty="0" err="1"/>
              <a:t>if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b="1" dirty="0" err="1"/>
              <a:t>didn’t</a:t>
            </a:r>
            <a:r>
              <a:rPr lang="fi-FI" b="1" dirty="0"/>
              <a:t> </a:t>
            </a:r>
            <a:r>
              <a:rPr lang="fi-FI" b="1" dirty="0" err="1"/>
              <a:t>encourage</a:t>
            </a:r>
            <a:r>
              <a:rPr lang="fi-FI" dirty="0"/>
              <a:t> </a:t>
            </a:r>
            <a:r>
              <a:rPr lang="fi-FI" dirty="0" err="1"/>
              <a:t>them</a:t>
            </a:r>
            <a:r>
              <a:rPr lang="fi-FI" dirty="0"/>
              <a:t>. If I </a:t>
            </a:r>
            <a:r>
              <a:rPr lang="fi-FI" b="1" dirty="0" err="1"/>
              <a:t>didn’t</a:t>
            </a:r>
            <a:r>
              <a:rPr lang="fi-FI" b="1" dirty="0"/>
              <a:t> </a:t>
            </a:r>
            <a:r>
              <a:rPr lang="fi-FI" b="1" dirty="0" err="1"/>
              <a:t>love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, I </a:t>
            </a:r>
            <a:r>
              <a:rPr lang="fi-FI" b="1" dirty="0" err="1"/>
              <a:t>would</a:t>
            </a:r>
            <a:r>
              <a:rPr lang="fi-FI" b="1" dirty="0"/>
              <a:t> </a:t>
            </a:r>
            <a:r>
              <a:rPr lang="fi-FI" b="1" dirty="0" err="1"/>
              <a:t>be</a:t>
            </a:r>
            <a:r>
              <a:rPr lang="fi-FI" b="1" dirty="0"/>
              <a:t> </a:t>
            </a:r>
            <a:r>
              <a:rPr lang="fi-FI" b="1" dirty="0" err="1"/>
              <a:t>walking</a:t>
            </a:r>
            <a:r>
              <a:rPr lang="fi-FI" dirty="0"/>
              <a:t> </a:t>
            </a:r>
            <a:r>
              <a:rPr lang="fi-FI" dirty="0" err="1"/>
              <a:t>away</a:t>
            </a:r>
            <a:r>
              <a:rPr lang="fi-FI" dirty="0"/>
              <a:t> </a:t>
            </a:r>
            <a:r>
              <a:rPr lang="fi-FI" dirty="0" err="1"/>
              <a:t>right</a:t>
            </a:r>
            <a:r>
              <a:rPr lang="fi-FI" dirty="0"/>
              <a:t> </a:t>
            </a:r>
            <a:r>
              <a:rPr lang="fi-FI" dirty="0" err="1"/>
              <a:t>now</a:t>
            </a:r>
            <a:r>
              <a:rPr lang="fi-FI" dirty="0"/>
              <a:t> and </a:t>
            </a:r>
            <a:r>
              <a:rPr lang="fi-FI" dirty="0" err="1"/>
              <a:t>not</a:t>
            </a:r>
            <a:r>
              <a:rPr lang="fi-FI" dirty="0"/>
              <a:t> </a:t>
            </a:r>
            <a:r>
              <a:rPr lang="fi-FI" dirty="0" err="1"/>
              <a:t>writing</a:t>
            </a:r>
            <a:r>
              <a:rPr lang="fi-FI" dirty="0"/>
              <a:t> </a:t>
            </a:r>
            <a:r>
              <a:rPr lang="fi-FI" dirty="0" err="1"/>
              <a:t>this</a:t>
            </a:r>
            <a:r>
              <a:rPr lang="fi-FI" dirty="0"/>
              <a:t> </a:t>
            </a:r>
            <a:r>
              <a:rPr lang="fi-FI" dirty="0" err="1"/>
              <a:t>note</a:t>
            </a:r>
            <a:r>
              <a:rPr lang="fi-FI" dirty="0"/>
              <a:t>. </a:t>
            </a:r>
            <a:r>
              <a:rPr lang="fi-FI" b="1" dirty="0" err="1"/>
              <a:t>Should</a:t>
            </a:r>
            <a:r>
              <a:rPr lang="fi-FI" dirty="0"/>
              <a:t> I</a:t>
            </a:r>
            <a:r>
              <a:rPr lang="fi-FI" b="1" dirty="0"/>
              <a:t> </a:t>
            </a:r>
            <a:r>
              <a:rPr lang="fi-FI" b="1" dirty="0" err="1"/>
              <a:t>give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another</a:t>
            </a:r>
            <a:r>
              <a:rPr lang="fi-FI" dirty="0"/>
              <a:t> </a:t>
            </a:r>
            <a:r>
              <a:rPr lang="fi-FI" dirty="0" err="1"/>
              <a:t>chance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not</a:t>
            </a:r>
            <a:r>
              <a:rPr lang="fi-FI" dirty="0"/>
              <a:t>? </a:t>
            </a:r>
            <a:r>
              <a:rPr lang="fi-FI" dirty="0" err="1"/>
              <a:t>Not</a:t>
            </a:r>
            <a:r>
              <a:rPr lang="fi-FI" dirty="0"/>
              <a:t> sure. I </a:t>
            </a:r>
            <a:r>
              <a:rPr lang="fi-FI" dirty="0" err="1"/>
              <a:t>have</a:t>
            </a:r>
            <a:r>
              <a:rPr lang="fi-FI" dirty="0"/>
              <a:t> </a:t>
            </a:r>
            <a:r>
              <a:rPr lang="fi-FI" dirty="0" err="1"/>
              <a:t>feelings</a:t>
            </a:r>
            <a:r>
              <a:rPr lang="fi-FI" dirty="0"/>
              <a:t>, </a:t>
            </a:r>
            <a:r>
              <a:rPr lang="fi-FI" dirty="0" err="1"/>
              <a:t>too</a:t>
            </a:r>
            <a:r>
              <a:rPr lang="fi-FI" dirty="0"/>
              <a:t>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/>
              <a:t>Dere</a:t>
            </a:r>
            <a:r>
              <a:rPr lang="fi-FI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k</a:t>
            </a:r>
            <a:endParaRPr dirty="0"/>
          </a:p>
        </p:txBody>
      </p:sp>
      <p:sp>
        <p:nvSpPr>
          <p:cNvPr id="108" name="Google Shape;108;gb307b742b8_0_0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fi-FI" sz="2000" b="0" i="0" u="none" strike="noStrike" kern="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New Insights Module 2 Grammar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21096901-81DA-4663-A45B-7FAA04AAFC9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fi-FI" sz="2400" b="0" i="0" u="none" strike="noStrike" kern="0" cap="none" spc="0" normalizeH="0" baseline="0" noProof="0" smtClean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lang="fi-FI" sz="2400" b="0" i="0" u="none" strike="noStrike" kern="0" cap="none" spc="0" normalizeH="0" baseline="0" noProof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5388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 dirty="0" err="1"/>
              <a:t>Practise</a:t>
            </a:r>
            <a:r>
              <a:rPr lang="fi-FI" dirty="0"/>
              <a:t>.</a:t>
            </a:r>
            <a:endParaRPr dirty="0"/>
          </a:p>
        </p:txBody>
      </p:sp>
      <p:sp>
        <p:nvSpPr>
          <p:cNvPr id="128" name="Google Shape;128;p6"/>
          <p:cNvSpPr txBox="1">
            <a:spLocks noGrp="1"/>
          </p:cNvSpPr>
          <p:nvPr>
            <p:ph type="body" idx="1"/>
          </p:nvPr>
        </p:nvSpPr>
        <p:spPr>
          <a:xfrm>
            <a:off x="1676400" y="2880000"/>
            <a:ext cx="21031200" cy="9517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r>
              <a:rPr lang="fi-FI" dirty="0"/>
              <a:t>1. Miksi et voisi tulla kanssani sinne?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r>
              <a:rPr lang="fi-FI" dirty="0"/>
              <a:t>		</a:t>
            </a:r>
            <a:r>
              <a:rPr lang="fi-FI" dirty="0" err="1">
                <a:solidFill>
                  <a:schemeClr val="bg2"/>
                </a:solidFill>
              </a:rPr>
              <a:t>Why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couldn’t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you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come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with</a:t>
            </a:r>
            <a:r>
              <a:rPr lang="fi-FI" dirty="0">
                <a:solidFill>
                  <a:schemeClr val="bg2"/>
                </a:solidFill>
              </a:rPr>
              <a:t> me </a:t>
            </a:r>
            <a:r>
              <a:rPr lang="fi-FI" dirty="0" err="1">
                <a:solidFill>
                  <a:schemeClr val="bg2"/>
                </a:solidFill>
              </a:rPr>
              <a:t>there</a:t>
            </a:r>
            <a:r>
              <a:rPr lang="fi-FI" dirty="0">
                <a:solidFill>
                  <a:schemeClr val="bg2"/>
                </a:solidFill>
              </a:rPr>
              <a:t>?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r>
              <a:rPr lang="fi-FI" dirty="0"/>
              <a:t>2. Juhlat saattaisivat päättyä myöhään.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r>
              <a:rPr lang="fi-FI" dirty="0"/>
              <a:t>		</a:t>
            </a:r>
            <a:r>
              <a:rPr lang="fi-FI" dirty="0" err="1">
                <a:solidFill>
                  <a:schemeClr val="bg2"/>
                </a:solidFill>
              </a:rPr>
              <a:t>The</a:t>
            </a:r>
            <a:r>
              <a:rPr lang="fi-FI" dirty="0">
                <a:solidFill>
                  <a:schemeClr val="bg2"/>
                </a:solidFill>
              </a:rPr>
              <a:t> party </a:t>
            </a:r>
            <a:r>
              <a:rPr lang="fi-FI" dirty="0" err="1">
                <a:solidFill>
                  <a:schemeClr val="bg2"/>
                </a:solidFill>
              </a:rPr>
              <a:t>might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finish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late</a:t>
            </a:r>
            <a:r>
              <a:rPr lang="fi-FI" dirty="0">
                <a:solidFill>
                  <a:schemeClr val="bg2"/>
                </a:solidFill>
              </a:rPr>
              <a:t>.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r>
              <a:rPr lang="fi-FI" dirty="0"/>
              <a:t>3. Jos </a:t>
            </a:r>
            <a:r>
              <a:rPr lang="fi-FI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</a:ext>
                </a:extLst>
              </a:rPr>
              <a:t>tulisit kanssani</a:t>
            </a:r>
            <a:r>
              <a:rPr lang="fi-FI" dirty="0"/>
              <a:t>, minun ei tarvitsisi pelätä pimeää.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r>
              <a:rPr lang="fi-FI" dirty="0">
                <a:solidFill>
                  <a:schemeClr val="bg2"/>
                </a:solidFill>
              </a:rPr>
              <a:t>		If </a:t>
            </a:r>
            <a:r>
              <a:rPr lang="fi-FI" dirty="0" err="1">
                <a:solidFill>
                  <a:schemeClr val="bg2"/>
                </a:solidFill>
              </a:rPr>
              <a:t>you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came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with</a:t>
            </a:r>
            <a:r>
              <a:rPr lang="fi-FI" dirty="0">
                <a:solidFill>
                  <a:schemeClr val="bg2"/>
                </a:solidFill>
              </a:rPr>
              <a:t> me, I </a:t>
            </a:r>
            <a:r>
              <a:rPr lang="fi-FI" dirty="0" err="1">
                <a:solidFill>
                  <a:schemeClr val="bg2"/>
                </a:solidFill>
              </a:rPr>
              <a:t>wouldn’t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have</a:t>
            </a:r>
            <a:r>
              <a:rPr lang="fi-FI" dirty="0">
                <a:solidFill>
                  <a:schemeClr val="bg2"/>
                </a:solidFill>
              </a:rPr>
              <a:t> to </a:t>
            </a:r>
            <a:r>
              <a:rPr lang="fi-FI" dirty="0" err="1">
                <a:solidFill>
                  <a:schemeClr val="bg2"/>
                </a:solidFill>
              </a:rPr>
              <a:t>be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afraid</a:t>
            </a:r>
            <a:r>
              <a:rPr lang="fi-FI" dirty="0">
                <a:solidFill>
                  <a:schemeClr val="bg2"/>
                </a:solidFill>
              </a:rPr>
              <a:t> of </a:t>
            </a:r>
            <a:r>
              <a:rPr lang="fi-FI" dirty="0" err="1">
                <a:solidFill>
                  <a:schemeClr val="bg2"/>
                </a:solidFill>
              </a:rPr>
              <a:t>the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dark</a:t>
            </a:r>
            <a:r>
              <a:rPr lang="fi-FI" dirty="0">
                <a:solidFill>
                  <a:schemeClr val="bg2"/>
                </a:solidFill>
              </a:rPr>
              <a:t>.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r>
              <a:rPr lang="fi-FI" dirty="0"/>
              <a:t>4. Olisitko sankarini, jos mörkö</a:t>
            </a:r>
            <a:r>
              <a:rPr lang="fi-FI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</a:ext>
                </a:extLst>
              </a:rPr>
              <a:t>jä</a:t>
            </a:r>
            <a:r>
              <a:rPr lang="fi-FI" dirty="0"/>
              <a:t> tulisi vastaan?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r>
              <a:rPr lang="fi-FI" dirty="0"/>
              <a:t>		</a:t>
            </a:r>
            <a:r>
              <a:rPr lang="fi-FI" dirty="0" err="1">
                <a:solidFill>
                  <a:schemeClr val="bg2"/>
                </a:solidFill>
              </a:rPr>
              <a:t>Would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you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be</a:t>
            </a:r>
            <a:r>
              <a:rPr lang="fi-FI" dirty="0">
                <a:solidFill>
                  <a:schemeClr val="bg2"/>
                </a:solidFill>
              </a:rPr>
              <a:t> my </a:t>
            </a:r>
            <a:r>
              <a:rPr lang="fi-FI" dirty="0" err="1">
                <a:solidFill>
                  <a:schemeClr val="bg2"/>
                </a:solidFill>
              </a:rPr>
              <a:t>hero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if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bogeymen</a:t>
            </a:r>
            <a:r>
              <a:rPr lang="fi-FI" dirty="0">
                <a:solidFill>
                  <a:schemeClr val="bg2"/>
                </a:solidFill>
              </a:rPr>
              <a:t>/</a:t>
            </a:r>
            <a:r>
              <a:rPr lang="fi-FI" dirty="0" err="1">
                <a:solidFill>
                  <a:schemeClr val="bg2"/>
                </a:solidFill>
              </a:rPr>
              <a:t>spooks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met</a:t>
            </a:r>
            <a:r>
              <a:rPr lang="fi-FI" dirty="0">
                <a:solidFill>
                  <a:schemeClr val="bg2"/>
                </a:solidFill>
              </a:rPr>
              <a:t> us?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129" name="Google Shape;129;p6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New Insights Module 2 Grammar</a:t>
            </a:r>
            <a:endParaRPr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38605BF2-B368-4593-B068-8D4FAD4BC21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mtClean="0"/>
              <a:t>12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"/>
          <p:cNvSpPr txBox="1">
            <a:spLocks noGrp="1"/>
          </p:cNvSpPr>
          <p:nvPr>
            <p:ph type="title"/>
          </p:nvPr>
        </p:nvSpPr>
        <p:spPr>
          <a:xfrm>
            <a:off x="1676400" y="-14025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 dirty="0" err="1"/>
              <a:t>Practise</a:t>
            </a:r>
            <a:r>
              <a:rPr lang="fi-FI" dirty="0"/>
              <a:t>.</a:t>
            </a:r>
            <a:endParaRPr dirty="0"/>
          </a:p>
        </p:txBody>
      </p:sp>
      <p:sp>
        <p:nvSpPr>
          <p:cNvPr id="135" name="Google Shape;135;p7"/>
          <p:cNvSpPr txBox="1">
            <a:spLocks noGrp="1"/>
          </p:cNvSpPr>
          <p:nvPr>
            <p:ph type="body" idx="1"/>
          </p:nvPr>
        </p:nvSpPr>
        <p:spPr>
          <a:xfrm>
            <a:off x="1677600" y="2029399"/>
            <a:ext cx="21711681" cy="1064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r>
              <a:rPr lang="fi-FI" dirty="0"/>
              <a:t>5. Milloin meidän pitäisi lähteä?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r>
              <a:rPr lang="fi-FI" dirty="0"/>
              <a:t>		</a:t>
            </a:r>
            <a:r>
              <a:rPr lang="fi-FI" dirty="0" err="1">
                <a:solidFill>
                  <a:schemeClr val="bg2"/>
                </a:solidFill>
              </a:rPr>
              <a:t>When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should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we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leave</a:t>
            </a:r>
            <a:r>
              <a:rPr lang="fi-FI" dirty="0">
                <a:solidFill>
                  <a:schemeClr val="bg2"/>
                </a:solidFill>
              </a:rPr>
              <a:t>?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r>
              <a:rPr lang="fi-FI" dirty="0"/>
              <a:t>6. Jos lähtisimme ajoissa, juhlat olisivat vielä parhaimmillaan.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r>
              <a:rPr lang="fi-FI" dirty="0"/>
              <a:t>		</a:t>
            </a:r>
            <a:r>
              <a:rPr lang="fi-FI" dirty="0">
                <a:solidFill>
                  <a:schemeClr val="bg2"/>
                </a:solidFill>
              </a:rPr>
              <a:t>If </a:t>
            </a:r>
            <a:r>
              <a:rPr lang="fi-FI" dirty="0" err="1">
                <a:solidFill>
                  <a:schemeClr val="bg2"/>
                </a:solidFill>
              </a:rPr>
              <a:t>we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left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early</a:t>
            </a:r>
            <a:r>
              <a:rPr lang="fi-FI" dirty="0">
                <a:solidFill>
                  <a:schemeClr val="bg2"/>
                </a:solidFill>
              </a:rPr>
              <a:t>, </a:t>
            </a:r>
            <a:r>
              <a:rPr lang="fi-FI" dirty="0" err="1">
                <a:solidFill>
                  <a:schemeClr val="bg2"/>
                </a:solidFill>
              </a:rPr>
              <a:t>the</a:t>
            </a:r>
            <a:r>
              <a:rPr lang="fi-FI" dirty="0">
                <a:solidFill>
                  <a:schemeClr val="bg2"/>
                </a:solidFill>
              </a:rPr>
              <a:t> party </a:t>
            </a:r>
            <a:r>
              <a:rPr lang="fi-FI" dirty="0" err="1">
                <a:solidFill>
                  <a:schemeClr val="bg2"/>
                </a:solidFill>
              </a:rPr>
              <a:t>would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still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be</a:t>
            </a:r>
            <a:r>
              <a:rPr lang="fi-FI" dirty="0">
                <a:solidFill>
                  <a:schemeClr val="bg2"/>
                </a:solidFill>
              </a:rPr>
              <a:t> at </a:t>
            </a:r>
            <a:r>
              <a:rPr lang="fi-FI" dirty="0" err="1">
                <a:solidFill>
                  <a:schemeClr val="bg2"/>
                </a:solidFill>
              </a:rPr>
              <a:t>its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best</a:t>
            </a:r>
            <a:r>
              <a:rPr lang="fi-FI" dirty="0">
                <a:solidFill>
                  <a:schemeClr val="bg2"/>
                </a:solidFill>
              </a:rPr>
              <a:t>.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r>
              <a:rPr lang="fi-FI" dirty="0"/>
              <a:t>7. Jos et olisi niin kova juhlija, minun ei tarvitsisi tulla joka paikkaan mukaan.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r>
              <a:rPr lang="fi-FI" dirty="0"/>
              <a:t>		</a:t>
            </a:r>
            <a:r>
              <a:rPr lang="fi-FI" dirty="0">
                <a:solidFill>
                  <a:schemeClr val="bg2"/>
                </a:solidFill>
              </a:rPr>
              <a:t>If </a:t>
            </a:r>
            <a:r>
              <a:rPr lang="fi-FI" dirty="0" err="1">
                <a:solidFill>
                  <a:schemeClr val="bg2"/>
                </a:solidFill>
              </a:rPr>
              <a:t>you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weren’t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such</a:t>
            </a:r>
            <a:r>
              <a:rPr lang="fi-FI" dirty="0">
                <a:solidFill>
                  <a:schemeClr val="bg2"/>
                </a:solidFill>
              </a:rPr>
              <a:t> a party </a:t>
            </a:r>
            <a:r>
              <a:rPr lang="fi-FI" dirty="0" err="1">
                <a:solidFill>
                  <a:schemeClr val="bg2"/>
                </a:solidFill>
              </a:rPr>
              <a:t>animal</a:t>
            </a:r>
            <a:r>
              <a:rPr lang="fi-FI" dirty="0">
                <a:solidFill>
                  <a:schemeClr val="bg2"/>
                </a:solidFill>
              </a:rPr>
              <a:t>, I </a:t>
            </a:r>
            <a:r>
              <a:rPr lang="fi-FI" dirty="0" err="1">
                <a:solidFill>
                  <a:schemeClr val="bg2"/>
                </a:solidFill>
              </a:rPr>
              <a:t>wouldn’t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have</a:t>
            </a:r>
            <a:r>
              <a:rPr lang="fi-FI" dirty="0">
                <a:solidFill>
                  <a:schemeClr val="bg2"/>
                </a:solidFill>
              </a:rPr>
              <a:t> to </a:t>
            </a:r>
            <a:r>
              <a:rPr lang="fi-FI" dirty="0" err="1">
                <a:solidFill>
                  <a:schemeClr val="bg2"/>
                </a:solidFill>
              </a:rPr>
              <a:t>come</a:t>
            </a:r>
            <a:r>
              <a:rPr lang="fi-FI" dirty="0">
                <a:solidFill>
                  <a:schemeClr val="bg2"/>
                </a:solidFill>
              </a:rPr>
              <a:t> 			</a:t>
            </a:r>
            <a:r>
              <a:rPr lang="fi-FI" dirty="0" err="1">
                <a:solidFill>
                  <a:schemeClr val="bg2"/>
                </a:solidFill>
              </a:rPr>
              <a:t>with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you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everywhere</a:t>
            </a:r>
            <a:r>
              <a:rPr lang="fi-FI" dirty="0">
                <a:solidFill>
                  <a:schemeClr val="bg2"/>
                </a:solidFill>
              </a:rPr>
              <a:t>.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r>
              <a:rPr lang="fi-FI" dirty="0"/>
              <a:t>8. Saattaisin rentoutua enemmän, jos jäisimme kotiin.</a:t>
            </a:r>
            <a:endParaRPr dirty="0"/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r>
              <a:rPr lang="fi-FI" dirty="0"/>
              <a:t>		</a:t>
            </a:r>
            <a:r>
              <a:rPr lang="fi-FI" dirty="0">
                <a:solidFill>
                  <a:schemeClr val="bg2"/>
                </a:solidFill>
              </a:rPr>
              <a:t>I </a:t>
            </a:r>
            <a:r>
              <a:rPr lang="fi-FI" dirty="0" err="1">
                <a:solidFill>
                  <a:schemeClr val="bg2"/>
                </a:solidFill>
              </a:rPr>
              <a:t>might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relax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more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if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we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stayed</a:t>
            </a:r>
            <a:r>
              <a:rPr lang="fi-FI" dirty="0">
                <a:solidFill>
                  <a:schemeClr val="bg2"/>
                </a:solidFill>
              </a:rPr>
              <a:t> at home</a:t>
            </a:r>
            <a:r>
              <a:rPr lang="fi-FI" dirty="0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7"/>
                  </a:ext>
                </a:extLst>
              </a:rPr>
              <a:t>.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136" name="Google Shape;136;p7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New </a:t>
            </a:r>
            <a:r>
              <a:rPr lang="fi-FI" dirty="0" err="1"/>
              <a:t>Insights</a:t>
            </a:r>
            <a:r>
              <a:rPr lang="fi-FI" dirty="0"/>
              <a:t> </a:t>
            </a:r>
            <a:r>
              <a:rPr lang="fi-FI" dirty="0" err="1"/>
              <a:t>Module</a:t>
            </a:r>
            <a:r>
              <a:rPr lang="fi-FI" dirty="0"/>
              <a:t> 2 </a:t>
            </a:r>
            <a:r>
              <a:rPr lang="fi-FI" dirty="0" err="1"/>
              <a:t>Grammar</a:t>
            </a:r>
            <a:endParaRPr dirty="0"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BB2B35D2-240A-4A97-8F35-15439D448F6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mtClean="0"/>
              <a:t>13</a:t>
            </a:fld>
            <a:endParaRPr lang="fi-FI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 dirty="0"/>
              <a:t>Menneen ajan konditionaali - Muodostus</a:t>
            </a:r>
            <a:endParaRPr dirty="0"/>
          </a:p>
        </p:txBody>
      </p:sp>
      <p:sp>
        <p:nvSpPr>
          <p:cNvPr id="142" name="Google Shape;142;p8"/>
          <p:cNvSpPr txBox="1">
            <a:spLocks noGrp="1"/>
          </p:cNvSpPr>
          <p:nvPr>
            <p:ph type="body" idx="1"/>
          </p:nvPr>
        </p:nvSpPr>
        <p:spPr>
          <a:xfrm>
            <a:off x="908342" y="2879999"/>
            <a:ext cx="10137029" cy="9375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</a:pPr>
            <a:r>
              <a:rPr lang="fi-FI" sz="5400" dirty="0"/>
              <a:t>I </a:t>
            </a:r>
            <a:r>
              <a:rPr lang="fi-FI" sz="5400" b="1" dirty="0" err="1"/>
              <a:t>wouldn’t</a:t>
            </a:r>
            <a:r>
              <a:rPr lang="fi-FI" sz="5400" b="1" dirty="0"/>
              <a:t> </a:t>
            </a:r>
            <a:r>
              <a:rPr lang="fi-FI" sz="5400" b="1" dirty="0" err="1"/>
              <a:t>have</a:t>
            </a:r>
            <a:r>
              <a:rPr lang="fi-FI" sz="5400" b="1" dirty="0"/>
              <a:t> </a:t>
            </a:r>
            <a:r>
              <a:rPr lang="fi-FI" sz="5400" b="1" dirty="0" err="1"/>
              <a:t>gone</a:t>
            </a:r>
            <a:r>
              <a:rPr lang="fi-FI" sz="5400" b="1" dirty="0"/>
              <a:t> </a:t>
            </a:r>
            <a:r>
              <a:rPr lang="fi-FI" sz="5400" dirty="0" err="1"/>
              <a:t>there</a:t>
            </a:r>
            <a:r>
              <a:rPr lang="fi-FI" sz="5400" dirty="0"/>
              <a:t> </a:t>
            </a: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</a:pPr>
            <a:r>
              <a:rPr lang="fi-FI" sz="5400" dirty="0" err="1"/>
              <a:t>if</a:t>
            </a:r>
            <a:r>
              <a:rPr lang="fi-FI" sz="5400" dirty="0"/>
              <a:t> I </a:t>
            </a:r>
            <a:r>
              <a:rPr lang="fi-FI" sz="5400" b="1" dirty="0" err="1"/>
              <a:t>had</a:t>
            </a:r>
            <a:r>
              <a:rPr lang="fi-FI" sz="5400" b="1" dirty="0"/>
              <a:t> </a:t>
            </a:r>
            <a:r>
              <a:rPr lang="fi-FI" sz="5400" b="1" dirty="0" err="1"/>
              <a:t>known</a:t>
            </a:r>
            <a:r>
              <a:rPr lang="fi-FI" sz="5400" b="1" dirty="0"/>
              <a:t> </a:t>
            </a:r>
            <a:r>
              <a:rPr lang="fi-FI" sz="5400" dirty="0" err="1"/>
              <a:t>about</a:t>
            </a:r>
            <a:r>
              <a:rPr lang="fi-FI" sz="5400" dirty="0"/>
              <a:t> </a:t>
            </a:r>
            <a:r>
              <a:rPr lang="fi-FI" sz="5400" dirty="0" err="1"/>
              <a:t>the</a:t>
            </a:r>
            <a:r>
              <a:rPr lang="fi-FI" sz="5400" dirty="0"/>
              <a:t> </a:t>
            </a:r>
            <a:r>
              <a:rPr lang="fi-FI" sz="5400" dirty="0" err="1"/>
              <a:t>problems</a:t>
            </a:r>
            <a:r>
              <a:rPr lang="fi-FI" sz="5400" dirty="0"/>
              <a:t>.</a:t>
            </a: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</a:pPr>
            <a:endParaRPr sz="5400" dirty="0"/>
          </a:p>
          <a:p>
            <a:pPr marL="0" lvl="0" indent="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</a:pPr>
            <a:r>
              <a:rPr lang="fi-FI" sz="5400" dirty="0"/>
              <a:t>If Mike </a:t>
            </a:r>
            <a:r>
              <a:rPr lang="fi-FI" sz="5400" b="1" dirty="0" err="1"/>
              <a:t>had</a:t>
            </a:r>
            <a:r>
              <a:rPr lang="fi-FI" sz="5400" b="1" dirty="0"/>
              <a:t> </a:t>
            </a:r>
            <a:r>
              <a:rPr lang="fi-FI" sz="5400" b="1" dirty="0" err="1"/>
              <a:t>believed</a:t>
            </a:r>
            <a:r>
              <a:rPr lang="fi-FI" sz="5400" b="1" dirty="0"/>
              <a:t> </a:t>
            </a:r>
            <a:r>
              <a:rPr lang="fi-FI" sz="5400" dirty="0"/>
              <a:t>me, </a:t>
            </a:r>
          </a:p>
          <a:p>
            <a:pPr marL="0" lvl="0" indent="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</a:pPr>
            <a:r>
              <a:rPr lang="fi-FI" sz="5400" dirty="0"/>
              <a:t>he </a:t>
            </a:r>
            <a:r>
              <a:rPr lang="fi-FI" sz="5400" b="1" dirty="0" err="1"/>
              <a:t>would</a:t>
            </a:r>
            <a:r>
              <a:rPr lang="fi-FI" sz="5400" b="1" dirty="0"/>
              <a:t> </a:t>
            </a:r>
            <a:r>
              <a:rPr lang="fi-FI" sz="5400" b="1" dirty="0" err="1"/>
              <a:t>have</a:t>
            </a:r>
            <a:r>
              <a:rPr lang="fi-FI" sz="5400" b="1" dirty="0"/>
              <a:t> made </a:t>
            </a:r>
            <a:r>
              <a:rPr lang="fi-FI" sz="5400" dirty="0"/>
              <a:t>a </a:t>
            </a:r>
            <a:r>
              <a:rPr lang="fi-FI" sz="5400" dirty="0" err="1"/>
              <a:t>fortune</a:t>
            </a:r>
            <a:r>
              <a:rPr lang="fi-FI" sz="5400" dirty="0"/>
              <a:t>.</a:t>
            </a:r>
            <a:endParaRPr sz="5400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6600" dirty="0">
              <a:solidFill>
                <a:schemeClr val="dk1"/>
              </a:solidFill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9441700-E7F7-434E-8D73-24CA575607CA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1099346" y="2880000"/>
            <a:ext cx="12815770" cy="9505224"/>
          </a:xfrm>
        </p:spPr>
        <p:txBody>
          <a:bodyPr>
            <a:normAutofit fontScale="85000" lnSpcReduction="20000"/>
          </a:bodyPr>
          <a:lstStyle/>
          <a:p>
            <a:pPr marL="857250" lvl="0" indent="-8572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6400" dirty="0">
                <a:solidFill>
                  <a:schemeClr val="bg2"/>
                </a:solidFill>
              </a:rPr>
              <a:t>Kerrottaessa mitä aiemmin olisi tapahtunut / olisi tehty, käytetään menneen ajan konditionaalia.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SzPts val="700"/>
            </a:pPr>
            <a:endParaRPr lang="fi-FI" sz="6400" dirty="0">
              <a:solidFill>
                <a:schemeClr val="bg2"/>
              </a:solidFill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SzPts val="700"/>
            </a:pPr>
            <a:r>
              <a:rPr lang="fi-FI" sz="6400" b="1" dirty="0" err="1">
                <a:solidFill>
                  <a:schemeClr val="bg2"/>
                </a:solidFill>
              </a:rPr>
              <a:t>would</a:t>
            </a:r>
            <a:r>
              <a:rPr lang="fi-FI" sz="6400" b="1" dirty="0">
                <a:solidFill>
                  <a:schemeClr val="bg2"/>
                </a:solidFill>
              </a:rPr>
              <a:t> </a:t>
            </a:r>
            <a:r>
              <a:rPr lang="fi-FI" sz="6400" b="1" dirty="0" err="1">
                <a:solidFill>
                  <a:schemeClr val="bg2"/>
                </a:solidFill>
              </a:rPr>
              <a:t>have</a:t>
            </a:r>
            <a:r>
              <a:rPr lang="fi-FI" sz="6400" b="1" dirty="0">
                <a:solidFill>
                  <a:schemeClr val="bg2"/>
                </a:solidFill>
              </a:rPr>
              <a:t> </a:t>
            </a:r>
            <a:r>
              <a:rPr lang="fi-FI" sz="6400" b="1" dirty="0" err="1">
                <a:solidFill>
                  <a:schemeClr val="bg2"/>
                </a:solidFill>
              </a:rPr>
              <a:t>done</a:t>
            </a:r>
            <a:r>
              <a:rPr lang="fi-FI" sz="6400" b="1" dirty="0">
                <a:solidFill>
                  <a:schemeClr val="bg2"/>
                </a:solidFill>
              </a:rPr>
              <a:t> </a:t>
            </a:r>
            <a:r>
              <a:rPr lang="fi-FI" sz="6400" dirty="0">
                <a:solidFill>
                  <a:schemeClr val="bg2"/>
                </a:solidFill>
              </a:rPr>
              <a:t>		olisi …</a:t>
            </a:r>
          </a:p>
          <a:p>
            <a:pPr marL="0" lvl="0" indent="0">
              <a:lnSpc>
                <a:spcPct val="120000"/>
              </a:lnSpc>
              <a:spcBef>
                <a:spcPts val="600"/>
              </a:spcBef>
              <a:buSzPts val="700"/>
            </a:pPr>
            <a:r>
              <a:rPr lang="fi-FI" sz="6400" b="1" dirty="0" err="1">
                <a:solidFill>
                  <a:schemeClr val="bg2"/>
                </a:solidFill>
              </a:rPr>
              <a:t>could</a:t>
            </a:r>
            <a:r>
              <a:rPr lang="fi-FI" sz="6400" b="1" dirty="0">
                <a:solidFill>
                  <a:schemeClr val="bg2"/>
                </a:solidFill>
              </a:rPr>
              <a:t> </a:t>
            </a:r>
            <a:r>
              <a:rPr lang="fi-FI" sz="6400" b="1" dirty="0" err="1">
                <a:solidFill>
                  <a:schemeClr val="bg2"/>
                </a:solidFill>
              </a:rPr>
              <a:t>have</a:t>
            </a:r>
            <a:r>
              <a:rPr lang="fi-FI" sz="6400" b="1" dirty="0">
                <a:solidFill>
                  <a:schemeClr val="bg2"/>
                </a:solidFill>
              </a:rPr>
              <a:t> </a:t>
            </a:r>
            <a:r>
              <a:rPr lang="fi-FI" sz="6400" b="1" dirty="0" err="1">
                <a:solidFill>
                  <a:schemeClr val="bg2"/>
                </a:solidFill>
              </a:rPr>
              <a:t>done</a:t>
            </a:r>
            <a:r>
              <a:rPr lang="fi-FI" sz="6400" dirty="0">
                <a:solidFill>
                  <a:schemeClr val="bg2"/>
                </a:solidFill>
              </a:rPr>
              <a:t>		olisi voinut/osannut</a:t>
            </a:r>
          </a:p>
          <a:p>
            <a:pPr marL="0" lvl="0" indent="0">
              <a:lnSpc>
                <a:spcPct val="120000"/>
              </a:lnSpc>
              <a:spcBef>
                <a:spcPts val="600"/>
              </a:spcBef>
              <a:buSzPts val="700"/>
            </a:pPr>
            <a:r>
              <a:rPr lang="fi-FI" sz="6400" b="1" dirty="0" err="1">
                <a:solidFill>
                  <a:schemeClr val="bg2"/>
                </a:solidFill>
              </a:rPr>
              <a:t>should</a:t>
            </a:r>
            <a:r>
              <a:rPr lang="fi-FI" sz="6400" b="1" dirty="0">
                <a:solidFill>
                  <a:schemeClr val="bg2"/>
                </a:solidFill>
              </a:rPr>
              <a:t> </a:t>
            </a:r>
            <a:r>
              <a:rPr lang="fi-FI" sz="6400" b="1" dirty="0" err="1">
                <a:solidFill>
                  <a:schemeClr val="bg2"/>
                </a:solidFill>
              </a:rPr>
              <a:t>have</a:t>
            </a:r>
            <a:r>
              <a:rPr lang="fi-FI" sz="6400" b="1" dirty="0">
                <a:solidFill>
                  <a:schemeClr val="bg2"/>
                </a:solidFill>
              </a:rPr>
              <a:t> </a:t>
            </a:r>
            <a:r>
              <a:rPr lang="fi-FI" sz="6400" b="1" dirty="0" err="1">
                <a:solidFill>
                  <a:schemeClr val="bg2"/>
                </a:solidFill>
              </a:rPr>
              <a:t>done</a:t>
            </a:r>
            <a:r>
              <a:rPr lang="fi-FI" sz="6400" dirty="0">
                <a:solidFill>
                  <a:schemeClr val="bg2"/>
                </a:solidFill>
              </a:rPr>
              <a:t>		olisi pitänyt</a:t>
            </a:r>
          </a:p>
          <a:p>
            <a:pPr marL="0" lvl="0" indent="0">
              <a:lnSpc>
                <a:spcPct val="120000"/>
              </a:lnSpc>
              <a:spcBef>
                <a:spcPts val="600"/>
              </a:spcBef>
              <a:buSzPts val="700"/>
            </a:pPr>
            <a:r>
              <a:rPr lang="fi-FI" sz="6400" b="1" dirty="0" err="1">
                <a:solidFill>
                  <a:schemeClr val="bg2"/>
                </a:solidFill>
              </a:rPr>
              <a:t>might</a:t>
            </a:r>
            <a:r>
              <a:rPr lang="fi-FI" sz="6400" b="1" dirty="0">
                <a:solidFill>
                  <a:schemeClr val="bg2"/>
                </a:solidFill>
              </a:rPr>
              <a:t> </a:t>
            </a:r>
            <a:r>
              <a:rPr lang="fi-FI" sz="6400" b="1" dirty="0" err="1">
                <a:solidFill>
                  <a:schemeClr val="bg2"/>
                </a:solidFill>
              </a:rPr>
              <a:t>have</a:t>
            </a:r>
            <a:r>
              <a:rPr lang="fi-FI" sz="6400" b="1" dirty="0">
                <a:solidFill>
                  <a:schemeClr val="bg2"/>
                </a:solidFill>
              </a:rPr>
              <a:t> </a:t>
            </a:r>
            <a:r>
              <a:rPr lang="fi-FI" sz="6400" b="1" dirty="0" err="1">
                <a:solidFill>
                  <a:schemeClr val="bg2"/>
                </a:solidFill>
              </a:rPr>
              <a:t>done</a:t>
            </a:r>
            <a:r>
              <a:rPr lang="fi-FI" sz="6400" b="1" dirty="0">
                <a:solidFill>
                  <a:schemeClr val="bg2"/>
                </a:solidFill>
              </a:rPr>
              <a:t>	</a:t>
            </a:r>
            <a:r>
              <a:rPr lang="fi-FI" sz="6400" dirty="0">
                <a:solidFill>
                  <a:schemeClr val="bg2"/>
                </a:solidFill>
              </a:rPr>
              <a:t>	olisi saattanut</a:t>
            </a:r>
          </a:p>
          <a:p>
            <a:pPr marL="0" lvl="0" indent="0">
              <a:lnSpc>
                <a:spcPct val="120000"/>
              </a:lnSpc>
              <a:spcBef>
                <a:spcPts val="600"/>
              </a:spcBef>
              <a:buSzPts val="700"/>
            </a:pPr>
            <a:endParaRPr lang="fi-FI" sz="6400" dirty="0">
              <a:solidFill>
                <a:schemeClr val="bg2"/>
              </a:solidFill>
            </a:endParaRPr>
          </a:p>
          <a:p>
            <a:pPr marL="857250" lvl="0" indent="-8572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6400" dirty="0">
                <a:solidFill>
                  <a:schemeClr val="bg2"/>
                </a:solidFill>
              </a:rPr>
              <a:t>Sivulauseessa on pluskvamperfekt</a:t>
            </a:r>
            <a:r>
              <a:rPr lang="fi-FI" sz="6400" dirty="0">
                <a:solidFill>
                  <a:schemeClr val="bg2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8"/>
                  </a:ext>
                </a:extLst>
              </a:rPr>
              <a:t>i. </a:t>
            </a:r>
            <a:endParaRPr lang="fi-FI" sz="6400" dirty="0">
              <a:solidFill>
                <a:schemeClr val="bg2"/>
              </a:solidFill>
            </a:endParaRPr>
          </a:p>
          <a:p>
            <a:endParaRPr lang="fi-FI" dirty="0"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1A088FB0-A8D1-4580-BFB3-5B1E6CB39EB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mtClean="0"/>
              <a:t>14</a:t>
            </a:fld>
            <a:endParaRPr lang="fi-FI" dirty="0"/>
          </a:p>
        </p:txBody>
      </p:sp>
      <p:sp>
        <p:nvSpPr>
          <p:cNvPr id="143" name="Google Shape;143;p8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New </a:t>
            </a:r>
            <a:r>
              <a:rPr lang="fi-FI" dirty="0" err="1"/>
              <a:t>Insights</a:t>
            </a:r>
            <a:r>
              <a:rPr lang="fi-FI" dirty="0"/>
              <a:t> </a:t>
            </a:r>
            <a:r>
              <a:rPr lang="fi-FI" dirty="0" err="1"/>
              <a:t>Module</a:t>
            </a:r>
            <a:r>
              <a:rPr lang="fi-FI" dirty="0"/>
              <a:t> 2 </a:t>
            </a:r>
            <a:r>
              <a:rPr lang="fi-FI" dirty="0" err="1"/>
              <a:t>Grammar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/>
              <a:t>Practise.</a:t>
            </a:r>
            <a:endParaRPr/>
          </a:p>
        </p:txBody>
      </p:sp>
      <p:sp>
        <p:nvSpPr>
          <p:cNvPr id="149" name="Google Shape;149;p9"/>
          <p:cNvSpPr txBox="1">
            <a:spLocks noGrp="1"/>
          </p:cNvSpPr>
          <p:nvPr>
            <p:ph type="body" idx="1"/>
          </p:nvPr>
        </p:nvSpPr>
        <p:spPr>
          <a:xfrm>
            <a:off x="1676400" y="2880000"/>
            <a:ext cx="21031199" cy="9574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/>
              <a:t>1. Minun olisi pitänyt lähteä matkalle viime kesänä.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/>
              <a:t>		</a:t>
            </a:r>
            <a:r>
              <a:rPr lang="fi-FI" dirty="0">
                <a:solidFill>
                  <a:schemeClr val="bg2"/>
                </a:solidFill>
              </a:rPr>
              <a:t>I </a:t>
            </a:r>
            <a:r>
              <a:rPr lang="fi-FI" dirty="0" err="1">
                <a:solidFill>
                  <a:schemeClr val="bg2"/>
                </a:solidFill>
              </a:rPr>
              <a:t>should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have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gone</a:t>
            </a:r>
            <a:r>
              <a:rPr lang="fi-FI" dirty="0">
                <a:solidFill>
                  <a:schemeClr val="bg2"/>
                </a:solidFill>
              </a:rPr>
              <a:t> on a </a:t>
            </a:r>
            <a:r>
              <a:rPr lang="fi-FI" dirty="0" err="1">
                <a:solidFill>
                  <a:schemeClr val="bg2"/>
                </a:solidFill>
              </a:rPr>
              <a:t>trip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last</a:t>
            </a:r>
            <a:r>
              <a:rPr lang="fi-FI" dirty="0">
                <a:solidFill>
                  <a:schemeClr val="bg2"/>
                </a:solidFill>
              </a:rPr>
              <a:t> summer.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9"/>
                  </a:ext>
                </a:extLst>
              </a:rPr>
              <a:t>2.</a:t>
            </a:r>
            <a:r>
              <a:rPr lang="fi-FI" dirty="0"/>
              <a:t> Meidän ei olisi pitänyt valittaa.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/>
              <a:t>		</a:t>
            </a:r>
            <a:r>
              <a:rPr lang="fi-FI" dirty="0" err="1">
                <a:solidFill>
                  <a:schemeClr val="bg2"/>
                </a:solidFill>
              </a:rPr>
              <a:t>We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shouldn’t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have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complained</a:t>
            </a:r>
            <a:r>
              <a:rPr lang="fi-FI" dirty="0">
                <a:solidFill>
                  <a:schemeClr val="bg2"/>
                </a:solidFill>
              </a:rPr>
              <a:t>. 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/>
              <a:t>3. Tämä suunnitelma olisi kuulostanut hullulta</a:t>
            </a:r>
            <a:r>
              <a:rPr lang="fi-FI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0"/>
                  </a:ext>
                </a:extLst>
              </a:rPr>
              <a:t>,</a:t>
            </a:r>
            <a:r>
              <a:rPr lang="fi-FI" dirty="0"/>
              <a:t> jollen olisi keskittynyt sanomaasi paremmin.</a:t>
            </a:r>
            <a:endParaRPr dirty="0"/>
          </a:p>
          <a:p>
            <a:pPr marL="0" lvl="1" indent="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rPr lang="fi-FI" sz="6000" dirty="0">
                <a:solidFill>
                  <a:schemeClr val="bg2"/>
                </a:solidFill>
              </a:rPr>
              <a:t>		</a:t>
            </a:r>
            <a:r>
              <a:rPr lang="fi-FI" sz="6000" dirty="0" err="1">
                <a:solidFill>
                  <a:schemeClr val="bg2"/>
                </a:solidFill>
              </a:rPr>
              <a:t>This</a:t>
            </a:r>
            <a:r>
              <a:rPr lang="fi-FI" sz="6000" dirty="0">
                <a:solidFill>
                  <a:schemeClr val="bg2"/>
                </a:solidFill>
              </a:rPr>
              <a:t> </a:t>
            </a:r>
            <a:r>
              <a:rPr lang="fi-FI" sz="6000" dirty="0" err="1">
                <a:solidFill>
                  <a:schemeClr val="bg2"/>
                </a:solidFill>
              </a:rPr>
              <a:t>plan</a:t>
            </a:r>
            <a:r>
              <a:rPr lang="fi-FI" sz="6000" dirty="0">
                <a:solidFill>
                  <a:schemeClr val="bg2"/>
                </a:solidFill>
              </a:rPr>
              <a:t> </a:t>
            </a:r>
            <a:r>
              <a:rPr lang="fi-FI" sz="6000" dirty="0" err="1">
                <a:solidFill>
                  <a:schemeClr val="bg2"/>
                </a:solidFill>
              </a:rPr>
              <a:t>would</a:t>
            </a:r>
            <a:r>
              <a:rPr lang="fi-FI" sz="6000" dirty="0">
                <a:solidFill>
                  <a:schemeClr val="bg2"/>
                </a:solidFill>
              </a:rPr>
              <a:t> </a:t>
            </a:r>
            <a:r>
              <a:rPr lang="fi-FI" sz="6000" dirty="0" err="1">
                <a:solidFill>
                  <a:schemeClr val="bg2"/>
                </a:solidFill>
              </a:rPr>
              <a:t>have</a:t>
            </a:r>
            <a:r>
              <a:rPr lang="fi-FI" sz="6000" dirty="0">
                <a:solidFill>
                  <a:schemeClr val="bg2"/>
                </a:solidFill>
              </a:rPr>
              <a:t> </a:t>
            </a:r>
            <a:r>
              <a:rPr lang="fi-FI" sz="6000" dirty="0" err="1">
                <a:solidFill>
                  <a:schemeClr val="bg2"/>
                </a:solidFill>
              </a:rPr>
              <a:t>sounded</a:t>
            </a:r>
            <a:r>
              <a:rPr lang="fi-FI" sz="6000" dirty="0">
                <a:solidFill>
                  <a:schemeClr val="bg2"/>
                </a:solidFill>
              </a:rPr>
              <a:t> </a:t>
            </a:r>
            <a:r>
              <a:rPr lang="fi-FI" sz="6000" dirty="0" err="1">
                <a:solidFill>
                  <a:schemeClr val="bg2"/>
                </a:solidFill>
              </a:rPr>
              <a:t>crazy</a:t>
            </a:r>
            <a:r>
              <a:rPr lang="fi-FI" sz="6000" dirty="0">
                <a:solidFill>
                  <a:schemeClr val="bg2"/>
                </a:solidFill>
              </a:rPr>
              <a:t> </a:t>
            </a:r>
            <a:r>
              <a:rPr lang="fi-FI" sz="6000" dirty="0" err="1">
                <a:solidFill>
                  <a:schemeClr val="bg2"/>
                </a:solidFill>
              </a:rPr>
              <a:t>if</a:t>
            </a:r>
            <a:r>
              <a:rPr lang="fi-FI" sz="6000" dirty="0">
                <a:solidFill>
                  <a:schemeClr val="bg2"/>
                </a:solidFill>
              </a:rPr>
              <a:t> I </a:t>
            </a:r>
            <a:r>
              <a:rPr lang="fi-FI" sz="6000" dirty="0" err="1">
                <a:solidFill>
                  <a:schemeClr val="bg2"/>
                </a:solidFill>
              </a:rPr>
              <a:t>hadn’t</a:t>
            </a:r>
            <a:r>
              <a:rPr lang="fi-FI" sz="6000" dirty="0">
                <a:solidFill>
                  <a:schemeClr val="bg2"/>
                </a:solidFill>
              </a:rPr>
              <a:t> </a:t>
            </a:r>
            <a:r>
              <a:rPr lang="fi-FI" sz="6000" dirty="0" err="1">
                <a:solidFill>
                  <a:schemeClr val="bg2"/>
                </a:solidFill>
              </a:rPr>
              <a:t>focused</a:t>
            </a:r>
            <a:r>
              <a:rPr lang="fi-FI" sz="6000" dirty="0">
                <a:solidFill>
                  <a:schemeClr val="bg2"/>
                </a:solidFill>
              </a:rPr>
              <a:t> / 			</a:t>
            </a:r>
            <a:r>
              <a:rPr lang="fi-FI" sz="6000" dirty="0" err="1">
                <a:solidFill>
                  <a:schemeClr val="bg2"/>
                </a:solidFill>
              </a:rPr>
              <a:t>unless</a:t>
            </a:r>
            <a:r>
              <a:rPr lang="fi-FI" sz="6000" dirty="0">
                <a:solidFill>
                  <a:schemeClr val="bg2"/>
                </a:solidFill>
              </a:rPr>
              <a:t> I </a:t>
            </a:r>
            <a:r>
              <a:rPr lang="fi-FI" sz="6000" dirty="0" err="1">
                <a:solidFill>
                  <a:schemeClr val="bg2"/>
                </a:solidFill>
              </a:rPr>
              <a:t>had</a:t>
            </a:r>
            <a:r>
              <a:rPr lang="fi-FI" sz="6000" dirty="0">
                <a:solidFill>
                  <a:schemeClr val="bg2"/>
                </a:solidFill>
              </a:rPr>
              <a:t> </a:t>
            </a:r>
            <a:r>
              <a:rPr lang="fi-FI" sz="6000" dirty="0" err="1">
                <a:solidFill>
                  <a:schemeClr val="bg2"/>
                </a:solidFill>
              </a:rPr>
              <a:t>focused</a:t>
            </a:r>
            <a:r>
              <a:rPr lang="fi-FI" sz="6000" dirty="0">
                <a:solidFill>
                  <a:schemeClr val="bg2"/>
                </a:solidFill>
              </a:rPr>
              <a:t> on </a:t>
            </a:r>
            <a:r>
              <a:rPr lang="fi-FI" sz="6000" dirty="0" err="1">
                <a:solidFill>
                  <a:schemeClr val="bg2"/>
                </a:solidFill>
              </a:rPr>
              <a:t>your</a:t>
            </a:r>
            <a:r>
              <a:rPr lang="fi-FI" sz="6000" dirty="0">
                <a:solidFill>
                  <a:schemeClr val="bg2"/>
                </a:solidFill>
              </a:rPr>
              <a:t> </a:t>
            </a:r>
            <a:r>
              <a:rPr lang="fi-FI" sz="6000" dirty="0" err="1">
                <a:solidFill>
                  <a:schemeClr val="bg2"/>
                </a:solidFill>
              </a:rPr>
              <a:t>message</a:t>
            </a:r>
            <a:r>
              <a:rPr lang="fi-FI" sz="6000" dirty="0">
                <a:solidFill>
                  <a:schemeClr val="bg2"/>
                </a:solidFill>
              </a:rPr>
              <a:t> </a:t>
            </a:r>
            <a:r>
              <a:rPr lang="fi-FI" sz="6000" dirty="0" err="1">
                <a:solidFill>
                  <a:schemeClr val="bg2"/>
                </a:solidFill>
              </a:rPr>
              <a:t>better</a:t>
            </a:r>
            <a:r>
              <a:rPr lang="fi-FI" sz="6000" dirty="0">
                <a:solidFill>
                  <a:schemeClr val="bg2"/>
                </a:solidFill>
              </a:rPr>
              <a:t>.</a:t>
            </a:r>
            <a:endParaRPr sz="6000" dirty="0">
              <a:solidFill>
                <a:schemeClr val="bg2"/>
              </a:solidFill>
            </a:endParaRPr>
          </a:p>
        </p:txBody>
      </p:sp>
      <p:sp>
        <p:nvSpPr>
          <p:cNvPr id="150" name="Google Shape;150;p9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New Insights Module 2 Grammar</a:t>
            </a:r>
            <a:endParaRPr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CB3BA616-84D7-4835-B826-BC14035017C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mtClean="0"/>
              <a:t>15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0"/>
          <p:cNvSpPr txBox="1">
            <a:spLocks noGrp="1"/>
          </p:cNvSpPr>
          <p:nvPr>
            <p:ph type="title"/>
          </p:nvPr>
        </p:nvSpPr>
        <p:spPr>
          <a:xfrm>
            <a:off x="1676400" y="-7781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 dirty="0" err="1"/>
              <a:t>Practise</a:t>
            </a:r>
            <a:r>
              <a:rPr lang="fi-FI" dirty="0"/>
              <a:t>.</a:t>
            </a:r>
            <a:endParaRPr dirty="0"/>
          </a:p>
        </p:txBody>
      </p:sp>
      <p:sp>
        <p:nvSpPr>
          <p:cNvPr id="156" name="Google Shape;156;p10"/>
          <p:cNvSpPr txBox="1">
            <a:spLocks noGrp="1"/>
          </p:cNvSpPr>
          <p:nvPr>
            <p:ph type="body" idx="1"/>
          </p:nvPr>
        </p:nvSpPr>
        <p:spPr>
          <a:xfrm>
            <a:off x="1676400" y="1816749"/>
            <a:ext cx="22246856" cy="11041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ts val="68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r>
              <a:rPr lang="fi-FI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1"/>
                  </a:ext>
                </a:extLst>
              </a:rPr>
              <a:t>4</a:t>
            </a:r>
            <a:r>
              <a:rPr lang="fi-FI" dirty="0"/>
              <a:t>. Olisitko muistuttanut minua kokeesta, jos olisit muistanut sen itse?</a:t>
            </a:r>
            <a:endParaRPr dirty="0"/>
          </a:p>
          <a:p>
            <a:pPr marL="0" lvl="0" indent="0" algn="l" rtl="0">
              <a:lnSpc>
                <a:spcPts val="68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r>
              <a:rPr lang="fi-FI" dirty="0"/>
              <a:t>		</a:t>
            </a:r>
            <a:r>
              <a:rPr lang="fi-FI" dirty="0" err="1">
                <a:solidFill>
                  <a:schemeClr val="bg2"/>
                </a:solidFill>
              </a:rPr>
              <a:t>Would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you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have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reminded</a:t>
            </a:r>
            <a:r>
              <a:rPr lang="fi-FI" dirty="0">
                <a:solidFill>
                  <a:schemeClr val="bg2"/>
                </a:solidFill>
              </a:rPr>
              <a:t> me of </a:t>
            </a:r>
            <a:r>
              <a:rPr lang="fi-FI" dirty="0" err="1">
                <a:solidFill>
                  <a:schemeClr val="bg2"/>
                </a:solidFill>
              </a:rPr>
              <a:t>the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exam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if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you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had</a:t>
            </a:r>
            <a:r>
              <a:rPr lang="fi-FI" dirty="0">
                <a:solidFill>
                  <a:schemeClr val="bg2"/>
                </a:solidFill>
              </a:rPr>
              <a:t> 						</a:t>
            </a:r>
            <a:r>
              <a:rPr lang="fi-FI" dirty="0" err="1">
                <a:solidFill>
                  <a:schemeClr val="bg2"/>
                </a:solidFill>
              </a:rPr>
              <a:t>remembered</a:t>
            </a:r>
            <a:r>
              <a:rPr lang="fi-FI" dirty="0">
                <a:solidFill>
                  <a:schemeClr val="bg2"/>
                </a:solidFill>
              </a:rPr>
              <a:t> it </a:t>
            </a:r>
            <a:r>
              <a:rPr lang="fi-FI" dirty="0" err="1">
                <a:solidFill>
                  <a:schemeClr val="bg2"/>
                </a:solidFill>
              </a:rPr>
              <a:t>yourself</a:t>
            </a:r>
            <a:r>
              <a:rPr lang="fi-FI" dirty="0">
                <a:solidFill>
                  <a:schemeClr val="bg2"/>
                </a:solidFill>
              </a:rPr>
              <a:t>?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ts val="68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r>
              <a:rPr lang="fi-FI" dirty="0"/>
              <a:t>5. Olisimme saattaneet juhlia koko yön, ellei seuraava päivä olisi ollut työpäivä.</a:t>
            </a:r>
            <a:endParaRPr dirty="0"/>
          </a:p>
          <a:p>
            <a:pPr marL="0" lvl="0" indent="0" algn="l" rtl="0">
              <a:lnSpc>
                <a:spcPts val="68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r>
              <a:rPr lang="fi-FI" dirty="0"/>
              <a:t>		</a:t>
            </a:r>
            <a:r>
              <a:rPr lang="fi-FI" dirty="0" err="1">
                <a:solidFill>
                  <a:schemeClr val="bg2"/>
                </a:solidFill>
              </a:rPr>
              <a:t>We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might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have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partied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all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night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if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the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following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day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hadn’t</a:t>
            </a:r>
            <a:r>
              <a:rPr lang="fi-FI" dirty="0">
                <a:solidFill>
                  <a:schemeClr val="bg2"/>
                </a:solidFill>
              </a:rPr>
              <a:t> 					</a:t>
            </a:r>
            <a:r>
              <a:rPr lang="fi-FI" dirty="0" err="1">
                <a:solidFill>
                  <a:schemeClr val="bg2"/>
                </a:solidFill>
              </a:rPr>
              <a:t>been</a:t>
            </a:r>
            <a:r>
              <a:rPr lang="fi-FI" dirty="0">
                <a:solidFill>
                  <a:schemeClr val="bg2"/>
                </a:solidFill>
              </a:rPr>
              <a:t> / </a:t>
            </a:r>
            <a:r>
              <a:rPr lang="fi-FI" dirty="0" err="1">
                <a:solidFill>
                  <a:schemeClr val="bg2"/>
                </a:solidFill>
              </a:rPr>
              <a:t>unless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the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following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day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had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been</a:t>
            </a:r>
            <a:r>
              <a:rPr lang="fi-FI" dirty="0">
                <a:solidFill>
                  <a:schemeClr val="bg2"/>
                </a:solidFill>
              </a:rPr>
              <a:t> a </a:t>
            </a:r>
            <a:r>
              <a:rPr lang="fi-FI" dirty="0" err="1">
                <a:solidFill>
                  <a:schemeClr val="bg2"/>
                </a:solidFill>
              </a:rPr>
              <a:t>work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day</a:t>
            </a:r>
            <a:r>
              <a:rPr lang="fi-FI" dirty="0">
                <a:solidFill>
                  <a:schemeClr val="bg2"/>
                </a:solidFill>
              </a:rPr>
              <a:t>.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ts val="68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r>
              <a:rPr lang="fi-FI" dirty="0"/>
              <a:t>6. Jos olisin haastanut sinut uusintaotteluun, olisitko yrittänyt enemmän?</a:t>
            </a:r>
            <a:endParaRPr dirty="0"/>
          </a:p>
          <a:p>
            <a:pPr marL="0" lvl="0" indent="0" algn="l" rtl="0">
              <a:lnSpc>
                <a:spcPts val="68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r>
              <a:rPr lang="fi-FI" dirty="0"/>
              <a:t>		</a:t>
            </a:r>
            <a:r>
              <a:rPr lang="fi-FI" dirty="0">
                <a:solidFill>
                  <a:schemeClr val="bg2"/>
                </a:solidFill>
              </a:rPr>
              <a:t>If I </a:t>
            </a:r>
            <a:r>
              <a:rPr lang="fi-FI" dirty="0" err="1">
                <a:solidFill>
                  <a:schemeClr val="bg2"/>
                </a:solidFill>
              </a:rPr>
              <a:t>had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challenged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you</a:t>
            </a:r>
            <a:r>
              <a:rPr lang="fi-FI" dirty="0">
                <a:solidFill>
                  <a:schemeClr val="bg2"/>
                </a:solidFill>
              </a:rPr>
              <a:t> to a </a:t>
            </a:r>
            <a:r>
              <a:rPr lang="fi-FI" dirty="0" err="1">
                <a:solidFill>
                  <a:schemeClr val="bg2"/>
                </a:solidFill>
              </a:rPr>
              <a:t>rematch</a:t>
            </a:r>
            <a:r>
              <a:rPr lang="fi-FI" dirty="0">
                <a:solidFill>
                  <a:schemeClr val="bg2"/>
                </a:solidFill>
              </a:rPr>
              <a:t>, </a:t>
            </a:r>
            <a:r>
              <a:rPr lang="fi-FI" dirty="0" err="1">
                <a:solidFill>
                  <a:schemeClr val="bg2"/>
                </a:solidFill>
              </a:rPr>
              <a:t>would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you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have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tried</a:t>
            </a:r>
            <a:r>
              <a:rPr lang="fi-FI" dirty="0">
                <a:solidFill>
                  <a:schemeClr val="bg2"/>
                </a:solidFill>
              </a:rPr>
              <a:t> 					</a:t>
            </a:r>
            <a:r>
              <a:rPr lang="fi-FI" dirty="0" err="1">
                <a:solidFill>
                  <a:schemeClr val="bg2"/>
                </a:solidFill>
              </a:rPr>
              <a:t>harder</a:t>
            </a:r>
            <a:r>
              <a:rPr lang="fi-FI" dirty="0">
                <a:solidFill>
                  <a:schemeClr val="bg2"/>
                </a:solidFill>
              </a:rPr>
              <a:t>?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157" name="Google Shape;157;p10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New </a:t>
            </a:r>
            <a:r>
              <a:rPr lang="fi-FI" dirty="0" err="1"/>
              <a:t>Insights</a:t>
            </a:r>
            <a:r>
              <a:rPr lang="fi-FI" dirty="0"/>
              <a:t> </a:t>
            </a:r>
            <a:r>
              <a:rPr lang="fi-FI" dirty="0" err="1"/>
              <a:t>Module</a:t>
            </a:r>
            <a:r>
              <a:rPr lang="fi-FI" dirty="0"/>
              <a:t> 2 </a:t>
            </a:r>
            <a:r>
              <a:rPr lang="fi-FI" dirty="0" err="1"/>
              <a:t>Grammar</a:t>
            </a:r>
            <a:endParaRPr dirty="0"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276B8DA4-39EF-416C-AFAB-DCA3A8DE6F5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mtClean="0"/>
              <a:t>16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A5608C-0A82-438A-A95A-BC05ED753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Olisikohan näin?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0E676EC-C5E5-4EBA-B436-DA15D6BED6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 dirty="0"/>
              <a:t>It </a:t>
            </a:r>
            <a:r>
              <a:rPr lang="fi-FI" dirty="0" err="1"/>
              <a:t>would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strange</a:t>
            </a:r>
            <a:r>
              <a:rPr lang="fi-FI" dirty="0"/>
              <a:t> </a:t>
            </a:r>
            <a:r>
              <a:rPr lang="fi-FI" dirty="0" err="1"/>
              <a:t>if</a:t>
            </a:r>
            <a:r>
              <a:rPr lang="fi-FI" dirty="0"/>
              <a:t>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language</a:t>
            </a:r>
            <a:r>
              <a:rPr lang="fi-FI" dirty="0"/>
              <a:t> </a:t>
            </a:r>
            <a:r>
              <a:rPr lang="fi-FI" dirty="0" err="1"/>
              <a:t>had</a:t>
            </a:r>
            <a:r>
              <a:rPr lang="fi-FI" dirty="0"/>
              <a:t> </a:t>
            </a:r>
            <a:r>
              <a:rPr lang="fi-FI" dirty="0" err="1"/>
              <a:t>different</a:t>
            </a:r>
            <a:r>
              <a:rPr lang="fi-FI" dirty="0"/>
              <a:t> </a:t>
            </a:r>
            <a:r>
              <a:rPr lang="fi-FI" dirty="0" err="1"/>
              <a:t>pronouns</a:t>
            </a:r>
            <a:r>
              <a:rPr lang="fi-FI" dirty="0"/>
              <a:t> for </a:t>
            </a:r>
            <a:r>
              <a:rPr lang="fi-FI" dirty="0" err="1"/>
              <a:t>men</a:t>
            </a:r>
            <a:r>
              <a:rPr lang="fi-FI" dirty="0"/>
              <a:t> and </a:t>
            </a:r>
            <a:r>
              <a:rPr lang="fi-FI" dirty="0" err="1"/>
              <a:t>women</a:t>
            </a:r>
            <a:r>
              <a:rPr lang="fi-FI" dirty="0"/>
              <a:t>.</a:t>
            </a:r>
          </a:p>
          <a:p>
            <a:r>
              <a:rPr lang="fi-FI" dirty="0"/>
              <a:t>		</a:t>
            </a:r>
            <a:r>
              <a:rPr lang="fi-FI" dirty="0">
                <a:solidFill>
                  <a:schemeClr val="bg2"/>
                </a:solidFill>
              </a:rPr>
              <a:t>Olisi outoa, jos suomen kielessä olisi eri pronominit miehille ja naisille</a:t>
            </a:r>
            <a:r>
              <a:rPr lang="fi-FI" dirty="0"/>
              <a:t>.</a:t>
            </a:r>
          </a:p>
          <a:p>
            <a:endParaRPr lang="fi-FI" dirty="0"/>
          </a:p>
          <a:p>
            <a:r>
              <a:rPr lang="fi-FI" dirty="0" err="1"/>
              <a:t>There</a:t>
            </a:r>
            <a:r>
              <a:rPr lang="fi-FI" dirty="0"/>
              <a:t> </a:t>
            </a:r>
            <a:r>
              <a:rPr lang="fi-FI" dirty="0" err="1"/>
              <a:t>could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a </a:t>
            </a:r>
            <a:r>
              <a:rPr lang="fi-FI" dirty="0" err="1"/>
              <a:t>lot</a:t>
            </a:r>
            <a:r>
              <a:rPr lang="fi-FI" dirty="0"/>
              <a:t> of opposition to </a:t>
            </a:r>
            <a:r>
              <a:rPr lang="fi-FI" dirty="0" err="1"/>
              <a:t>the</a:t>
            </a:r>
            <a:r>
              <a:rPr lang="fi-FI" dirty="0"/>
              <a:t> idea </a:t>
            </a:r>
            <a:r>
              <a:rPr lang="fi-FI" dirty="0" err="1"/>
              <a:t>all</a:t>
            </a:r>
            <a:r>
              <a:rPr lang="fi-FI" dirty="0"/>
              <a:t> </a:t>
            </a:r>
            <a:r>
              <a:rPr lang="fi-FI" dirty="0" err="1"/>
              <a:t>over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internet.</a:t>
            </a:r>
          </a:p>
          <a:p>
            <a:r>
              <a:rPr lang="fi-FI" dirty="0">
                <a:solidFill>
                  <a:schemeClr val="bg2"/>
                </a:solidFill>
              </a:rPr>
              <a:t>		Internetissä voisi olla paljon </a:t>
            </a:r>
            <a:r>
              <a:rPr lang="fi-FI" dirty="0" err="1">
                <a:solidFill>
                  <a:schemeClr val="bg2"/>
                </a:solidFill>
              </a:rPr>
              <a:t>vastustustusta</a:t>
            </a:r>
            <a:r>
              <a:rPr lang="fi-FI" dirty="0">
                <a:solidFill>
                  <a:schemeClr val="bg2"/>
                </a:solidFill>
              </a:rPr>
              <a:t> ideaa kohtaan.</a:t>
            </a:r>
          </a:p>
          <a:p>
            <a:endParaRPr lang="fi-FI" dirty="0"/>
          </a:p>
          <a:p>
            <a:r>
              <a:rPr lang="fi-FI" dirty="0"/>
              <a:t>It </a:t>
            </a:r>
            <a:r>
              <a:rPr lang="fi-FI" dirty="0" err="1"/>
              <a:t>should</a:t>
            </a:r>
            <a:r>
              <a:rPr lang="fi-FI" dirty="0"/>
              <a:t> </a:t>
            </a:r>
            <a:r>
              <a:rPr lang="fi-FI" dirty="0" err="1"/>
              <a:t>not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a </a:t>
            </a:r>
            <a:r>
              <a:rPr lang="fi-FI" dirty="0" err="1"/>
              <a:t>grammar</a:t>
            </a:r>
            <a:r>
              <a:rPr lang="fi-FI" dirty="0"/>
              <a:t> </a:t>
            </a:r>
            <a:r>
              <a:rPr lang="fi-FI" dirty="0" err="1"/>
              <a:t>issue</a:t>
            </a:r>
            <a:r>
              <a:rPr lang="fi-FI" dirty="0"/>
              <a:t> </a:t>
            </a:r>
            <a:r>
              <a:rPr lang="fi-FI" dirty="0" err="1"/>
              <a:t>if</a:t>
            </a:r>
            <a:r>
              <a:rPr lang="fi-FI" dirty="0"/>
              <a:t> </a:t>
            </a:r>
            <a:r>
              <a:rPr lang="fi-FI" dirty="0" err="1"/>
              <a:t>somebody</a:t>
            </a:r>
            <a:r>
              <a:rPr lang="fi-FI" dirty="0"/>
              <a:t> is a </a:t>
            </a:r>
            <a:r>
              <a:rPr lang="fi-FI" dirty="0" err="1"/>
              <a:t>male</a:t>
            </a:r>
            <a:r>
              <a:rPr lang="fi-FI" dirty="0"/>
              <a:t> </a:t>
            </a:r>
            <a:r>
              <a:rPr lang="fi-FI" dirty="0" err="1"/>
              <a:t>human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a </a:t>
            </a:r>
            <a:r>
              <a:rPr lang="fi-FI" dirty="0" err="1"/>
              <a:t>female</a:t>
            </a:r>
            <a:r>
              <a:rPr lang="fi-FI" dirty="0"/>
              <a:t> </a:t>
            </a:r>
            <a:r>
              <a:rPr lang="fi-FI" dirty="0" err="1"/>
              <a:t>human</a:t>
            </a:r>
            <a:r>
              <a:rPr lang="fi-FI" dirty="0"/>
              <a:t>.</a:t>
            </a:r>
          </a:p>
          <a:p>
            <a:r>
              <a:rPr lang="fi-FI" dirty="0">
                <a:solidFill>
                  <a:schemeClr val="bg2"/>
                </a:solidFill>
              </a:rPr>
              <a:t>		Sen ei pitäisi olla kielioppiasia, onko joku miespuolinen ihminen vai naispuolinen ihminen.</a:t>
            </a:r>
          </a:p>
          <a:p>
            <a:endParaRPr lang="fi-FI" dirty="0"/>
          </a:p>
          <a:p>
            <a:r>
              <a:rPr lang="fi-FI" dirty="0" err="1"/>
              <a:t>There</a:t>
            </a:r>
            <a:r>
              <a:rPr lang="fi-FI" dirty="0"/>
              <a:t> </a:t>
            </a:r>
            <a:r>
              <a:rPr lang="fi-FI" dirty="0" err="1"/>
              <a:t>might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more</a:t>
            </a:r>
            <a:r>
              <a:rPr lang="fi-FI" dirty="0"/>
              <a:t> </a:t>
            </a:r>
            <a:r>
              <a:rPr lang="fi-FI" dirty="0" err="1"/>
              <a:t>equality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world</a:t>
            </a:r>
            <a:r>
              <a:rPr lang="fi-FI" dirty="0"/>
              <a:t> </a:t>
            </a:r>
            <a:r>
              <a:rPr lang="fi-FI" dirty="0" err="1"/>
              <a:t>if</a:t>
            </a:r>
            <a:r>
              <a:rPr lang="fi-FI" dirty="0"/>
              <a:t> </a:t>
            </a:r>
            <a:r>
              <a:rPr lang="fi-FI" dirty="0" err="1"/>
              <a:t>everyone</a:t>
            </a:r>
            <a:r>
              <a:rPr lang="fi-FI" dirty="0"/>
              <a:t> </a:t>
            </a:r>
            <a:r>
              <a:rPr lang="fi-FI" dirty="0" err="1"/>
              <a:t>spoke</a:t>
            </a:r>
            <a:r>
              <a:rPr lang="fi-FI" dirty="0"/>
              <a:t> </a:t>
            </a:r>
            <a:r>
              <a:rPr lang="fi-FI" dirty="0" err="1"/>
              <a:t>Finnish</a:t>
            </a:r>
            <a:r>
              <a:rPr lang="fi-FI" dirty="0"/>
              <a:t>.</a:t>
            </a:r>
          </a:p>
          <a:p>
            <a:r>
              <a:rPr lang="fi-FI" dirty="0">
                <a:solidFill>
                  <a:schemeClr val="bg2"/>
                </a:solidFill>
              </a:rPr>
              <a:t>		Maailmassa voisi olla enemmän tasa-arvoa, jos kaikki puhuisivat suomea.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52936B9-78F9-4FD6-9726-B28CA95C074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mtClean="0"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0BACDF4-535E-412F-821F-4F6F55BA2F9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New Insights Module 2 Grammar</a:t>
            </a:r>
          </a:p>
        </p:txBody>
      </p:sp>
    </p:spTree>
    <p:extLst>
      <p:ext uri="{BB962C8B-B14F-4D97-AF65-F5344CB8AC3E}">
        <p14:creationId xmlns:p14="http://schemas.microsoft.com/office/powerpoint/2010/main" val="2332235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A5608C-0A82-438A-A95A-BC05ED753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Olisikohan näin?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0E676EC-C5E5-4EBA-B436-DA15D6BED6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 dirty="0"/>
              <a:t>It </a:t>
            </a:r>
            <a:r>
              <a:rPr lang="fi-FI" b="1" dirty="0" err="1"/>
              <a:t>would</a:t>
            </a:r>
            <a:r>
              <a:rPr lang="fi-FI" b="1" dirty="0"/>
              <a:t> </a:t>
            </a:r>
            <a:r>
              <a:rPr lang="fi-FI" b="1" dirty="0" err="1"/>
              <a:t>be</a:t>
            </a:r>
            <a:r>
              <a:rPr lang="fi-FI" b="1" dirty="0"/>
              <a:t> </a:t>
            </a:r>
            <a:r>
              <a:rPr lang="fi-FI" b="1" dirty="0" err="1"/>
              <a:t>strange</a:t>
            </a:r>
            <a:r>
              <a:rPr lang="fi-FI" b="1" dirty="0"/>
              <a:t> </a:t>
            </a:r>
            <a:r>
              <a:rPr lang="fi-FI" dirty="0" err="1"/>
              <a:t>if</a:t>
            </a:r>
            <a:r>
              <a:rPr lang="fi-FI" dirty="0"/>
              <a:t>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language</a:t>
            </a:r>
            <a:r>
              <a:rPr lang="fi-FI" dirty="0"/>
              <a:t> </a:t>
            </a:r>
            <a:r>
              <a:rPr lang="fi-FI" dirty="0" err="1"/>
              <a:t>had</a:t>
            </a:r>
            <a:r>
              <a:rPr lang="fi-FI" dirty="0"/>
              <a:t> </a:t>
            </a:r>
            <a:r>
              <a:rPr lang="fi-FI" dirty="0" err="1"/>
              <a:t>different</a:t>
            </a:r>
            <a:r>
              <a:rPr lang="fi-FI" dirty="0"/>
              <a:t> </a:t>
            </a:r>
            <a:r>
              <a:rPr lang="fi-FI" dirty="0" err="1"/>
              <a:t>pronouns</a:t>
            </a:r>
            <a:r>
              <a:rPr lang="fi-FI" dirty="0"/>
              <a:t> for </a:t>
            </a:r>
            <a:r>
              <a:rPr lang="fi-FI" dirty="0" err="1"/>
              <a:t>men</a:t>
            </a:r>
            <a:r>
              <a:rPr lang="fi-FI" dirty="0"/>
              <a:t> and </a:t>
            </a:r>
            <a:r>
              <a:rPr lang="fi-FI" dirty="0" err="1"/>
              <a:t>women</a:t>
            </a:r>
            <a:r>
              <a:rPr lang="fi-FI" dirty="0"/>
              <a:t>.</a:t>
            </a:r>
          </a:p>
          <a:p>
            <a:r>
              <a:rPr lang="fi-FI" dirty="0">
                <a:solidFill>
                  <a:schemeClr val="bg2"/>
                </a:solidFill>
              </a:rPr>
              <a:t>		</a:t>
            </a:r>
            <a:r>
              <a:rPr lang="fi-FI" b="1" dirty="0">
                <a:solidFill>
                  <a:schemeClr val="bg2"/>
                </a:solidFill>
              </a:rPr>
              <a:t>Olisi outoa</a:t>
            </a:r>
            <a:r>
              <a:rPr lang="fi-FI" dirty="0">
                <a:solidFill>
                  <a:schemeClr val="bg2"/>
                </a:solidFill>
              </a:rPr>
              <a:t>, jos suomen kielessä olisi eri pronominit miehille ja naisille.</a:t>
            </a:r>
          </a:p>
          <a:p>
            <a:endParaRPr lang="fi-FI" dirty="0"/>
          </a:p>
          <a:p>
            <a:r>
              <a:rPr lang="fi-FI" dirty="0" err="1"/>
              <a:t>There</a:t>
            </a:r>
            <a:r>
              <a:rPr lang="fi-FI" dirty="0"/>
              <a:t> </a:t>
            </a:r>
            <a:r>
              <a:rPr lang="fi-FI" b="1" dirty="0" err="1"/>
              <a:t>could</a:t>
            </a:r>
            <a:r>
              <a:rPr lang="fi-FI" b="1" dirty="0"/>
              <a:t> </a:t>
            </a:r>
            <a:r>
              <a:rPr lang="fi-FI" b="1" dirty="0" err="1"/>
              <a:t>be</a:t>
            </a:r>
            <a:r>
              <a:rPr lang="fi-FI" b="1" dirty="0"/>
              <a:t> </a:t>
            </a:r>
            <a:r>
              <a:rPr lang="fi-FI" dirty="0"/>
              <a:t>a </a:t>
            </a:r>
            <a:r>
              <a:rPr lang="fi-FI" dirty="0" err="1"/>
              <a:t>lot</a:t>
            </a:r>
            <a:r>
              <a:rPr lang="fi-FI" dirty="0"/>
              <a:t> of opposition to </a:t>
            </a:r>
            <a:r>
              <a:rPr lang="fi-FI" dirty="0" err="1"/>
              <a:t>the</a:t>
            </a:r>
            <a:r>
              <a:rPr lang="fi-FI" dirty="0"/>
              <a:t> idea </a:t>
            </a:r>
            <a:r>
              <a:rPr lang="fi-FI" dirty="0" err="1"/>
              <a:t>all</a:t>
            </a:r>
            <a:r>
              <a:rPr lang="fi-FI" dirty="0"/>
              <a:t> </a:t>
            </a:r>
            <a:r>
              <a:rPr lang="fi-FI" dirty="0" err="1"/>
              <a:t>over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internet.</a:t>
            </a:r>
          </a:p>
          <a:p>
            <a:r>
              <a:rPr lang="fi-FI" dirty="0">
                <a:solidFill>
                  <a:schemeClr val="bg2"/>
                </a:solidFill>
              </a:rPr>
              <a:t>		Internetissä </a:t>
            </a:r>
            <a:r>
              <a:rPr lang="fi-FI" b="1" dirty="0">
                <a:solidFill>
                  <a:schemeClr val="bg2"/>
                </a:solidFill>
              </a:rPr>
              <a:t>voisi olla </a:t>
            </a:r>
            <a:r>
              <a:rPr lang="fi-FI" dirty="0">
                <a:solidFill>
                  <a:schemeClr val="bg2"/>
                </a:solidFill>
              </a:rPr>
              <a:t>paljon </a:t>
            </a:r>
            <a:r>
              <a:rPr lang="fi-FI" dirty="0" err="1">
                <a:solidFill>
                  <a:schemeClr val="bg2"/>
                </a:solidFill>
              </a:rPr>
              <a:t>vastustustusta</a:t>
            </a:r>
            <a:r>
              <a:rPr lang="fi-FI" dirty="0">
                <a:solidFill>
                  <a:schemeClr val="bg2"/>
                </a:solidFill>
              </a:rPr>
              <a:t> ideaa kohtaan.</a:t>
            </a:r>
          </a:p>
          <a:p>
            <a:endParaRPr lang="fi-FI" dirty="0"/>
          </a:p>
          <a:p>
            <a:r>
              <a:rPr lang="fi-FI" dirty="0"/>
              <a:t>It </a:t>
            </a:r>
            <a:r>
              <a:rPr lang="fi-FI" b="1" dirty="0" err="1"/>
              <a:t>should</a:t>
            </a:r>
            <a:r>
              <a:rPr lang="fi-FI" b="1" dirty="0"/>
              <a:t> </a:t>
            </a:r>
            <a:r>
              <a:rPr lang="fi-FI" b="1" dirty="0" err="1"/>
              <a:t>not</a:t>
            </a:r>
            <a:r>
              <a:rPr lang="fi-FI" b="1" dirty="0"/>
              <a:t> </a:t>
            </a:r>
            <a:r>
              <a:rPr lang="fi-FI" b="1" dirty="0" err="1"/>
              <a:t>be</a:t>
            </a:r>
            <a:r>
              <a:rPr lang="fi-FI" b="1" dirty="0"/>
              <a:t> </a:t>
            </a:r>
            <a:r>
              <a:rPr lang="fi-FI" dirty="0"/>
              <a:t>a </a:t>
            </a:r>
            <a:r>
              <a:rPr lang="fi-FI" dirty="0" err="1"/>
              <a:t>grammar</a:t>
            </a:r>
            <a:r>
              <a:rPr lang="fi-FI" dirty="0"/>
              <a:t> </a:t>
            </a:r>
            <a:r>
              <a:rPr lang="fi-FI" dirty="0" err="1"/>
              <a:t>issue</a:t>
            </a:r>
            <a:r>
              <a:rPr lang="fi-FI" dirty="0"/>
              <a:t> </a:t>
            </a:r>
            <a:r>
              <a:rPr lang="fi-FI" dirty="0" err="1"/>
              <a:t>if</a:t>
            </a:r>
            <a:r>
              <a:rPr lang="fi-FI" dirty="0"/>
              <a:t> </a:t>
            </a:r>
            <a:r>
              <a:rPr lang="fi-FI" dirty="0" err="1"/>
              <a:t>somebody</a:t>
            </a:r>
            <a:r>
              <a:rPr lang="fi-FI" dirty="0"/>
              <a:t> is a </a:t>
            </a:r>
            <a:r>
              <a:rPr lang="fi-FI" dirty="0" err="1"/>
              <a:t>male</a:t>
            </a:r>
            <a:r>
              <a:rPr lang="fi-FI" dirty="0"/>
              <a:t> </a:t>
            </a:r>
            <a:r>
              <a:rPr lang="fi-FI" dirty="0" err="1"/>
              <a:t>human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a </a:t>
            </a:r>
            <a:r>
              <a:rPr lang="fi-FI" dirty="0" err="1"/>
              <a:t>female</a:t>
            </a:r>
            <a:r>
              <a:rPr lang="fi-FI" dirty="0"/>
              <a:t> </a:t>
            </a:r>
            <a:r>
              <a:rPr lang="fi-FI" dirty="0" err="1"/>
              <a:t>human</a:t>
            </a:r>
            <a:r>
              <a:rPr lang="fi-FI" dirty="0"/>
              <a:t>.</a:t>
            </a:r>
          </a:p>
          <a:p>
            <a:r>
              <a:rPr lang="fi-FI" dirty="0">
                <a:solidFill>
                  <a:schemeClr val="bg2"/>
                </a:solidFill>
              </a:rPr>
              <a:t>		Sen </a:t>
            </a:r>
            <a:r>
              <a:rPr lang="fi-FI" b="1" dirty="0">
                <a:solidFill>
                  <a:schemeClr val="bg2"/>
                </a:solidFill>
              </a:rPr>
              <a:t>ei pitäisi olla </a:t>
            </a:r>
            <a:r>
              <a:rPr lang="fi-FI" dirty="0">
                <a:solidFill>
                  <a:schemeClr val="bg2"/>
                </a:solidFill>
              </a:rPr>
              <a:t>kielioppiasia, onko joku miespuolinen ihminen vai naispuolinen ihminen.</a:t>
            </a:r>
          </a:p>
          <a:p>
            <a:endParaRPr lang="fi-FI" dirty="0"/>
          </a:p>
          <a:p>
            <a:r>
              <a:rPr lang="fi-FI" dirty="0" err="1"/>
              <a:t>There</a:t>
            </a:r>
            <a:r>
              <a:rPr lang="fi-FI" dirty="0"/>
              <a:t> </a:t>
            </a:r>
            <a:r>
              <a:rPr lang="fi-FI" b="1" dirty="0" err="1"/>
              <a:t>might</a:t>
            </a:r>
            <a:r>
              <a:rPr lang="fi-FI" b="1" dirty="0"/>
              <a:t> </a:t>
            </a:r>
            <a:r>
              <a:rPr lang="fi-FI" b="1" dirty="0" err="1"/>
              <a:t>be</a:t>
            </a:r>
            <a:r>
              <a:rPr lang="fi-FI" b="1" dirty="0"/>
              <a:t> </a:t>
            </a:r>
            <a:r>
              <a:rPr lang="fi-FI" dirty="0" err="1"/>
              <a:t>more</a:t>
            </a:r>
            <a:r>
              <a:rPr lang="fi-FI" dirty="0"/>
              <a:t> </a:t>
            </a:r>
            <a:r>
              <a:rPr lang="fi-FI" dirty="0" err="1"/>
              <a:t>equality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world</a:t>
            </a:r>
            <a:r>
              <a:rPr lang="fi-FI" dirty="0"/>
              <a:t> </a:t>
            </a:r>
            <a:r>
              <a:rPr lang="fi-FI" dirty="0" err="1"/>
              <a:t>if</a:t>
            </a:r>
            <a:r>
              <a:rPr lang="fi-FI" dirty="0"/>
              <a:t> </a:t>
            </a:r>
            <a:r>
              <a:rPr lang="fi-FI" dirty="0" err="1"/>
              <a:t>everyone</a:t>
            </a:r>
            <a:r>
              <a:rPr lang="fi-FI" dirty="0"/>
              <a:t> </a:t>
            </a:r>
            <a:r>
              <a:rPr lang="fi-FI" dirty="0" err="1"/>
              <a:t>spoke</a:t>
            </a:r>
            <a:r>
              <a:rPr lang="fi-FI" dirty="0"/>
              <a:t> </a:t>
            </a:r>
            <a:r>
              <a:rPr lang="fi-FI" dirty="0" err="1"/>
              <a:t>Finnish</a:t>
            </a:r>
            <a:r>
              <a:rPr lang="fi-FI" dirty="0"/>
              <a:t>.</a:t>
            </a:r>
          </a:p>
          <a:p>
            <a:r>
              <a:rPr lang="fi-FI" dirty="0">
                <a:solidFill>
                  <a:schemeClr val="bg2"/>
                </a:solidFill>
              </a:rPr>
              <a:t>		Maailmassa </a:t>
            </a:r>
            <a:r>
              <a:rPr lang="fi-FI" b="1" dirty="0">
                <a:solidFill>
                  <a:schemeClr val="bg2"/>
                </a:solidFill>
              </a:rPr>
              <a:t>voisi olla </a:t>
            </a:r>
            <a:r>
              <a:rPr lang="fi-FI" dirty="0">
                <a:solidFill>
                  <a:schemeClr val="bg2"/>
                </a:solidFill>
              </a:rPr>
              <a:t>enemmän tasa-arvoa, jos kaikki puhuisivat suomea.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52936B9-78F9-4FD6-9726-B28CA95C074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mtClean="0"/>
              <a:t>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0BACDF4-535E-412F-821F-4F6F55BA2F9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New Insights Module 2 Grammar</a:t>
            </a:r>
          </a:p>
        </p:txBody>
      </p:sp>
    </p:spTree>
    <p:extLst>
      <p:ext uri="{BB962C8B-B14F-4D97-AF65-F5344CB8AC3E}">
        <p14:creationId xmlns:p14="http://schemas.microsoft.com/office/powerpoint/2010/main" val="1597516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E84C51-CC42-4C84-8C02-CA87F6AF3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Mite</a:t>
            </a:r>
            <a:r>
              <a:rPr lang="fi-FI" dirty="0"/>
              <a:t> ”isi” sanotaan englanniksi?</a:t>
            </a:r>
            <a:br>
              <a:rPr lang="fi-FI" dirty="0"/>
            </a:br>
            <a:r>
              <a:rPr lang="fi-FI" dirty="0"/>
              <a:t>How </a:t>
            </a:r>
            <a:r>
              <a:rPr lang="fi-FI" dirty="0" err="1"/>
              <a:t>do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say</a:t>
            </a:r>
            <a:r>
              <a:rPr lang="fi-FI" dirty="0"/>
              <a:t> ”</a:t>
            </a:r>
            <a:r>
              <a:rPr lang="fi-FI" dirty="0" err="1"/>
              <a:t>daddy</a:t>
            </a:r>
            <a:r>
              <a:rPr lang="fi-FI" dirty="0"/>
              <a:t>” in English, LOL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8C7489A-4753-420C-94B2-C8D9C3F649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 dirty="0"/>
              <a:t>Olisi</a:t>
            </a:r>
          </a:p>
          <a:p>
            <a:r>
              <a:rPr lang="fi-FI" dirty="0"/>
              <a:t>		</a:t>
            </a:r>
            <a:r>
              <a:rPr lang="fi-FI" dirty="0" err="1"/>
              <a:t>Would</a:t>
            </a:r>
            <a:r>
              <a:rPr lang="fi-FI" dirty="0"/>
              <a:t> </a:t>
            </a:r>
            <a:r>
              <a:rPr lang="fi-FI" dirty="0" err="1"/>
              <a:t>be</a:t>
            </a:r>
            <a:endParaRPr lang="fi-FI" dirty="0"/>
          </a:p>
          <a:p>
            <a:endParaRPr lang="fi-FI" dirty="0"/>
          </a:p>
          <a:p>
            <a:r>
              <a:rPr lang="fi-FI" dirty="0"/>
              <a:t>Voisi olla</a:t>
            </a:r>
          </a:p>
          <a:p>
            <a:r>
              <a:rPr lang="fi-FI" dirty="0"/>
              <a:t>		</a:t>
            </a:r>
            <a:r>
              <a:rPr lang="fi-FI" dirty="0" err="1"/>
              <a:t>Could</a:t>
            </a:r>
            <a:r>
              <a:rPr lang="fi-FI" dirty="0"/>
              <a:t> </a:t>
            </a:r>
            <a:r>
              <a:rPr lang="fi-FI" dirty="0" err="1"/>
              <a:t>be</a:t>
            </a:r>
            <a:endParaRPr lang="fi-FI" dirty="0"/>
          </a:p>
          <a:p>
            <a:endParaRPr lang="fi-FI" dirty="0"/>
          </a:p>
          <a:p>
            <a:r>
              <a:rPr lang="fi-FI" dirty="0"/>
              <a:t>Pitäisi olla</a:t>
            </a:r>
          </a:p>
          <a:p>
            <a:r>
              <a:rPr lang="fi-FI" dirty="0"/>
              <a:t>		</a:t>
            </a:r>
            <a:r>
              <a:rPr lang="fi-FI" dirty="0" err="1"/>
              <a:t>Should</a:t>
            </a:r>
            <a:r>
              <a:rPr lang="fi-FI" dirty="0"/>
              <a:t> </a:t>
            </a:r>
            <a:r>
              <a:rPr lang="fi-FI" dirty="0" err="1"/>
              <a:t>be</a:t>
            </a:r>
            <a:endParaRPr lang="fi-FI" dirty="0"/>
          </a:p>
          <a:p>
            <a:endParaRPr lang="fi-FI" dirty="0"/>
          </a:p>
          <a:p>
            <a:r>
              <a:rPr lang="fi-FI" dirty="0"/>
              <a:t>Saattaisi olla</a:t>
            </a:r>
          </a:p>
          <a:p>
            <a:r>
              <a:rPr lang="fi-FI" dirty="0"/>
              <a:t>		</a:t>
            </a:r>
            <a:r>
              <a:rPr lang="fi-FI" dirty="0" err="1"/>
              <a:t>Might</a:t>
            </a:r>
            <a:r>
              <a:rPr lang="fi-FI" dirty="0"/>
              <a:t> </a:t>
            </a:r>
            <a:r>
              <a:rPr lang="fi-FI" dirty="0" err="1"/>
              <a:t>be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8A72FBF-A9A8-48B5-8715-D21D4FBB84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mtClean="0"/>
              <a:t>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52FDA1F-8E0A-47C4-A5F2-F950B809F01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New Insights Module 2 Grammar</a:t>
            </a:r>
          </a:p>
        </p:txBody>
      </p:sp>
    </p:spTree>
    <p:extLst>
      <p:ext uri="{BB962C8B-B14F-4D97-AF65-F5344CB8AC3E}">
        <p14:creationId xmlns:p14="http://schemas.microsoft.com/office/powerpoint/2010/main" val="2006537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264685" y="200528"/>
            <a:ext cx="19316128" cy="13522036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"/>
          <p:cNvSpPr txBox="1">
            <a:spLocks noGrp="1"/>
          </p:cNvSpPr>
          <p:nvPr>
            <p:ph type="title"/>
          </p:nvPr>
        </p:nvSpPr>
        <p:spPr>
          <a:xfrm>
            <a:off x="16555453" y="336126"/>
            <a:ext cx="7845294" cy="3754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 sz="5400" dirty="0" err="1"/>
              <a:t>What</a:t>
            </a:r>
            <a:r>
              <a:rPr lang="fi-FI" sz="5400" dirty="0"/>
              <a:t> </a:t>
            </a:r>
            <a:r>
              <a:rPr lang="fi-FI" sz="5400" b="1" dirty="0" err="1"/>
              <a:t>would</a:t>
            </a:r>
            <a:r>
              <a:rPr lang="fi-FI" sz="5400" b="1" dirty="0"/>
              <a:t> </a:t>
            </a:r>
            <a:r>
              <a:rPr lang="fi-FI" sz="5400" b="1" dirty="0" err="1"/>
              <a:t>you</a:t>
            </a:r>
            <a:r>
              <a:rPr lang="fi-FI" sz="5400" b="1" dirty="0"/>
              <a:t> </a:t>
            </a:r>
            <a:r>
              <a:rPr lang="fi-FI" sz="5400" b="1" dirty="0" err="1"/>
              <a:t>do</a:t>
            </a:r>
            <a:r>
              <a:rPr lang="fi-FI" sz="5400" b="1" dirty="0"/>
              <a:t> </a:t>
            </a:r>
            <a:r>
              <a:rPr lang="fi-FI" sz="5400" dirty="0" err="1"/>
              <a:t>if</a:t>
            </a:r>
            <a:r>
              <a:rPr lang="fi-FI" sz="5400" dirty="0"/>
              <a:t> </a:t>
            </a:r>
            <a:r>
              <a:rPr lang="fi-FI" sz="5400" dirty="0" err="1"/>
              <a:t>your</a:t>
            </a:r>
            <a:r>
              <a:rPr lang="fi-FI" sz="5400" dirty="0"/>
              <a:t> </a:t>
            </a:r>
            <a:r>
              <a:rPr lang="fi-FI" sz="5400" dirty="0" err="1"/>
              <a:t>room</a:t>
            </a:r>
            <a:r>
              <a:rPr lang="fi-FI" sz="5400" b="1" dirty="0"/>
              <a:t> </a:t>
            </a:r>
            <a:r>
              <a:rPr lang="fi-FI" sz="5400" b="1" dirty="0" err="1"/>
              <a:t>looked</a:t>
            </a:r>
            <a:r>
              <a:rPr lang="fi-FI" sz="5400" b="1" dirty="0"/>
              <a:t> </a:t>
            </a:r>
            <a:r>
              <a:rPr lang="fi-FI" sz="5400" dirty="0" err="1"/>
              <a:t>like</a:t>
            </a:r>
            <a:r>
              <a:rPr lang="fi-FI" sz="5400" dirty="0"/>
              <a:t> </a:t>
            </a:r>
            <a:r>
              <a:rPr lang="fi-FI" sz="5400" dirty="0" err="1"/>
              <a:t>this</a:t>
            </a:r>
            <a:r>
              <a:rPr lang="fi-FI" sz="5400" dirty="0"/>
              <a:t>? </a:t>
            </a:r>
            <a:br>
              <a:rPr lang="fi-FI" sz="5400" dirty="0"/>
            </a:br>
            <a:r>
              <a:rPr lang="fi-FI" sz="5400" dirty="0" err="1"/>
              <a:t>Say</a:t>
            </a:r>
            <a:r>
              <a:rPr lang="fi-FI" sz="5400" dirty="0"/>
              <a:t> at </a:t>
            </a:r>
            <a:r>
              <a:rPr lang="fi-FI" sz="5400" dirty="0" err="1"/>
              <a:t>least</a:t>
            </a:r>
            <a:r>
              <a:rPr lang="fi-FI" sz="5400" dirty="0"/>
              <a:t> 10 </a:t>
            </a:r>
            <a:r>
              <a:rPr lang="fi-FI" sz="5400" dirty="0" err="1"/>
              <a:t>things</a:t>
            </a:r>
            <a:r>
              <a:rPr lang="fi-FI" sz="5400" dirty="0"/>
              <a:t> </a:t>
            </a:r>
            <a:r>
              <a:rPr lang="fi-FI" sz="5400" dirty="0" err="1"/>
              <a:t>that</a:t>
            </a:r>
            <a:r>
              <a:rPr lang="fi-FI" sz="5400" dirty="0"/>
              <a:t> </a:t>
            </a:r>
            <a:r>
              <a:rPr lang="fi-FI" sz="5400" dirty="0" err="1"/>
              <a:t>you</a:t>
            </a:r>
            <a:r>
              <a:rPr lang="fi-FI" sz="5400" dirty="0"/>
              <a:t> </a:t>
            </a:r>
            <a:r>
              <a:rPr lang="fi-FI" sz="5400" b="1" dirty="0" err="1"/>
              <a:t>would</a:t>
            </a:r>
            <a:r>
              <a:rPr lang="fi-FI" sz="5400" b="1" dirty="0"/>
              <a:t> </a:t>
            </a:r>
            <a:r>
              <a:rPr lang="fi-FI" sz="5400" b="1" dirty="0" err="1"/>
              <a:t>do</a:t>
            </a:r>
            <a:r>
              <a:rPr lang="fi-FI" sz="5400" dirty="0"/>
              <a:t>.</a:t>
            </a:r>
            <a:endParaRPr sz="5400" dirty="0"/>
          </a:p>
        </p:txBody>
      </p:sp>
      <p:sp>
        <p:nvSpPr>
          <p:cNvPr id="94" name="Google Shape;94;p2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New </a:t>
            </a:r>
            <a:r>
              <a:rPr lang="fi-FI" dirty="0" err="1"/>
              <a:t>Insights</a:t>
            </a:r>
            <a:r>
              <a:rPr lang="fi-FI" dirty="0"/>
              <a:t> </a:t>
            </a:r>
            <a:r>
              <a:rPr lang="fi-FI" dirty="0" err="1"/>
              <a:t>Module</a:t>
            </a:r>
            <a:r>
              <a:rPr lang="fi-FI" dirty="0"/>
              <a:t> 2 </a:t>
            </a:r>
            <a:r>
              <a:rPr lang="fi-FI" dirty="0" err="1"/>
              <a:t>Grammar</a:t>
            </a:r>
            <a:endParaRPr dirty="0"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1D7CE011-1A37-4254-ABFD-A511ED9E0F1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000" dirty="0"/>
              <a:t>Kuva: © Pauli Salmi	</a:t>
            </a:r>
            <a:fld id="{00000000-1234-1234-1234-123412341234}" type="slidenum">
              <a:rPr lang="fi-FI" sz="2000"/>
              <a:t>5</a:t>
            </a:fld>
            <a:endParaRPr lang="fi-FI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/>
              <a:t>Konditionaali päälauseissa</a:t>
            </a:r>
            <a:endParaRPr/>
          </a:p>
        </p:txBody>
      </p:sp>
      <p:sp>
        <p:nvSpPr>
          <p:cNvPr id="114" name="Google Shape;114;p4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fi-FI" dirty="0">
                <a:solidFill>
                  <a:schemeClr val="bg2"/>
                </a:solidFill>
              </a:rPr>
              <a:t>Suomen </a:t>
            </a:r>
            <a:r>
              <a:rPr lang="fi-FI" i="1" dirty="0">
                <a:solidFill>
                  <a:schemeClr val="bg2"/>
                </a:solidFill>
              </a:rPr>
              <a:t>-isi</a:t>
            </a:r>
            <a:r>
              <a:rPr lang="fi-FI" dirty="0">
                <a:solidFill>
                  <a:schemeClr val="bg2"/>
                </a:solidFill>
              </a:rPr>
              <a:t>: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75"/>
              <a:buFont typeface="Calibri"/>
              <a:buNone/>
            </a:pPr>
            <a:r>
              <a:rPr lang="fi-FI" dirty="0">
                <a:solidFill>
                  <a:schemeClr val="bg2"/>
                </a:solidFill>
              </a:rPr>
              <a:t>		</a:t>
            </a:r>
            <a:r>
              <a:rPr lang="fi-FI" b="1" dirty="0" err="1">
                <a:solidFill>
                  <a:schemeClr val="bg2"/>
                </a:solidFill>
              </a:rPr>
              <a:t>would</a:t>
            </a:r>
            <a:r>
              <a:rPr lang="fi-FI" dirty="0">
                <a:solidFill>
                  <a:schemeClr val="bg2"/>
                </a:solidFill>
              </a:rPr>
              <a:t>	-isi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</a:pPr>
            <a:r>
              <a:rPr lang="fi-FI" dirty="0">
                <a:solidFill>
                  <a:schemeClr val="bg2"/>
                </a:solidFill>
              </a:rPr>
              <a:t>		</a:t>
            </a:r>
            <a:r>
              <a:rPr lang="fi-FI" b="1" dirty="0" err="1">
                <a:solidFill>
                  <a:schemeClr val="bg2"/>
                </a:solidFill>
              </a:rPr>
              <a:t>could</a:t>
            </a:r>
            <a:r>
              <a:rPr lang="fi-FI" dirty="0">
                <a:solidFill>
                  <a:schemeClr val="bg2"/>
                </a:solidFill>
              </a:rPr>
              <a:t>		voisi, osaisi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DA2BF"/>
              </a:buClr>
              <a:buSzPts val="700"/>
              <a:buFont typeface="Calibri"/>
              <a:buNone/>
            </a:pPr>
            <a:r>
              <a:rPr lang="fi-FI" dirty="0">
                <a:solidFill>
                  <a:schemeClr val="bg2"/>
                </a:solidFill>
              </a:rPr>
              <a:t>		</a:t>
            </a:r>
            <a:r>
              <a:rPr lang="fi-FI" b="1" dirty="0" err="1">
                <a:solidFill>
                  <a:schemeClr val="bg2"/>
                </a:solidFill>
              </a:rPr>
              <a:t>should</a:t>
            </a:r>
            <a:r>
              <a:rPr lang="fi-FI" dirty="0">
                <a:solidFill>
                  <a:schemeClr val="bg2"/>
                </a:solidFill>
              </a:rPr>
              <a:t>	pitäisi 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DA2BF"/>
              </a:buClr>
              <a:buSzPts val="700"/>
              <a:buFont typeface="Calibri"/>
              <a:buNone/>
            </a:pPr>
            <a:r>
              <a:rPr lang="fi-FI" dirty="0">
                <a:solidFill>
                  <a:schemeClr val="bg2"/>
                </a:solidFill>
              </a:rPr>
              <a:t>		</a:t>
            </a:r>
            <a:r>
              <a:rPr lang="fi-FI" b="1" dirty="0" err="1">
                <a:solidFill>
                  <a:schemeClr val="bg2"/>
                </a:solidFill>
              </a:rPr>
              <a:t>might</a:t>
            </a:r>
            <a:r>
              <a:rPr lang="fi-FI" b="1" dirty="0">
                <a:solidFill>
                  <a:schemeClr val="bg2"/>
                </a:solidFill>
              </a:rPr>
              <a:t>	</a:t>
            </a:r>
            <a:r>
              <a:rPr lang="fi-FI" dirty="0">
                <a:solidFill>
                  <a:schemeClr val="bg2"/>
                </a:solidFill>
              </a:rPr>
              <a:t>saattaisi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DA2BF"/>
              </a:buClr>
              <a:buSzPts val="700"/>
              <a:buFont typeface="Calibri"/>
              <a:buNone/>
            </a:pPr>
            <a:endParaRPr dirty="0"/>
          </a:p>
          <a:p>
            <a:pPr marL="857250" lvl="0" indent="-8572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</a:ext>
                </a:extLst>
              </a:rPr>
              <a:t>A</a:t>
            </a:r>
            <a:r>
              <a:rPr lang="fi-FI" dirty="0">
                <a:solidFill>
                  <a:schemeClr val="bg2"/>
                </a:solidFill>
              </a:rPr>
              <a:t>puverbejä seuraa pääverbin perusmuoto.</a:t>
            </a:r>
            <a:endParaRPr dirty="0">
              <a:solidFill>
                <a:schemeClr val="bg2"/>
              </a:solidFill>
            </a:endParaRPr>
          </a:p>
          <a:p>
            <a:pPr marL="857250" lvl="0" indent="-857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b="1" dirty="0" err="1">
                <a:solidFill>
                  <a:schemeClr val="bg2"/>
                </a:solidFill>
              </a:rPr>
              <a:t>Should</a:t>
            </a:r>
            <a:r>
              <a:rPr lang="fi-FI" b="1" dirty="0">
                <a:solidFill>
                  <a:schemeClr val="bg2"/>
                </a:solidFill>
              </a:rPr>
              <a:t> = </a:t>
            </a:r>
            <a:r>
              <a:rPr lang="fi-FI" b="1" dirty="0" err="1">
                <a:solidFill>
                  <a:schemeClr val="bg2"/>
                </a:solidFill>
              </a:rPr>
              <a:t>ought</a:t>
            </a:r>
            <a:r>
              <a:rPr lang="fi-FI" b="1" dirty="0">
                <a:solidFill>
                  <a:schemeClr val="bg2"/>
                </a:solidFill>
              </a:rPr>
              <a:t> to</a:t>
            </a:r>
            <a:r>
              <a:rPr lang="fi-FI" dirty="0">
                <a:solidFill>
                  <a:schemeClr val="bg2"/>
                </a:solidFill>
              </a:rPr>
              <a:t>, mutta </a:t>
            </a:r>
            <a:r>
              <a:rPr lang="fi-FI" i="1" dirty="0" err="1">
                <a:solidFill>
                  <a:schemeClr val="bg2"/>
                </a:solidFill>
              </a:rPr>
              <a:t>ought</a:t>
            </a:r>
            <a:r>
              <a:rPr lang="fi-FI" i="1" dirty="0">
                <a:solidFill>
                  <a:schemeClr val="bg2"/>
                </a:solidFill>
              </a:rPr>
              <a:t> to </a:t>
            </a:r>
            <a:r>
              <a:rPr lang="fi-FI" dirty="0">
                <a:solidFill>
                  <a:schemeClr val="bg2"/>
                </a:solidFill>
              </a:rPr>
              <a:t>on nykyään harvinainen.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115" name="Google Shape;115;p4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New Insights Module 2 Grammar</a:t>
            </a:r>
            <a:endParaRPr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EF76F6EF-687F-4E48-AC2C-A8FCE30EA7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mtClean="0"/>
              <a:t>6</a:t>
            </a:fld>
            <a:endParaRPr lang="fi-FI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A5608C-0A82-438A-A95A-BC05ED753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Tylsäähän se olisi, jos tämä olisi näin helppoa.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0E676EC-C5E5-4EBA-B436-DA15D6BED6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fi-FI" dirty="0"/>
              <a:t>It </a:t>
            </a:r>
            <a:r>
              <a:rPr lang="fi-FI" b="1" dirty="0" err="1">
                <a:solidFill>
                  <a:schemeClr val="accent3"/>
                </a:solidFill>
              </a:rPr>
              <a:t>would</a:t>
            </a:r>
            <a:r>
              <a:rPr lang="fi-FI" b="1" dirty="0">
                <a:solidFill>
                  <a:schemeClr val="accent3"/>
                </a:solidFill>
              </a:rPr>
              <a:t> </a:t>
            </a:r>
            <a:r>
              <a:rPr lang="fi-FI" b="1" dirty="0" err="1">
                <a:solidFill>
                  <a:schemeClr val="accent3"/>
                </a:solidFill>
              </a:rPr>
              <a:t>be</a:t>
            </a:r>
            <a:r>
              <a:rPr lang="fi-FI" b="1" dirty="0">
                <a:solidFill>
                  <a:schemeClr val="accent3"/>
                </a:solidFill>
              </a:rPr>
              <a:t> </a:t>
            </a:r>
            <a:r>
              <a:rPr lang="fi-FI" b="1" dirty="0" err="1">
                <a:solidFill>
                  <a:schemeClr val="accent3"/>
                </a:solidFill>
              </a:rPr>
              <a:t>strange</a:t>
            </a:r>
            <a:r>
              <a:rPr lang="fi-FI" b="1" dirty="0">
                <a:solidFill>
                  <a:schemeClr val="accent3"/>
                </a:solidFill>
              </a:rPr>
              <a:t> </a:t>
            </a:r>
            <a:r>
              <a:rPr lang="fi-FI" sz="10300" dirty="0" err="1"/>
              <a:t>if</a:t>
            </a:r>
            <a:r>
              <a:rPr lang="fi-FI" dirty="0"/>
              <a:t>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language</a:t>
            </a:r>
            <a:r>
              <a:rPr lang="fi-FI" dirty="0"/>
              <a:t> </a:t>
            </a:r>
            <a:r>
              <a:rPr lang="fi-FI" b="1" dirty="0" err="1">
                <a:solidFill>
                  <a:schemeClr val="accent5"/>
                </a:solidFill>
              </a:rPr>
              <a:t>had</a:t>
            </a:r>
            <a:r>
              <a:rPr lang="fi-FI" dirty="0"/>
              <a:t> </a:t>
            </a:r>
            <a:r>
              <a:rPr lang="fi-FI" dirty="0" err="1"/>
              <a:t>different</a:t>
            </a:r>
            <a:r>
              <a:rPr lang="fi-FI" dirty="0"/>
              <a:t> </a:t>
            </a:r>
            <a:r>
              <a:rPr lang="fi-FI" dirty="0" err="1"/>
              <a:t>pronouns</a:t>
            </a:r>
            <a:r>
              <a:rPr lang="fi-FI" dirty="0"/>
              <a:t> for </a:t>
            </a:r>
            <a:r>
              <a:rPr lang="fi-FI" dirty="0" err="1"/>
              <a:t>men</a:t>
            </a:r>
            <a:r>
              <a:rPr lang="fi-FI" dirty="0"/>
              <a:t> and </a:t>
            </a:r>
            <a:r>
              <a:rPr lang="fi-FI" dirty="0" err="1"/>
              <a:t>women</a:t>
            </a:r>
            <a:r>
              <a:rPr lang="fi-FI" dirty="0"/>
              <a:t>.</a:t>
            </a:r>
          </a:p>
          <a:p>
            <a:r>
              <a:rPr lang="fi-FI" dirty="0">
                <a:solidFill>
                  <a:schemeClr val="bg2"/>
                </a:solidFill>
              </a:rPr>
              <a:t>		</a:t>
            </a:r>
            <a:r>
              <a:rPr lang="fi-FI" b="1" dirty="0">
                <a:solidFill>
                  <a:schemeClr val="accent3"/>
                </a:solidFill>
              </a:rPr>
              <a:t>Olisi outoa</a:t>
            </a:r>
            <a:r>
              <a:rPr lang="fi-FI" dirty="0">
                <a:solidFill>
                  <a:schemeClr val="bg2"/>
                </a:solidFill>
              </a:rPr>
              <a:t>, jos suomen kielessä </a:t>
            </a:r>
            <a:r>
              <a:rPr lang="fi-FI" b="1" dirty="0">
                <a:solidFill>
                  <a:schemeClr val="accent5"/>
                </a:solidFill>
              </a:rPr>
              <a:t>olisi</a:t>
            </a:r>
            <a:r>
              <a:rPr lang="fi-FI" dirty="0">
                <a:solidFill>
                  <a:schemeClr val="bg2"/>
                </a:solidFill>
              </a:rPr>
              <a:t> eri pronominit miehille ja naisille.</a:t>
            </a:r>
          </a:p>
          <a:p>
            <a:endParaRPr lang="fi-FI" dirty="0"/>
          </a:p>
          <a:p>
            <a:r>
              <a:rPr lang="fi-FI" dirty="0" err="1"/>
              <a:t>There</a:t>
            </a:r>
            <a:r>
              <a:rPr lang="fi-FI" dirty="0"/>
              <a:t> </a:t>
            </a:r>
            <a:r>
              <a:rPr lang="fi-FI" b="1" dirty="0" err="1">
                <a:solidFill>
                  <a:schemeClr val="accent3"/>
                </a:solidFill>
              </a:rPr>
              <a:t>could</a:t>
            </a:r>
            <a:r>
              <a:rPr lang="fi-FI" b="1" dirty="0">
                <a:solidFill>
                  <a:schemeClr val="accent3"/>
                </a:solidFill>
              </a:rPr>
              <a:t> </a:t>
            </a:r>
            <a:r>
              <a:rPr lang="fi-FI" b="1" dirty="0" err="1">
                <a:solidFill>
                  <a:schemeClr val="accent3"/>
                </a:solidFill>
              </a:rPr>
              <a:t>be</a:t>
            </a:r>
            <a:r>
              <a:rPr lang="fi-FI" b="1" dirty="0">
                <a:solidFill>
                  <a:schemeClr val="accent3"/>
                </a:solidFill>
              </a:rPr>
              <a:t> </a:t>
            </a:r>
            <a:r>
              <a:rPr lang="fi-FI" dirty="0"/>
              <a:t>a </a:t>
            </a:r>
            <a:r>
              <a:rPr lang="fi-FI" dirty="0" err="1"/>
              <a:t>lot</a:t>
            </a:r>
            <a:r>
              <a:rPr lang="fi-FI" dirty="0"/>
              <a:t> of opposition to </a:t>
            </a:r>
            <a:r>
              <a:rPr lang="fi-FI" dirty="0" err="1"/>
              <a:t>the</a:t>
            </a:r>
            <a:r>
              <a:rPr lang="fi-FI" dirty="0"/>
              <a:t> idea </a:t>
            </a:r>
            <a:r>
              <a:rPr lang="fi-FI" dirty="0" err="1"/>
              <a:t>all</a:t>
            </a:r>
            <a:r>
              <a:rPr lang="fi-FI" dirty="0"/>
              <a:t> </a:t>
            </a:r>
            <a:r>
              <a:rPr lang="fi-FI" dirty="0" err="1"/>
              <a:t>over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internet.</a:t>
            </a:r>
          </a:p>
          <a:p>
            <a:r>
              <a:rPr lang="fi-FI" dirty="0">
                <a:solidFill>
                  <a:schemeClr val="bg2"/>
                </a:solidFill>
              </a:rPr>
              <a:t>		Internetissä </a:t>
            </a:r>
            <a:r>
              <a:rPr lang="fi-FI" b="1" dirty="0">
                <a:solidFill>
                  <a:schemeClr val="accent3"/>
                </a:solidFill>
              </a:rPr>
              <a:t>voisi olla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dirty="0">
                <a:solidFill>
                  <a:schemeClr val="bg2"/>
                </a:solidFill>
              </a:rPr>
              <a:t>paljon </a:t>
            </a:r>
            <a:r>
              <a:rPr lang="fi-FI" dirty="0" err="1">
                <a:solidFill>
                  <a:schemeClr val="bg2"/>
                </a:solidFill>
              </a:rPr>
              <a:t>vastustustusta</a:t>
            </a:r>
            <a:r>
              <a:rPr lang="fi-FI" dirty="0">
                <a:solidFill>
                  <a:schemeClr val="bg2"/>
                </a:solidFill>
              </a:rPr>
              <a:t> ideaa kohtaan.</a:t>
            </a:r>
          </a:p>
          <a:p>
            <a:endParaRPr lang="fi-FI" dirty="0"/>
          </a:p>
          <a:p>
            <a:r>
              <a:rPr lang="fi-FI" dirty="0"/>
              <a:t>It </a:t>
            </a:r>
            <a:r>
              <a:rPr lang="fi-FI" b="1" dirty="0" err="1">
                <a:solidFill>
                  <a:schemeClr val="accent3"/>
                </a:solidFill>
              </a:rPr>
              <a:t>should</a:t>
            </a:r>
            <a:r>
              <a:rPr lang="fi-FI" b="1" dirty="0">
                <a:solidFill>
                  <a:schemeClr val="accent3"/>
                </a:solidFill>
              </a:rPr>
              <a:t> </a:t>
            </a:r>
            <a:r>
              <a:rPr lang="fi-FI" b="1" dirty="0" err="1">
                <a:solidFill>
                  <a:schemeClr val="accent3"/>
                </a:solidFill>
              </a:rPr>
              <a:t>not</a:t>
            </a:r>
            <a:r>
              <a:rPr lang="fi-FI" b="1" dirty="0">
                <a:solidFill>
                  <a:schemeClr val="accent3"/>
                </a:solidFill>
              </a:rPr>
              <a:t> </a:t>
            </a:r>
            <a:r>
              <a:rPr lang="fi-FI" b="1" dirty="0" err="1">
                <a:solidFill>
                  <a:schemeClr val="accent3"/>
                </a:solidFill>
              </a:rPr>
              <a:t>be</a:t>
            </a:r>
            <a:r>
              <a:rPr lang="fi-FI" b="1" dirty="0">
                <a:solidFill>
                  <a:schemeClr val="accent3"/>
                </a:solidFill>
              </a:rPr>
              <a:t> </a:t>
            </a:r>
            <a:r>
              <a:rPr lang="fi-FI" dirty="0"/>
              <a:t>a </a:t>
            </a:r>
            <a:r>
              <a:rPr lang="fi-FI" dirty="0" err="1"/>
              <a:t>grammar</a:t>
            </a:r>
            <a:r>
              <a:rPr lang="fi-FI" dirty="0"/>
              <a:t> </a:t>
            </a:r>
            <a:r>
              <a:rPr lang="fi-FI" dirty="0" err="1"/>
              <a:t>issue</a:t>
            </a:r>
            <a:r>
              <a:rPr lang="fi-FI" dirty="0"/>
              <a:t> </a:t>
            </a:r>
            <a:r>
              <a:rPr lang="fi-FI" sz="10300" dirty="0" err="1"/>
              <a:t>if</a:t>
            </a:r>
            <a:r>
              <a:rPr lang="fi-FI" dirty="0"/>
              <a:t> </a:t>
            </a:r>
            <a:r>
              <a:rPr lang="fi-FI" dirty="0" err="1"/>
              <a:t>somebody</a:t>
            </a:r>
            <a:r>
              <a:rPr lang="fi-FI" dirty="0"/>
              <a:t> is a </a:t>
            </a:r>
            <a:r>
              <a:rPr lang="fi-FI" dirty="0" err="1"/>
              <a:t>male</a:t>
            </a:r>
            <a:r>
              <a:rPr lang="fi-FI" dirty="0"/>
              <a:t> </a:t>
            </a:r>
            <a:r>
              <a:rPr lang="fi-FI" dirty="0" err="1"/>
              <a:t>human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a </a:t>
            </a:r>
            <a:r>
              <a:rPr lang="fi-FI" dirty="0" err="1"/>
              <a:t>female</a:t>
            </a:r>
            <a:r>
              <a:rPr lang="fi-FI" dirty="0"/>
              <a:t> </a:t>
            </a:r>
            <a:r>
              <a:rPr lang="fi-FI" dirty="0" err="1"/>
              <a:t>human</a:t>
            </a:r>
            <a:r>
              <a:rPr lang="fi-FI" dirty="0"/>
              <a:t>.</a:t>
            </a:r>
          </a:p>
          <a:p>
            <a:r>
              <a:rPr lang="fi-FI" dirty="0">
                <a:solidFill>
                  <a:schemeClr val="bg2"/>
                </a:solidFill>
              </a:rPr>
              <a:t>		Sen </a:t>
            </a:r>
            <a:r>
              <a:rPr lang="fi-FI" b="1" dirty="0">
                <a:solidFill>
                  <a:schemeClr val="accent3"/>
                </a:solidFill>
              </a:rPr>
              <a:t>ei pitäisi olla </a:t>
            </a:r>
            <a:r>
              <a:rPr lang="fi-FI" dirty="0">
                <a:solidFill>
                  <a:schemeClr val="bg2"/>
                </a:solidFill>
              </a:rPr>
              <a:t>kielioppiasia, onko joku miespuolinen ihminen vai naispuolinen ihminen.</a:t>
            </a:r>
          </a:p>
          <a:p>
            <a:endParaRPr lang="fi-FI" dirty="0"/>
          </a:p>
          <a:p>
            <a:r>
              <a:rPr lang="fi-FI" dirty="0" err="1"/>
              <a:t>There</a:t>
            </a:r>
            <a:r>
              <a:rPr lang="fi-FI" dirty="0"/>
              <a:t> </a:t>
            </a:r>
            <a:r>
              <a:rPr lang="fi-FI" b="1" dirty="0" err="1">
                <a:solidFill>
                  <a:schemeClr val="accent3"/>
                </a:solidFill>
              </a:rPr>
              <a:t>might</a:t>
            </a:r>
            <a:r>
              <a:rPr lang="fi-FI" b="1" dirty="0">
                <a:solidFill>
                  <a:schemeClr val="accent3"/>
                </a:solidFill>
              </a:rPr>
              <a:t> </a:t>
            </a:r>
            <a:r>
              <a:rPr lang="fi-FI" b="1" dirty="0" err="1">
                <a:solidFill>
                  <a:schemeClr val="accent3"/>
                </a:solidFill>
              </a:rPr>
              <a:t>be</a:t>
            </a:r>
            <a:r>
              <a:rPr lang="fi-FI" b="1" dirty="0">
                <a:solidFill>
                  <a:schemeClr val="accent3"/>
                </a:solidFill>
              </a:rPr>
              <a:t> </a:t>
            </a:r>
            <a:r>
              <a:rPr lang="fi-FI" dirty="0" err="1"/>
              <a:t>more</a:t>
            </a:r>
            <a:r>
              <a:rPr lang="fi-FI" dirty="0"/>
              <a:t> </a:t>
            </a:r>
            <a:r>
              <a:rPr lang="fi-FI" dirty="0" err="1"/>
              <a:t>equality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world</a:t>
            </a:r>
            <a:r>
              <a:rPr lang="fi-FI" dirty="0"/>
              <a:t> </a:t>
            </a:r>
            <a:r>
              <a:rPr lang="fi-FI" sz="11500" dirty="0" err="1"/>
              <a:t>if</a:t>
            </a:r>
            <a:r>
              <a:rPr lang="fi-FI" dirty="0"/>
              <a:t> </a:t>
            </a:r>
            <a:r>
              <a:rPr lang="fi-FI" dirty="0" err="1"/>
              <a:t>everyone</a:t>
            </a:r>
            <a:r>
              <a:rPr lang="fi-FI" dirty="0"/>
              <a:t> </a:t>
            </a:r>
            <a:r>
              <a:rPr lang="fi-FI" b="1" dirty="0" err="1">
                <a:solidFill>
                  <a:schemeClr val="accent5"/>
                </a:solidFill>
              </a:rPr>
              <a:t>spoke</a:t>
            </a:r>
            <a:r>
              <a:rPr lang="fi-FI" dirty="0"/>
              <a:t> </a:t>
            </a:r>
            <a:r>
              <a:rPr lang="fi-FI" dirty="0" err="1"/>
              <a:t>Finnish</a:t>
            </a:r>
            <a:r>
              <a:rPr lang="fi-FI" dirty="0"/>
              <a:t>.</a:t>
            </a:r>
          </a:p>
          <a:p>
            <a:r>
              <a:rPr lang="fi-FI" dirty="0">
                <a:solidFill>
                  <a:schemeClr val="bg2"/>
                </a:solidFill>
              </a:rPr>
              <a:t>		Maailmassa </a:t>
            </a:r>
            <a:r>
              <a:rPr lang="fi-FI" b="1" dirty="0">
                <a:solidFill>
                  <a:schemeClr val="accent3"/>
                </a:solidFill>
              </a:rPr>
              <a:t>voisi olla </a:t>
            </a:r>
            <a:r>
              <a:rPr lang="fi-FI" dirty="0">
                <a:solidFill>
                  <a:schemeClr val="bg2"/>
                </a:solidFill>
              </a:rPr>
              <a:t>enemmän tasa-arvoa, jos kaikki </a:t>
            </a:r>
            <a:r>
              <a:rPr lang="fi-FI" b="1" dirty="0">
                <a:solidFill>
                  <a:schemeClr val="accent5"/>
                </a:solidFill>
              </a:rPr>
              <a:t>puhuisivat</a:t>
            </a:r>
            <a:r>
              <a:rPr lang="fi-FI" dirty="0">
                <a:solidFill>
                  <a:schemeClr val="bg2"/>
                </a:solidFill>
              </a:rPr>
              <a:t> suomea.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52936B9-78F9-4FD6-9726-B28CA95C074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fi-FI" sz="2400" b="0" i="0" u="none" strike="noStrike" kern="0" cap="none" spc="0" normalizeH="0" baseline="0" noProof="0" smtClean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lang="fi-FI" sz="2400" b="0" i="0" u="none" strike="noStrike" kern="0" cap="none" spc="0" normalizeH="0" baseline="0" noProof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0BACDF4-535E-412F-821F-4F6F55BA2F9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New Insights Module 2 Grammar</a:t>
            </a:r>
          </a:p>
        </p:txBody>
      </p:sp>
    </p:spTree>
    <p:extLst>
      <p:ext uri="{BB962C8B-B14F-4D97-AF65-F5344CB8AC3E}">
        <p14:creationId xmlns:p14="http://schemas.microsoft.com/office/powerpoint/2010/main" val="355951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 dirty="0"/>
              <a:t>Konditionaali ehtovirkkeissä</a:t>
            </a:r>
            <a:endParaRPr dirty="0"/>
          </a:p>
        </p:txBody>
      </p:sp>
      <p:sp>
        <p:nvSpPr>
          <p:cNvPr id="121" name="Google Shape;121;p5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DA2BF"/>
              </a:buClr>
              <a:buSzPts val="700"/>
              <a:buFont typeface="Calibri"/>
              <a:buNone/>
            </a:pPr>
            <a:r>
              <a:rPr lang="fi-FI" dirty="0"/>
              <a:t>I </a:t>
            </a:r>
            <a:r>
              <a:rPr lang="fi-FI" b="1" dirty="0" err="1"/>
              <a:t>would</a:t>
            </a:r>
            <a:r>
              <a:rPr lang="fi-FI" b="1" dirty="0"/>
              <a:t> </a:t>
            </a:r>
            <a:r>
              <a:rPr lang="fi-FI" b="1" dirty="0" err="1"/>
              <a:t>be</a:t>
            </a:r>
            <a:r>
              <a:rPr lang="fi-FI" b="1" dirty="0"/>
              <a:t> </a:t>
            </a:r>
            <a:r>
              <a:rPr lang="fi-FI" dirty="0" err="1"/>
              <a:t>happy</a:t>
            </a:r>
            <a:r>
              <a:rPr lang="fi-FI" dirty="0"/>
              <a:t> </a:t>
            </a:r>
            <a:r>
              <a:rPr lang="fi-FI" dirty="0" err="1"/>
              <a:t>if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b="1" dirty="0" err="1"/>
              <a:t>apologized</a:t>
            </a:r>
            <a:r>
              <a:rPr lang="fi-FI" b="1" dirty="0"/>
              <a:t> </a:t>
            </a:r>
            <a:r>
              <a:rPr lang="fi-FI" dirty="0"/>
              <a:t>to me.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DA2BF"/>
              </a:buClr>
              <a:buSzPts val="700"/>
              <a:buFont typeface="Calibri"/>
              <a:buNone/>
            </a:pPr>
            <a:r>
              <a:rPr lang="fi-FI" dirty="0"/>
              <a:t>I </a:t>
            </a:r>
            <a:r>
              <a:rPr lang="fi-FI" dirty="0" err="1"/>
              <a:t>think</a:t>
            </a:r>
            <a:r>
              <a:rPr lang="fi-FI" dirty="0"/>
              <a:t>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friends</a:t>
            </a:r>
            <a:r>
              <a:rPr lang="fi-FI" dirty="0"/>
              <a:t> </a:t>
            </a:r>
            <a:r>
              <a:rPr lang="fi-FI" b="1" dirty="0" err="1"/>
              <a:t>wouldn’t</a:t>
            </a:r>
            <a:r>
              <a:rPr lang="fi-FI" b="1" dirty="0"/>
              <a:t> </a:t>
            </a:r>
            <a:r>
              <a:rPr lang="fi-FI" b="1" dirty="0" err="1"/>
              <a:t>make</a:t>
            </a:r>
            <a:r>
              <a:rPr lang="fi-FI" b="1" dirty="0"/>
              <a:t> </a:t>
            </a:r>
            <a:r>
              <a:rPr lang="fi-FI" dirty="0" err="1"/>
              <a:t>stupid</a:t>
            </a:r>
            <a:r>
              <a:rPr lang="fi-FI" dirty="0"/>
              <a:t> </a:t>
            </a:r>
            <a:r>
              <a:rPr lang="fi-FI" dirty="0" err="1"/>
              <a:t>jokes</a:t>
            </a:r>
            <a:r>
              <a:rPr lang="fi-FI" dirty="0"/>
              <a:t> </a:t>
            </a:r>
            <a:r>
              <a:rPr lang="fi-FI" dirty="0" err="1"/>
              <a:t>about</a:t>
            </a:r>
            <a:r>
              <a:rPr lang="fi-FI" dirty="0"/>
              <a:t> me </a:t>
            </a:r>
          </a:p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DA2BF"/>
              </a:buClr>
              <a:buSzPts val="700"/>
              <a:buFont typeface="Calibri"/>
              <a:buNone/>
            </a:pPr>
            <a:r>
              <a:rPr lang="fi-FI" dirty="0" err="1"/>
              <a:t>if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b="1" dirty="0" err="1"/>
              <a:t>didn’t</a:t>
            </a:r>
            <a:r>
              <a:rPr lang="fi-FI" b="1" dirty="0"/>
              <a:t> </a:t>
            </a:r>
            <a:r>
              <a:rPr lang="fi-FI" b="1" dirty="0" err="1"/>
              <a:t>encourage</a:t>
            </a:r>
            <a:r>
              <a:rPr lang="fi-FI" b="1" dirty="0"/>
              <a:t> </a:t>
            </a:r>
            <a:r>
              <a:rPr lang="fi-FI" dirty="0" err="1"/>
              <a:t>them</a:t>
            </a:r>
            <a:r>
              <a:rPr lang="fi-FI" dirty="0"/>
              <a:t>.</a:t>
            </a:r>
            <a:endParaRPr dirty="0"/>
          </a:p>
          <a:p>
            <a:pPr marL="1143000" lvl="0" indent="-10985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DA2BF"/>
              </a:buClr>
              <a:buSzPts val="700"/>
              <a:buFont typeface="Calibri"/>
              <a:buNone/>
            </a:pPr>
            <a:endParaRPr dirty="0"/>
          </a:p>
          <a:p>
            <a:pPr marL="857250" lvl="0" indent="-857250" algn="l" rtl="0">
              <a:lnSpc>
                <a:spcPct val="100000"/>
              </a:lnSpc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/>
                </a:solidFill>
              </a:rPr>
              <a:t>Päälauseessa on </a:t>
            </a:r>
            <a:r>
              <a:rPr lang="fi-FI" b="1" dirty="0" err="1">
                <a:solidFill>
                  <a:schemeClr val="bg2"/>
                </a:solidFill>
              </a:rPr>
              <a:t>would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dirty="0">
                <a:solidFill>
                  <a:schemeClr val="bg2"/>
                </a:solidFill>
              </a:rPr>
              <a:t>+</a:t>
            </a:r>
            <a:r>
              <a:rPr lang="fi-FI" b="1" dirty="0">
                <a:solidFill>
                  <a:schemeClr val="bg2"/>
                </a:solidFill>
              </a:rPr>
              <a:t> pääverbin perusmuoto</a:t>
            </a:r>
            <a:r>
              <a:rPr lang="fi-FI" dirty="0">
                <a:solidFill>
                  <a:schemeClr val="bg2"/>
                </a:solidFill>
              </a:rPr>
              <a:t> </a:t>
            </a:r>
          </a:p>
          <a:p>
            <a:pPr marL="0" lvl="0" indent="0" algn="l" rtl="0">
              <a:lnSpc>
                <a:spcPct val="100000"/>
              </a:lnSpc>
              <a:spcBef>
                <a:spcPts val="666"/>
              </a:spcBef>
              <a:spcAft>
                <a:spcPts val="0"/>
              </a:spcAft>
              <a:buClr>
                <a:schemeClr val="dk1"/>
              </a:buClr>
              <a:buSzPts val="6000"/>
            </a:pPr>
            <a:r>
              <a:rPr lang="fi-FI" dirty="0">
                <a:solidFill>
                  <a:schemeClr val="bg2"/>
                </a:solidFill>
              </a:rPr>
              <a:t>	ja sivulauseessa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dirty="0">
                <a:solidFill>
                  <a:schemeClr val="bg2"/>
                </a:solidFill>
              </a:rPr>
              <a:t>(</a:t>
            </a:r>
            <a:r>
              <a:rPr lang="fi-FI" i="1" dirty="0" err="1">
                <a:solidFill>
                  <a:schemeClr val="bg2"/>
                </a:solidFill>
              </a:rPr>
              <a:t>if</a:t>
            </a:r>
            <a:r>
              <a:rPr lang="fi-FI" dirty="0">
                <a:solidFill>
                  <a:schemeClr val="bg2"/>
                </a:solidFill>
              </a:rPr>
              <a:t>-lause)</a:t>
            </a:r>
            <a:r>
              <a:rPr lang="fi-FI" b="1" dirty="0">
                <a:solidFill>
                  <a:schemeClr val="bg2"/>
                </a:solidFill>
              </a:rPr>
              <a:t> imperfekti</a:t>
            </a:r>
            <a:r>
              <a:rPr lang="fi-FI" dirty="0">
                <a:solidFill>
                  <a:schemeClr val="bg2"/>
                </a:solidFill>
              </a:rPr>
              <a:t>.	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122" name="Google Shape;122;p5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New Insights Module 2 Grammar</a:t>
            </a:r>
            <a:endParaRPr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85482110-A4FC-40BB-9A4E-E5975DC39BF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mtClean="0"/>
              <a:t>8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0A58C0-BC8F-4E2D-B2AC-EFD67CC09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Päivän nyrkkisääntö!!!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BC5A4EF-9C25-489F-9E1C-0CC4183395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9146E04-84B0-4C6F-86FF-C6754B597D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mtClean="0"/>
              <a:t>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EF9DD93-4EFD-4A42-B677-8CA155C172D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New Insights Module 2 Grammar</a:t>
            </a:r>
          </a:p>
        </p:txBody>
      </p:sp>
      <p:pic>
        <p:nvPicPr>
          <p:cNvPr id="8" name="Kuva 7" descr="Kuva, joka sisältää kohteen seinä, henkilö, sisä&#10;&#10;Kuvaus luotu automaattisesti">
            <a:extLst>
              <a:ext uri="{FF2B5EF4-FFF2-40B4-BE49-F238E27FC236}">
                <a16:creationId xmlns:a16="http://schemas.microsoft.com/office/drawing/2014/main" id="{AF2EB2EA-B3A1-4DFD-9345-0036EC0D6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699" y="3098799"/>
            <a:ext cx="13182600" cy="988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921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3005</TotalTime>
  <Words>1304</Words>
  <Application>Microsoft Office PowerPoint</Application>
  <PresentationFormat>Mukautettu</PresentationFormat>
  <Paragraphs>153</Paragraphs>
  <Slides>16</Slides>
  <Notes>11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Office-teema</vt:lpstr>
      <vt:lpstr>Konditionaalit</vt:lpstr>
      <vt:lpstr>Olisikohan näin?</vt:lpstr>
      <vt:lpstr>Olisikohan näin?</vt:lpstr>
      <vt:lpstr>Mite ”isi” sanotaan englanniksi? How do you say ”daddy” in English, LOL</vt:lpstr>
      <vt:lpstr>What would you do if your room looked like this?  Say at least 10 things that you would do.</vt:lpstr>
      <vt:lpstr>Konditionaali päälauseissa</vt:lpstr>
      <vt:lpstr>Tylsäähän se olisi, jos tämä olisi näin helppoa.</vt:lpstr>
      <vt:lpstr>Konditionaali ehtovirkkeissä</vt:lpstr>
      <vt:lpstr>Päivän nyrkkisääntö!!!</vt:lpstr>
      <vt:lpstr>Read the note and find the different ways of saying the Finnish -isi in English.</vt:lpstr>
      <vt:lpstr>Read the note and find the different ways of saying the Finnish -isi in English.</vt:lpstr>
      <vt:lpstr>Practise.</vt:lpstr>
      <vt:lpstr>Practise.</vt:lpstr>
      <vt:lpstr>Menneen ajan konditionaali - Muodostus</vt:lpstr>
      <vt:lpstr>Practise.</vt:lpstr>
      <vt:lpstr>Practise.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Konditionaalit</dc:title>
  <dc:creator>Väänänen Anna</dc:creator>
  <cp:lastModifiedBy>Pentti Pimiä</cp:lastModifiedBy>
  <cp:revision>3</cp:revision>
  <dcterms:created xsi:type="dcterms:W3CDTF">2020-05-05T09:10:38Z</dcterms:created>
  <dcterms:modified xsi:type="dcterms:W3CDTF">2021-10-03T09:29:44Z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0x010100E0385AE73BA4B34DAC1EFBEFAAD46A70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