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E6E16-E35D-4531-82D9-F5658CB29B34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8E5B4-B350-436A-B039-0A1C9647973D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Tutkimus terveyden edistämisen tukena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Terveystutkimusta tehdään: väestön terveydestä, sairauksista, terveyskäyttäytymisestä, terveyspalvelujen käytöstä ja terveyteen liittyvästä kulutuksesta</a:t>
            </a:r>
          </a:p>
          <a:p>
            <a:r>
              <a:rPr lang="fi-FI" dirty="0" smtClean="0"/>
              <a:t>Epidemiologia on tieteenala, joka tutkii sairauksien vaaratekijöitä, vallitsevuutta eli </a:t>
            </a:r>
            <a:r>
              <a:rPr lang="fi-FI" dirty="0" err="1" smtClean="0"/>
              <a:t>prevalenssia</a:t>
            </a:r>
            <a:r>
              <a:rPr lang="fi-FI" dirty="0" smtClean="0"/>
              <a:t> ja ilmaantuvuutta eli </a:t>
            </a:r>
            <a:r>
              <a:rPr lang="fi-FI" dirty="0" err="1" smtClean="0"/>
              <a:t>insidenssiä</a:t>
            </a:r>
            <a:endParaRPr lang="fi-FI" dirty="0" smtClean="0"/>
          </a:p>
          <a:p>
            <a:r>
              <a:rPr lang="fi-FI" dirty="0" smtClean="0"/>
              <a:t>Tutkimuksia käytetään terveyden edistämisessä</a:t>
            </a: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Arkitieto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Osa tiedoistamme perustuu omiin kokemuksiimme ha havaintoihimme</a:t>
            </a:r>
          </a:p>
          <a:p>
            <a:r>
              <a:rPr lang="fi-FI" dirty="0" smtClean="0"/>
              <a:t>Osa perustuu perinteeseen ja auktoriteetteihin (vanhemmat, koulu, asiantuntijat, media)</a:t>
            </a:r>
          </a:p>
          <a:p>
            <a:r>
              <a:rPr lang="fi-FI" dirty="0" smtClean="0"/>
              <a:t>Näistä muodostuu arkitieto  --- voi olla täysin oikeaa</a:t>
            </a:r>
          </a:p>
          <a:p>
            <a:r>
              <a:rPr lang="fi-FI" dirty="0" smtClean="0"/>
              <a:t>Subjektiivista tietoa, johon omat ja lähipiirin asenteet yleensä vaikuttavat</a:t>
            </a:r>
          </a:p>
          <a:p>
            <a:r>
              <a:rPr lang="fi-FI" dirty="0" err="1" smtClean="0"/>
              <a:t>Esim.peruna</a:t>
            </a:r>
            <a:r>
              <a:rPr lang="fi-FI" dirty="0" smtClean="0"/>
              <a:t> on terveellistä, samoin porkkana ja kaali</a:t>
            </a:r>
          </a:p>
          <a:p>
            <a:r>
              <a:rPr lang="fi-FI" dirty="0" err="1" smtClean="0"/>
              <a:t>Tälläiset</a:t>
            </a:r>
            <a:r>
              <a:rPr lang="fi-FI" dirty="0" smtClean="0"/>
              <a:t> päätelmät perustuvat intuitiiviseen ajatteluun, </a:t>
            </a:r>
            <a:r>
              <a:rPr lang="fi-FI" dirty="0" err="1" smtClean="0"/>
              <a:t>joss</a:t>
            </a:r>
            <a:r>
              <a:rPr lang="fi-FI" dirty="0" smtClean="0"/>
              <a:t> henkilökohtaisen kokemuksen kautta syntyy vaikutelma asiasta</a:t>
            </a:r>
          </a:p>
          <a:p>
            <a:r>
              <a:rPr lang="fi-FI" dirty="0" smtClean="0"/>
              <a:t>Arkitietoa löytyy satunnaisesti tai ihminen hakee sellaista tietoa, joka tukee hänen aikaisempia käsityksiään</a:t>
            </a: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Tieteellinen tieto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Täsmällinen terminologia ja käsitteiden käyttö</a:t>
            </a:r>
          </a:p>
          <a:p>
            <a:r>
              <a:rPr lang="fi-FI" dirty="0" smtClean="0"/>
              <a:t>Systemaattinen ja suunniteltu tiedonhankinta</a:t>
            </a:r>
          </a:p>
          <a:p>
            <a:r>
              <a:rPr lang="fi-FI" dirty="0" smtClean="0"/>
              <a:t>Objektiivisuus ja puolueettomuus</a:t>
            </a:r>
          </a:p>
          <a:p>
            <a:r>
              <a:rPr lang="fi-FI" dirty="0" smtClean="0"/>
              <a:t>Analyyttinen eli tietoinen itsenäinen ajattelu</a:t>
            </a:r>
          </a:p>
          <a:p>
            <a:r>
              <a:rPr lang="fi-FI" dirty="0" smtClean="0"/>
              <a:t>Tutkimusmenetelmien kuvaaminen tarkasti  --- tutkimustulokset ovat toistettavasti toisessa tutkimuksessa</a:t>
            </a:r>
          </a:p>
          <a:p>
            <a:r>
              <a:rPr lang="fi-FI" dirty="0" smtClean="0"/>
              <a:t>Väestötutkimuksissa saatetaan tavoitella yleistettävyyttä eli sitä, että tutkimustulokset ovat siirrettävissä myös muuhun väestöön</a:t>
            </a:r>
          </a:p>
          <a:p>
            <a:r>
              <a:rPr lang="fi-FI" dirty="0" smtClean="0"/>
              <a:t>Esim. kasvikset ovat terveellisiä, koska ne sisältävät elämälle välttämättömiä vitamiineja</a:t>
            </a:r>
          </a:p>
          <a:p>
            <a:r>
              <a:rPr lang="fi-FI" dirty="0" smtClean="0"/>
              <a:t>Tieteellinen tieto tavoittelee totuutta</a:t>
            </a:r>
          </a:p>
          <a:p>
            <a:r>
              <a:rPr lang="fi-FI" dirty="0" smtClean="0"/>
              <a:t>Tutkija arvioi itse kriittisesti tiedon luotettavuutta</a:t>
            </a:r>
          </a:p>
          <a:p>
            <a:r>
              <a:rPr lang="fi-FI" dirty="0" smtClean="0"/>
              <a:t>Muut tutkijat tarkistavat eli vertaisarvioivat tiedelehtiin päätyvät artikkelit</a:t>
            </a: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Terveystutkimuksen kohteet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1" dirty="0" smtClean="0"/>
              <a:t>1.Koettu terveys </a:t>
            </a:r>
            <a:r>
              <a:rPr lang="fi-FI" dirty="0" smtClean="0"/>
              <a:t>eli subjektiivinen terveys, jossa oireilu on keskeinen mittari</a:t>
            </a:r>
          </a:p>
          <a:p>
            <a:r>
              <a:rPr lang="fi-FI" dirty="0" smtClean="0"/>
              <a:t>Oireiden lukutaito on ihmisen keskeistä terveysosaamista  --- pohdinta ja päätös, miten pitää toimia</a:t>
            </a:r>
          </a:p>
          <a:p>
            <a:r>
              <a:rPr lang="fi-FI" dirty="0" smtClean="0"/>
              <a:t>Kyselytutkimuksessa oireita (koettua terveyttä) selvitetään esittämällä luettelo erilaisista oireista</a:t>
            </a:r>
          </a:p>
          <a:p>
            <a:r>
              <a:rPr lang="fi-FI" dirty="0" smtClean="0"/>
              <a:t>Aineistonkeruumenetelmä voi olla myös haastattelu ja päiväkirja</a:t>
            </a:r>
          </a:p>
          <a:p>
            <a:r>
              <a:rPr lang="fi-FI" dirty="0" smtClean="0"/>
              <a:t>Vanhemmilla ihmisillä koettu terveys liittyy toimintakykyyn, selviytymiseen ja onnellisuuteen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2. </a:t>
            </a:r>
            <a:r>
              <a:rPr lang="fi-FI" b="1" dirty="0" smtClean="0"/>
              <a:t>Terveyskäyttäytymistutkimus: </a:t>
            </a:r>
            <a:r>
              <a:rPr lang="fi-FI" dirty="0" smtClean="0"/>
              <a:t>selvitetään ruokailutottumuksia, liikkumista, unta, sosiaalisia suhteita tietoja terveydestä, asenteita ja tottumuksiin liittyviä motiiveja</a:t>
            </a:r>
          </a:p>
          <a:p>
            <a:r>
              <a:rPr lang="fi-FI" dirty="0" smtClean="0"/>
              <a:t>Kyselytutkimuksella saadaan pintapuolisempaa tietoa (ihmiset vastaavat sosiaalisesti hyväksyttävällä tavalla) kuin päiväkirjoilla tao haastatteluilla</a:t>
            </a:r>
          </a:p>
          <a:p>
            <a:r>
              <a:rPr lang="fi-FI" dirty="0" smtClean="0"/>
              <a:t>Tutkimustulokset eri väestöryhmien terveyskäyttäytymisestä ovat tärkeitä  --- niiden pohjalta arvioidaan terveyden edistämisen tarpeita</a:t>
            </a:r>
          </a:p>
          <a:p>
            <a:r>
              <a:rPr lang="fi-FI" dirty="0" smtClean="0"/>
              <a:t>Aikuisväestön terveyskäyttäytymistutkimus AVTK, vuodesta 1978 lähtien</a:t>
            </a:r>
          </a:p>
          <a:p>
            <a:r>
              <a:rPr lang="fi-FI" dirty="0" smtClean="0"/>
              <a:t>Kouluterveyskysely vuodesta 1995 lähtien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3. </a:t>
            </a:r>
            <a:r>
              <a:rPr lang="fi-FI" b="1" dirty="0" smtClean="0"/>
              <a:t>Toimintakyky </a:t>
            </a:r>
            <a:r>
              <a:rPr lang="fi-FI" dirty="0" smtClean="0"/>
              <a:t>terveystutkimuksen kohteena</a:t>
            </a:r>
          </a:p>
          <a:p>
            <a:r>
              <a:rPr lang="fi-FI" dirty="0" smtClean="0"/>
              <a:t>Toimintakyky tarkoittaa ihmisen kykyä selviytyä hänelle asetetuista elämän vaatimuksista kotona, työssä ja vapaa-aikana</a:t>
            </a:r>
          </a:p>
          <a:p>
            <a:r>
              <a:rPr lang="fi-FI" dirty="0" smtClean="0"/>
              <a:t>Toimintakykyyn vaikuttaa ihmisen terveys, ikä, elintavat, työ ja perimä</a:t>
            </a:r>
          </a:p>
          <a:p>
            <a:r>
              <a:rPr lang="fi-FI" dirty="0" smtClean="0"/>
              <a:t>Toimintakykyyn kuuluvat fyysinen, psyykkinen ja sosiaalinen alue</a:t>
            </a:r>
          </a:p>
          <a:p>
            <a:r>
              <a:rPr lang="fi-FI" dirty="0" smtClean="0"/>
              <a:t>Tarkastelu on joko voimavaralähtöistä tai tutkitaan todettuja toiminnan vajauksia</a:t>
            </a:r>
          </a:p>
          <a:p>
            <a:r>
              <a:rPr lang="fi-FI" dirty="0" smtClean="0"/>
              <a:t>Toimintakykymittarit, esim. kuinka pitkään ikäihminen jaksaa kävellä</a:t>
            </a:r>
          </a:p>
          <a:p>
            <a:r>
              <a:rPr lang="fi-FI" dirty="0" smtClean="0"/>
              <a:t>Psyykkinen toimintakyky: ihminen toimii tehokkaasti ja järkevästi, tuntee olonsa hyväksi ja suhtautuu optimistisesti tulevaisuuteen</a:t>
            </a:r>
          </a:p>
          <a:p>
            <a:r>
              <a:rPr lang="fi-FI" dirty="0" smtClean="0"/>
              <a:t>S. 30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Terveystutkimuksen eettiset kysymykset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Tutkimusetiikka: tiedeyhteisössä hyväksyttyjen tapojen noudattamista tutkimuksen kaikissa vaiheissa</a:t>
            </a:r>
          </a:p>
          <a:p>
            <a:r>
              <a:rPr lang="fi-FI" dirty="0" smtClean="0"/>
              <a:t>Eettisen toimikunnan ennakkoarvio</a:t>
            </a:r>
          </a:p>
          <a:p>
            <a:r>
              <a:rPr lang="fi-FI" dirty="0" smtClean="0"/>
              <a:t>Vaalitaan tutkittavien ihmisten yksityisyyttä, terveyttä, turvallisuutta ja ihmisarvoa</a:t>
            </a:r>
          </a:p>
          <a:p>
            <a:r>
              <a:rPr lang="fi-FI" dirty="0" smtClean="0"/>
              <a:t>Vapaaehtoista  -- 15 </a:t>
            </a:r>
            <a:r>
              <a:rPr lang="fi-FI" dirty="0" err="1" smtClean="0"/>
              <a:t>vuotias</a:t>
            </a:r>
            <a:r>
              <a:rPr lang="fi-FI" dirty="0" smtClean="0"/>
              <a:t> voi päättää osallistumisestaan</a:t>
            </a:r>
          </a:p>
          <a:p>
            <a:r>
              <a:rPr lang="fi-FI" dirty="0" smtClean="0"/>
              <a:t>Koe-eläinten inhimillinen kohtelu</a:t>
            </a:r>
          </a:p>
          <a:p>
            <a:r>
              <a:rPr lang="fi-FI" dirty="0" smtClean="0"/>
              <a:t>Plagiointi: toisen tutkijan kirjoitusten tai ajatusten käyttö ilman lähteen ilmoittamista</a:t>
            </a:r>
          </a:p>
          <a:p>
            <a:r>
              <a:rPr lang="fi-FI" dirty="0" smtClean="0"/>
              <a:t>Tieteellä yhteiskuntavastuu: on pohdittava, mitä </a:t>
            </a:r>
            <a:r>
              <a:rPr lang="fi-FI" smtClean="0"/>
              <a:t>kannattaa raportoida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433</Words>
  <Application>Microsoft Office PowerPoint</Application>
  <PresentationFormat>Näytössä katseltava diaesitys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Office-teema</vt:lpstr>
      <vt:lpstr>Tutkimus terveyden edistämisen tukena</vt:lpstr>
      <vt:lpstr>Dia 2</vt:lpstr>
      <vt:lpstr>Arkitieto</vt:lpstr>
      <vt:lpstr>Tieteellinen tieto</vt:lpstr>
      <vt:lpstr>Terveystutkimuksen kohteet</vt:lpstr>
      <vt:lpstr>Dia 6</vt:lpstr>
      <vt:lpstr>Dia 7</vt:lpstr>
      <vt:lpstr>Terveystutkimuksen eettiset kysymykset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Tutkimus terveyden edistämisen tukena</dc:title>
  <dc:creator>Kirsi Rissanen</dc:creator>
  <cp:lastModifiedBy>Pekka Rissanen</cp:lastModifiedBy>
  <cp:revision>7</cp:revision>
  <dcterms:created xsi:type="dcterms:W3CDTF">2017-10-06T03:54:17Z</dcterms:created>
  <dcterms:modified xsi:type="dcterms:W3CDTF">2017-10-06T05:02:39Z</dcterms:modified>
</cp:coreProperties>
</file>