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80AC-7BEF-4D84-B337-CE3E81AE9861}" type="datetimeFigureOut">
              <a:rPr lang="fi-FI" smtClean="0"/>
              <a:t>13.10.2017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3E21-369F-4ABF-919A-AC5ABD92225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80AC-7BEF-4D84-B337-CE3E81AE9861}" type="datetimeFigureOut">
              <a:rPr lang="fi-FI" smtClean="0"/>
              <a:t>13.10.2017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3E21-369F-4ABF-919A-AC5ABD92225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80AC-7BEF-4D84-B337-CE3E81AE9861}" type="datetimeFigureOut">
              <a:rPr lang="fi-FI" smtClean="0"/>
              <a:t>13.10.2017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3E21-369F-4ABF-919A-AC5ABD92225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80AC-7BEF-4D84-B337-CE3E81AE9861}" type="datetimeFigureOut">
              <a:rPr lang="fi-FI" smtClean="0"/>
              <a:t>13.10.2017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3E21-369F-4ABF-919A-AC5ABD92225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80AC-7BEF-4D84-B337-CE3E81AE9861}" type="datetimeFigureOut">
              <a:rPr lang="fi-FI" smtClean="0"/>
              <a:t>13.10.2017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3E21-369F-4ABF-919A-AC5ABD92225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80AC-7BEF-4D84-B337-CE3E81AE9861}" type="datetimeFigureOut">
              <a:rPr lang="fi-FI" smtClean="0"/>
              <a:t>13.10.2017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3E21-369F-4ABF-919A-AC5ABD92225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80AC-7BEF-4D84-B337-CE3E81AE9861}" type="datetimeFigureOut">
              <a:rPr lang="fi-FI" smtClean="0"/>
              <a:t>13.10.2017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3E21-369F-4ABF-919A-AC5ABD92225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80AC-7BEF-4D84-B337-CE3E81AE9861}" type="datetimeFigureOut">
              <a:rPr lang="fi-FI" smtClean="0"/>
              <a:t>13.10.2017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3E21-369F-4ABF-919A-AC5ABD92225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80AC-7BEF-4D84-B337-CE3E81AE9861}" type="datetimeFigureOut">
              <a:rPr lang="fi-FI" smtClean="0"/>
              <a:t>13.10.2017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3E21-369F-4ABF-919A-AC5ABD92225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80AC-7BEF-4D84-B337-CE3E81AE9861}" type="datetimeFigureOut">
              <a:rPr lang="fi-FI" smtClean="0"/>
              <a:t>13.10.2017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3E21-369F-4ABF-919A-AC5ABD92225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80AC-7BEF-4D84-B337-CE3E81AE9861}" type="datetimeFigureOut">
              <a:rPr lang="fi-FI" smtClean="0"/>
              <a:t>13.10.2017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3E21-369F-4ABF-919A-AC5ABD92225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980AC-7BEF-4D84-B337-CE3E81AE9861}" type="datetimeFigureOut">
              <a:rPr lang="fi-FI" smtClean="0"/>
              <a:t>13.10.2017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E3E21-369F-4ABF-919A-AC5ABD922253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Tutkimuksen luotettavuus ja arviointi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Määrällisen tutkimuksen arviointikriteerit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Luotettavuuden arviointi on tärkeä osa tutkimusta</a:t>
            </a:r>
          </a:p>
          <a:p>
            <a:r>
              <a:rPr lang="fi-FI" dirty="0" smtClean="0"/>
              <a:t>Tutkimuksen </a:t>
            </a:r>
            <a:r>
              <a:rPr lang="fi-FI" b="1" dirty="0" smtClean="0"/>
              <a:t>pätevyys eli validiteetti:</a:t>
            </a:r>
            <a:r>
              <a:rPr lang="fi-FI" dirty="0" smtClean="0"/>
              <a:t> mittaako menetelmä sitä, mitä sen ajatellaankin mittaavan</a:t>
            </a:r>
          </a:p>
          <a:p>
            <a:r>
              <a:rPr lang="fi-FI" dirty="0" smtClean="0"/>
              <a:t>Pystyykö kyseisen aineiston perusteella tekemään tutkimuksen johtopäätökset</a:t>
            </a:r>
          </a:p>
          <a:p>
            <a:r>
              <a:rPr lang="fi-FI" dirty="0" smtClean="0"/>
              <a:t>Jos tutkittava ei ymmärrä kysymystä, mittari (kysymys) ei ole validi eli pätevä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 smtClean="0"/>
              <a:t>Luotettavuus eli reliabiliteetti:</a:t>
            </a:r>
            <a:r>
              <a:rPr lang="fi-FI" dirty="0" smtClean="0"/>
              <a:t> toistettavuus, luotettavassa menetelmässä saatu tulos ei vaihtele mittauskerrasta toiseen eikä silloin, kun mittaaja vaihtuu</a:t>
            </a:r>
            <a:endParaRPr lang="fi-FI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Laadullisen tutkimuksen arviointikriteerit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Kvalitatiivisessa tutkimuksessa luotettavuuden kriteereinä käytetään:</a:t>
            </a:r>
          </a:p>
          <a:p>
            <a:r>
              <a:rPr lang="fi-FI" b="1" dirty="0" smtClean="0"/>
              <a:t>1. siirrettävyys:</a:t>
            </a:r>
            <a:r>
              <a:rPr lang="fi-FI" dirty="0" smtClean="0"/>
              <a:t> tutkimuksen tulokset ovat sovellettavissa myös muihin tutkimuskohteisiin</a:t>
            </a:r>
          </a:p>
          <a:p>
            <a:r>
              <a:rPr lang="fi-FI" b="1" dirty="0" smtClean="0"/>
              <a:t>2. totuudellisuus:</a:t>
            </a:r>
            <a:r>
              <a:rPr lang="fi-FI" dirty="0" smtClean="0"/>
              <a:t> kuinka hyvin tutkijan johtopäätökset pystyvät kuvaamaan tutkimuskohteena olevan ilmiön todellista tilaa</a:t>
            </a:r>
          </a:p>
          <a:p>
            <a:endParaRPr lang="fi-FI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b="1" dirty="0" smtClean="0"/>
              <a:t>3. vahvistettavuus: </a:t>
            </a:r>
            <a:r>
              <a:rPr lang="fi-FI" dirty="0" smtClean="0"/>
              <a:t>tehdyt tulkinnat saavat tukea toisista tutkimuksista tai </a:t>
            </a:r>
            <a:r>
              <a:rPr lang="fi-FI" dirty="0" err="1" smtClean="0"/>
              <a:t>triangulaatiosta</a:t>
            </a:r>
            <a:r>
              <a:rPr lang="fi-FI" dirty="0" smtClean="0"/>
              <a:t> ( mukana on sekä haastattelu että kyselyaineisto tai kaksi tutkimusmenetelmää määrällinen ja laadullinen)</a:t>
            </a:r>
          </a:p>
          <a:p>
            <a:r>
              <a:rPr lang="fi-FI" b="1" dirty="0" smtClean="0"/>
              <a:t>4. uskottavuus:</a:t>
            </a:r>
            <a:r>
              <a:rPr lang="fi-FI" dirty="0" smtClean="0"/>
              <a:t> laadullisessa tutkimuksessa tutkijan persoonallisuus on aina läsnä, joten huomiota on kiinnitettävä siihen, kuinka hyvin tutkijan omat ennakko-oletukset on otettu huomioon</a:t>
            </a:r>
            <a:endParaRPr lang="fi-FI" b="1" dirty="0" smtClean="0"/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Tutkimusraportti  --- läpinäkyvä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Tutkimuksen luotettavuutta lisää, että se raportoidaan selkeästi ja avoimesti</a:t>
            </a:r>
          </a:p>
          <a:p>
            <a:r>
              <a:rPr lang="fi-FI" dirty="0" smtClean="0"/>
              <a:t>Mitä on tehty missäkin tutkimuksen vaiheessa</a:t>
            </a:r>
          </a:p>
          <a:p>
            <a:r>
              <a:rPr lang="fi-FI" dirty="0" smtClean="0"/>
              <a:t>Tieteellisiä artikkeleita julkaistaan tiedelehdissä </a:t>
            </a:r>
          </a:p>
          <a:p>
            <a:r>
              <a:rPr lang="fi-FI" dirty="0" smtClean="0"/>
              <a:t>silloin toiset tutkijat ovat arvioineet artikkelia ennen julkaisua  --- taustalla on silloin laajemman tiedeyhteisön kokemus ja tuki</a:t>
            </a:r>
          </a:p>
          <a:p>
            <a:r>
              <a:rPr lang="fi-FI" dirty="0" smtClean="0"/>
              <a:t>Tiedelehti kertoo, millaista arviointimenettelyä niissä käytetään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Sopiva tutkimusasetelma </a:t>
            </a:r>
            <a:r>
              <a:rPr lang="fi-FI" smtClean="0"/>
              <a:t>ja luotettavuus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 smtClean="0"/>
              <a:t>Tutkimusasetelman sopivuus tutkimuskysymykseen vaikuttaa tutkimuksen luotettavuuteen</a:t>
            </a:r>
          </a:p>
          <a:p>
            <a:r>
              <a:rPr lang="fi-FI" dirty="0" smtClean="0"/>
              <a:t>Esim. jos tutkitaan ravinnonsaannin muutoksia --- tarvitaan tutkimusasetelmana pitkittäistutkimusta</a:t>
            </a:r>
          </a:p>
          <a:p>
            <a:r>
              <a:rPr lang="fi-FI" dirty="0" smtClean="0"/>
              <a:t>Jos tulokset halutaan yleistää koko väestöön  --- otoksen on oltava satunnaisesti valittu esim. väestötietojärjestelmästä arpomalla</a:t>
            </a:r>
          </a:p>
          <a:p>
            <a:r>
              <a:rPr lang="fi-FI" dirty="0" smtClean="0"/>
              <a:t>Otoksen on oltava riittävän suuri</a:t>
            </a:r>
          </a:p>
          <a:p>
            <a:r>
              <a:rPr lang="fi-FI" dirty="0" smtClean="0"/>
              <a:t>Kaikki tutkimukseen kutsutut eivät osallistu  --- tapahtuu katoa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Tutkimustuloksia vääristävät tekijät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b="1" dirty="0" smtClean="0"/>
              <a:t> sekoittava tekijä:</a:t>
            </a:r>
            <a:r>
              <a:rPr lang="fi-FI" dirty="0" smtClean="0"/>
              <a:t> tekijä, joka on yhteydessä tutkittaviin asioihin ja häiritsee tarkasteltavan asian arviointia</a:t>
            </a:r>
          </a:p>
          <a:p>
            <a:r>
              <a:rPr lang="fi-FI" dirty="0" smtClean="0"/>
              <a:t>On mietittävä, mitkä kaikki asiat vaikuttavat tulokseen</a:t>
            </a:r>
          </a:p>
          <a:p>
            <a:r>
              <a:rPr lang="fi-FI" b="1" dirty="0" smtClean="0"/>
              <a:t>Harha: </a:t>
            </a:r>
            <a:r>
              <a:rPr lang="fi-FI" dirty="0" smtClean="0"/>
              <a:t>systemaattinen virhe voi aiheuttaa vääristymää  --- tutkimus tuottaa totuudesta poikkeavia tuloksia</a:t>
            </a:r>
          </a:p>
          <a:p>
            <a:r>
              <a:rPr lang="fi-FI" dirty="0" smtClean="0"/>
              <a:t>Harha voi syntyä tutkittavien valikoinnissa, mittaamisessa </a:t>
            </a:r>
            <a:r>
              <a:rPr lang="fi-FI" dirty="0" err="1" smtClean="0"/>
              <a:t>jne</a:t>
            </a:r>
            <a:endParaRPr lang="fi-FI" dirty="0" smtClean="0"/>
          </a:p>
          <a:p>
            <a:r>
              <a:rPr lang="fi-FI" b="1" dirty="0" smtClean="0"/>
              <a:t>Sattuma: </a:t>
            </a:r>
            <a:r>
              <a:rPr lang="fi-FI" dirty="0" smtClean="0"/>
              <a:t>satunnaisvirhe kuuluu jokaiseen tutkimukseen  --- sattumaa </a:t>
            </a:r>
            <a:r>
              <a:rPr lang="fi-FI" smtClean="0"/>
              <a:t>pyritään minimoimaan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78547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309</Words>
  <Application>Microsoft Office PowerPoint</Application>
  <PresentationFormat>Näytössä katseltava diaesitys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9" baseType="lpstr">
      <vt:lpstr>Office-teema</vt:lpstr>
      <vt:lpstr>Tutkimuksen luotettavuus ja arviointi</vt:lpstr>
      <vt:lpstr>Määrällisen tutkimuksen arviointikriteerit</vt:lpstr>
      <vt:lpstr>PowerPoint-esitys</vt:lpstr>
      <vt:lpstr>Laadullisen tutkimuksen arviointikriteerit</vt:lpstr>
      <vt:lpstr>PowerPoint-esitys</vt:lpstr>
      <vt:lpstr>Tutkimusraportti  --- läpinäkyvä</vt:lpstr>
      <vt:lpstr>Sopiva tutkimusasetelma ja luotettavuus</vt:lpstr>
      <vt:lpstr>Tutkimustuloksia vääristävät tekijät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Tutkimuksen luotettavuus ja arviointi</dc:title>
  <dc:creator>Kirsi Rissanen</dc:creator>
  <cp:lastModifiedBy>Heinäveden yläkoulu</cp:lastModifiedBy>
  <cp:revision>5</cp:revision>
  <dcterms:created xsi:type="dcterms:W3CDTF">2017-10-13T04:27:50Z</dcterms:created>
  <dcterms:modified xsi:type="dcterms:W3CDTF">2017-10-13T08:40:35Z</dcterms:modified>
</cp:coreProperties>
</file>