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E94CC-2204-4E04-886A-AD9FFE4B7A96}" type="datetimeFigureOut">
              <a:rPr lang="fi-FI" smtClean="0"/>
              <a:pPr/>
              <a:t>5.10.2017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05D2E-267A-4707-AE10-23EA3534F389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Terveyden edistäminen eli promootio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Asiantuntijoiden terveysviestinnällä lisätään väestön terveystietoisuutta  --- terveyden edistämisen keskeinen keino</a:t>
            </a:r>
          </a:p>
          <a:p>
            <a:r>
              <a:rPr lang="fi-FI" dirty="0" smtClean="0"/>
              <a:t>Terveyskasvatus: vaikutetaan suoraan kohderyhmän terveyskäyttäytymiseen, esim. diabetes-neuvonta, sydänryhmät</a:t>
            </a:r>
          </a:p>
          <a:p>
            <a:r>
              <a:rPr lang="fi-FI" dirty="0" smtClean="0"/>
              <a:t>Median terveysviestinnässä tutkimuksiin perustuvat tiedot ja mielipiteet voivat mennä sekaisin (tieto suodattuu kirjoittajan välityksellä)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Osallisuus edistää terveyttä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Promootioon kuuluu, että ihmiset voivat osallistua hyvinvoinnin rakentamiseen</a:t>
            </a:r>
          </a:p>
          <a:p>
            <a:r>
              <a:rPr lang="fi-FI" dirty="0" smtClean="0"/>
              <a:t>Yksilöiden ja yhteisöjen </a:t>
            </a:r>
            <a:r>
              <a:rPr lang="fi-FI" dirty="0" err="1" smtClean="0"/>
              <a:t>voimaannuttaminen</a:t>
            </a:r>
            <a:r>
              <a:rPr lang="fi-FI" dirty="0" smtClean="0"/>
              <a:t>  --- olosuhteet, edellytykset ja motivaatio luodaan terveyttä tukeville ratkaisuille</a:t>
            </a:r>
          </a:p>
          <a:p>
            <a:r>
              <a:rPr lang="fi-FI" dirty="0" smtClean="0"/>
              <a:t>Kansalaistoiminta: Yhteiseen hyötyyn tähtäävää vapaaehtoistoimintaa  esim. astmaliitto, Punainen Risti</a:t>
            </a:r>
          </a:p>
          <a:p>
            <a:r>
              <a:rPr lang="fi-FI" dirty="0" smtClean="0"/>
              <a:t>Verkossa toimivat vertaisryhmät</a:t>
            </a:r>
          </a:p>
          <a:p>
            <a:r>
              <a:rPr lang="fi-FI" dirty="0" smtClean="0"/>
              <a:t>Yhteiskuntapolitiikan tehtävänä on tukea </a:t>
            </a:r>
            <a:r>
              <a:rPr lang="fi-FI" dirty="0" err="1" smtClean="0"/>
              <a:t>esim</a:t>
            </a:r>
            <a:r>
              <a:rPr lang="fi-FI" dirty="0" smtClean="0"/>
              <a:t> eri vähemmistöryhmien osallisuutta  --- poliittisia ratkaisuja työstä, asumisesta, koulutuksesta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Terveyden edistämisen tulevaisuuden haasteita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Matalasti koulutetuilla ja pienipalkkaisilla on keskimäärin enemmän ongelmia hyvinvoinnissa kuin ylemmässä sosioekonomisessa asemassa olevilla</a:t>
            </a:r>
          </a:p>
          <a:p>
            <a:r>
              <a:rPr lang="fi-FI" dirty="0" smtClean="0"/>
              <a:t>Eri väestöryhmillä (lapsiperheet, eläkeläiset) ja eri alueilla asuvilla on erilaisia tarpeita terveyden edistämiseksi</a:t>
            </a:r>
          </a:p>
          <a:p>
            <a:r>
              <a:rPr lang="fi-FI" dirty="0" smtClean="0"/>
              <a:t>Sosiaalisesti kestävä Suomi </a:t>
            </a:r>
            <a:r>
              <a:rPr lang="fi-FI" smtClean="0"/>
              <a:t>2020-strategian päätavoitteet</a:t>
            </a:r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Promootio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Yhteiskunta: ohjaa ja opastaa, pyrkii parantamaan kansalaisten terveyskäyttäytymistä ja terveysosaamista</a:t>
            </a:r>
          </a:p>
          <a:p>
            <a:r>
              <a:rPr lang="fi-FI" dirty="0" smtClean="0"/>
              <a:t>Näin ihmisten mahdollisuus vaikuttaa omaan ja ympäristön terveyteen paranee</a:t>
            </a:r>
          </a:p>
          <a:p>
            <a:r>
              <a:rPr lang="fi-FI" dirty="0" smtClean="0"/>
              <a:t>Toimintakyky lisääntyy</a:t>
            </a:r>
          </a:p>
          <a:p>
            <a:r>
              <a:rPr lang="fi-FI" dirty="0" smtClean="0"/>
              <a:t>Pyritään myös väestöryhmien terveyserojen vähentämiseen</a:t>
            </a:r>
          </a:p>
          <a:p>
            <a:r>
              <a:rPr lang="fi-FI" dirty="0" smtClean="0"/>
              <a:t>Terveyden edistämiseen kuuluu myös </a:t>
            </a:r>
            <a:r>
              <a:rPr lang="fi-FI" dirty="0" err="1" smtClean="0"/>
              <a:t>preventio</a:t>
            </a:r>
            <a:r>
              <a:rPr lang="fi-FI" dirty="0" smtClean="0"/>
              <a:t> eli sairauksien ehkäisy</a:t>
            </a:r>
          </a:p>
          <a:p>
            <a:r>
              <a:rPr lang="fi-FI" dirty="0" smtClean="0"/>
              <a:t>Terveyden edistäminen perustuu tutkimustietoon väestön terveydestä ja hyvinvoinnista</a:t>
            </a:r>
          </a:p>
          <a:p>
            <a:r>
              <a:rPr lang="fi-FI" dirty="0" smtClean="0"/>
              <a:t>Perustuu kansanterveyslakiin ja terveydenhuoltolakiin</a:t>
            </a:r>
          </a:p>
          <a:p>
            <a:r>
              <a:rPr lang="fi-FI" dirty="0" smtClean="0"/>
              <a:t>Valvontavastuu on sosiaali- ja terveysministeriöllä</a:t>
            </a:r>
          </a:p>
          <a:p>
            <a:r>
              <a:rPr lang="fi-FI" dirty="0" smtClean="0"/>
              <a:t>S. 13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Sairauksien hoitamisesta terveyden edistämiseen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Toiminta terveyden edistämiseksi vakiintui 1900-luvun lopussa</a:t>
            </a:r>
          </a:p>
          <a:p>
            <a:r>
              <a:rPr lang="fi-FI" dirty="0" smtClean="0"/>
              <a:t>Aiemmin keskityttiin sairauksien hoitoon, luotiin kattava terveyskeskusjärjestelmä ja rakennettiin keskussairaaloita</a:t>
            </a:r>
          </a:p>
          <a:p>
            <a:r>
              <a:rPr lang="fi-FI" dirty="0" smtClean="0"/>
              <a:t>terveyden edistäminen on kustannustehokasta (pieni parannus terveydessä väestötasolla) ja se edistää talouskasvua</a:t>
            </a:r>
          </a:p>
          <a:p>
            <a:r>
              <a:rPr lang="fi-FI" dirty="0" err="1" smtClean="0"/>
              <a:t>Sairauspoissaoloista</a:t>
            </a:r>
            <a:r>
              <a:rPr lang="fi-FI" dirty="0" smtClean="0"/>
              <a:t> kustannuksia työnantajalle  --- </a:t>
            </a:r>
            <a:r>
              <a:rPr lang="fi-FI" dirty="0" err="1" smtClean="0"/>
              <a:t>tyky-toiminta</a:t>
            </a:r>
            <a:r>
              <a:rPr lang="fi-FI" dirty="0" smtClean="0"/>
              <a:t> tulee halvemmaksi kuin sairauksien hoitaminen</a:t>
            </a:r>
          </a:p>
          <a:p>
            <a:r>
              <a:rPr lang="fi-FI" dirty="0" smtClean="0"/>
              <a:t>Hyvä terveys on yksilölle voimavara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Ottawan julistus v. 1986  WHO:n maailmankongressissa</a:t>
            </a:r>
          </a:p>
          <a:p>
            <a:r>
              <a:rPr lang="fi-FI" dirty="0" smtClean="0"/>
              <a:t>Terveellisen yhteiskuntapolitiikan kehittäminen</a:t>
            </a:r>
          </a:p>
          <a:p>
            <a:r>
              <a:rPr lang="fi-FI" dirty="0" smtClean="0"/>
              <a:t>Terveellisen ympäristön aikaansaaminen</a:t>
            </a:r>
          </a:p>
          <a:p>
            <a:r>
              <a:rPr lang="fi-FI" dirty="0" smtClean="0"/>
              <a:t>Terveyspalvelujen uudistaminen</a:t>
            </a:r>
          </a:p>
          <a:p>
            <a:r>
              <a:rPr lang="fi-FI" dirty="0" smtClean="0"/>
              <a:t>Yhteisöjen toiminnan tehostaminen</a:t>
            </a:r>
          </a:p>
          <a:p>
            <a:r>
              <a:rPr lang="fi-FI" dirty="0" smtClean="0"/>
              <a:t>Yksilöiden terveysosaamisen kehittäminen</a:t>
            </a:r>
          </a:p>
          <a:p>
            <a:r>
              <a:rPr lang="fi-FI" dirty="0" smtClean="0"/>
              <a:t>Suomessa v. 1986 Terveyttä kaikille vuoteen 2000 ohjelma  --- tavoitteena mahdollisimman hyvä terveys ja sen tasainen jakautuminen koko väestössä</a:t>
            </a:r>
          </a:p>
          <a:p>
            <a:r>
              <a:rPr lang="fi-FI" dirty="0" smtClean="0"/>
              <a:t>Vuonna 2001 julkistettiin Terveys 2015-kansanterveysohjelma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Terveyden edistämisen kohteita ja keinoja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Vaikutetaan suunnitelmallisesti asumisoloihin, vapaa-ajanmahdollisuuksiin, työoloihin ja toimeentuloon</a:t>
            </a:r>
          </a:p>
          <a:p>
            <a:r>
              <a:rPr lang="fi-FI" dirty="0" smtClean="0"/>
              <a:t>+ terveyden ja työ- ja toimintakyvyn ylläpitäminen ja parantaminen</a:t>
            </a:r>
          </a:p>
          <a:p>
            <a:r>
              <a:rPr lang="fi-FI" dirty="0" smtClean="0"/>
              <a:t>+ tapaturmien ehkäisy, alkoholihaittojen vähentäminen (Millaista promootiota?)  ja mielenterveyden vahvistaminen, esim. Mielen hyvinvoinnin kurssit opettajille</a:t>
            </a:r>
          </a:p>
          <a:p>
            <a:r>
              <a:rPr lang="fi-FI" dirty="0" smtClean="0"/>
              <a:t>Terveyden edistämisen tasot: yksilö, yhteisö ja koko väestö</a:t>
            </a:r>
          </a:p>
          <a:p>
            <a:r>
              <a:rPr lang="fi-FI" dirty="0" smtClean="0"/>
              <a:t>Nelikenttä s. 15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Terveys- ja yhteiskuntapolitiikka terveyden edistämisessä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Yhteiskuntapolitiikka: yhteiskunnan olot järjestetään mahdollisimman oikeudenmukaisesti</a:t>
            </a:r>
          </a:p>
          <a:p>
            <a:r>
              <a:rPr lang="fi-FI" dirty="0" smtClean="0"/>
              <a:t>Terveyspolitiikka: osa yhteiskuntapolitiikkaa, esim. kunnan terveyden edistämisen toimenpiteet</a:t>
            </a:r>
          </a:p>
          <a:p>
            <a:r>
              <a:rPr lang="fi-FI" dirty="0" smtClean="0"/>
              <a:t>Sosiaali- ja terveysministeriön vastuulla</a:t>
            </a:r>
          </a:p>
          <a:p>
            <a:r>
              <a:rPr lang="fi-FI" dirty="0" smtClean="0"/>
              <a:t>Tätä politiikkaa ohjaa taloustilanne ja yleinen arvo- ja asenneilmapiiri</a:t>
            </a:r>
          </a:p>
          <a:p>
            <a:r>
              <a:rPr lang="fi-FI" dirty="0" smtClean="0"/>
              <a:t>Kaikki yhteiskunnallinen päätöksenteko vaikuttaa ihmisten terveyteen  ”Terveys kaikissa politiikoissa”</a:t>
            </a:r>
          </a:p>
          <a:p>
            <a:r>
              <a:rPr lang="fi-FI" dirty="0" smtClean="0"/>
              <a:t>Terveysvaikutusten arviointi kaikkien päätösten kohdalla</a:t>
            </a:r>
          </a:p>
          <a:p>
            <a:r>
              <a:rPr lang="fi-FI" dirty="0" smtClean="0"/>
              <a:t>Vaikutukset fyysiseen, psyykkiseen ja sosiaaliseen terveyteen sekä terveyseroihin kohdistuvat vaikutukset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Esim. tupakkalain tarkoituksena on rajoittaa tupakoinnista aiheutuvia terveyshaittoja</a:t>
            </a:r>
          </a:p>
          <a:p>
            <a:r>
              <a:rPr lang="fi-FI" dirty="0" smtClean="0"/>
              <a:t>Terveyspolitiikka on myös terveydensuojelua --- pyritään poistamaan vaaratekijöitä</a:t>
            </a:r>
          </a:p>
          <a:p>
            <a:r>
              <a:rPr lang="fi-FI" dirty="0" smtClean="0"/>
              <a:t>Pohjana terveydenhuoltolaki, kuntien tulee seurata alueellaan asuvien ihmisten terveyttä ja hyvinvointia  ---- vuotuinen raportti ja kerran valtuustokaudessa hyvinvointikertomus</a:t>
            </a:r>
          </a:p>
          <a:p>
            <a:r>
              <a:rPr lang="fi-FI" dirty="0" smtClean="0"/>
              <a:t>Terveyspolitiikka:  Kansalaisten kulutustottumusten ohjaaminen verotuksella, esim. sokerivero, alkoholivero, edulliset liikuntapalvelut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Terveyden edistäminen terveydenhuollon yhtenä tehtävänä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Terveydenhuolto toimii etenkin </a:t>
            </a:r>
            <a:r>
              <a:rPr lang="fi-FI" dirty="0" err="1" smtClean="0"/>
              <a:t>prevention</a:t>
            </a:r>
            <a:r>
              <a:rPr lang="fi-FI" dirty="0" smtClean="0"/>
              <a:t> tasoilla  --- osittain myös promootiossa</a:t>
            </a:r>
          </a:p>
          <a:p>
            <a:r>
              <a:rPr lang="fi-FI" dirty="0" smtClean="0"/>
              <a:t>V. 2011 terveydenhuoltolaki: korostetaan terveyden edistämistä</a:t>
            </a:r>
          </a:p>
          <a:p>
            <a:r>
              <a:rPr lang="fi-FI" dirty="0" smtClean="0"/>
              <a:t>Perusterveydenhuollon neuvolat, seuraavat lasten kasvua ja kehitystä, annetaan terveysneuvontaa</a:t>
            </a:r>
          </a:p>
          <a:p>
            <a:r>
              <a:rPr lang="fi-FI" dirty="0" smtClean="0"/>
              <a:t>Elinajanodote on noussut</a:t>
            </a:r>
          </a:p>
          <a:p>
            <a:r>
              <a:rPr lang="fi-FI" dirty="0" smtClean="0"/>
              <a:t>Syöpä-, sydäninfarkti-, ja aivohalvaushoidot ovat kehittyneet</a:t>
            </a:r>
          </a:p>
          <a:p>
            <a:r>
              <a:rPr lang="fi-FI" dirty="0" smtClean="0"/>
              <a:t>Imeväiskuolleisuus </a:t>
            </a:r>
            <a:r>
              <a:rPr lang="fi-FI" smtClean="0"/>
              <a:t>on pienentynyt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Koulutus ja terveysosaamisen kehittäminen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Väestön koulutustason parantaminen  ---- oma elämä on entistä paremmin omassa hallinnassa</a:t>
            </a:r>
          </a:p>
          <a:p>
            <a:r>
              <a:rPr lang="fi-FI" dirty="0" smtClean="0"/>
              <a:t>Koulun terveystieto antaa myös parempaa terveyden lukutaitoa (kykyä ymmärtää ja arvioida esim. median terveystietoja)</a:t>
            </a:r>
          </a:p>
          <a:p>
            <a:r>
              <a:rPr lang="fi-FI" dirty="0" smtClean="0"/>
              <a:t>Ihmiset, joilla on hyvä terveyden lukutaito, käyttävät vähemmän terveydenhuollon palveluja</a:t>
            </a:r>
          </a:p>
          <a:p>
            <a:r>
              <a:rPr lang="fi-FI" dirty="0" smtClean="0"/>
              <a:t>Heikon terveyden lukutaidon omaavat, ymmärtävät vähemmän sairauksien ehkäisystä</a:t>
            </a:r>
          </a:p>
          <a:p>
            <a:r>
              <a:rPr lang="fi-FI" dirty="0" smtClean="0"/>
              <a:t>Terveyden lukutaidon parantaminen  --- terveysosaaminen paranee, kyky tehdä hyviä valintoja oman terveyden kannalta paranee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577</Words>
  <Application>Microsoft Office PowerPoint</Application>
  <PresentationFormat>Näytössä katseltava diaesitys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Office-teema</vt:lpstr>
      <vt:lpstr>Terveyden edistäminen eli promootio</vt:lpstr>
      <vt:lpstr>Promootio</vt:lpstr>
      <vt:lpstr>Sairauksien hoitamisesta terveyden edistämiseen</vt:lpstr>
      <vt:lpstr>Dia 4</vt:lpstr>
      <vt:lpstr>Terveyden edistämisen kohteita ja keinoja</vt:lpstr>
      <vt:lpstr>Terveys- ja yhteiskuntapolitiikka terveyden edistämisessä</vt:lpstr>
      <vt:lpstr>Dia 7</vt:lpstr>
      <vt:lpstr>Terveyden edistäminen terveydenhuollon yhtenä tehtävänä</vt:lpstr>
      <vt:lpstr>Koulutus ja terveysosaamisen kehittäminen</vt:lpstr>
      <vt:lpstr>Dia 10</vt:lpstr>
      <vt:lpstr>Osallisuus edistää terveyttä</vt:lpstr>
      <vt:lpstr>Terveyden edistämisen tulevaisuuden haasteita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Terveyden edistäminen eli promootio</dc:title>
  <dc:creator>Kirsi Rissanen</dc:creator>
  <cp:lastModifiedBy>Pekka Rissanen</cp:lastModifiedBy>
  <cp:revision>8</cp:revision>
  <dcterms:created xsi:type="dcterms:W3CDTF">2017-10-04T05:17:18Z</dcterms:created>
  <dcterms:modified xsi:type="dcterms:W3CDTF">2017-10-05T09:00:11Z</dcterms:modified>
</cp:coreProperties>
</file>