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68" r:id="rId17"/>
    <p:sldId id="273" r:id="rId18"/>
    <p:sldId id="272"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597EE0DA-0E0E-47FA-A351-AC324F32CE44}" type="datetimeFigureOut">
              <a:rPr lang="fi-FI" smtClean="0"/>
              <a:pPr/>
              <a:t>12.10.2017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99F5A7F2-6FC5-4B09-98E6-452F013DBA92}" type="slidenum">
              <a:rPr lang="fi-FI" smtClean="0"/>
              <a:pPr/>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597EE0DA-0E0E-47FA-A351-AC324F32CE44}" type="datetimeFigureOut">
              <a:rPr lang="fi-FI" smtClean="0"/>
              <a:pPr/>
              <a:t>12.10.2017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99F5A7F2-6FC5-4B09-98E6-452F013DBA92}" type="slidenum">
              <a:rPr lang="fi-FI" smtClean="0"/>
              <a:pPr/>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597EE0DA-0E0E-47FA-A351-AC324F32CE44}" type="datetimeFigureOut">
              <a:rPr lang="fi-FI" smtClean="0"/>
              <a:pPr/>
              <a:t>12.10.2017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99F5A7F2-6FC5-4B09-98E6-452F013DBA92}" type="slidenum">
              <a:rPr lang="fi-FI" smtClean="0"/>
              <a:pPr/>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597EE0DA-0E0E-47FA-A351-AC324F32CE44}" type="datetimeFigureOut">
              <a:rPr lang="fi-FI" smtClean="0"/>
              <a:pPr/>
              <a:t>12.10.2017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99F5A7F2-6FC5-4B09-98E6-452F013DBA92}" type="slidenum">
              <a:rPr lang="fi-FI" smtClean="0"/>
              <a:pPr/>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597EE0DA-0E0E-47FA-A351-AC324F32CE44}" type="datetimeFigureOut">
              <a:rPr lang="fi-FI" smtClean="0"/>
              <a:pPr/>
              <a:t>12.10.2017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99F5A7F2-6FC5-4B09-98E6-452F013DBA92}" type="slidenum">
              <a:rPr lang="fi-FI" smtClean="0"/>
              <a:pPr/>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597EE0DA-0E0E-47FA-A351-AC324F32CE44}" type="datetimeFigureOut">
              <a:rPr lang="fi-FI" smtClean="0"/>
              <a:pPr/>
              <a:t>12.10.2017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99F5A7F2-6FC5-4B09-98E6-452F013DBA92}" type="slidenum">
              <a:rPr lang="fi-FI" smtClean="0"/>
              <a:pPr/>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597EE0DA-0E0E-47FA-A351-AC324F32CE44}" type="datetimeFigureOut">
              <a:rPr lang="fi-FI" smtClean="0"/>
              <a:pPr/>
              <a:t>12.10.2017</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99F5A7F2-6FC5-4B09-98E6-452F013DBA92}" type="slidenum">
              <a:rPr lang="fi-FI" smtClean="0"/>
              <a:pPr/>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597EE0DA-0E0E-47FA-A351-AC324F32CE44}" type="datetimeFigureOut">
              <a:rPr lang="fi-FI" smtClean="0"/>
              <a:pPr/>
              <a:t>12.10.2017</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99F5A7F2-6FC5-4B09-98E6-452F013DBA92}" type="slidenum">
              <a:rPr lang="fi-FI" smtClean="0"/>
              <a:pPr/>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597EE0DA-0E0E-47FA-A351-AC324F32CE44}" type="datetimeFigureOut">
              <a:rPr lang="fi-FI" smtClean="0"/>
              <a:pPr/>
              <a:t>12.10.2017</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99F5A7F2-6FC5-4B09-98E6-452F013DBA92}" type="slidenum">
              <a:rPr lang="fi-FI" smtClean="0"/>
              <a:pPr/>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597EE0DA-0E0E-47FA-A351-AC324F32CE44}" type="datetimeFigureOut">
              <a:rPr lang="fi-FI" smtClean="0"/>
              <a:pPr/>
              <a:t>12.10.2017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99F5A7F2-6FC5-4B09-98E6-452F013DBA92}" type="slidenum">
              <a:rPr lang="fi-FI" smtClean="0"/>
              <a:pPr/>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597EE0DA-0E0E-47FA-A351-AC324F32CE44}" type="datetimeFigureOut">
              <a:rPr lang="fi-FI" smtClean="0"/>
              <a:pPr/>
              <a:t>12.10.2017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99F5A7F2-6FC5-4B09-98E6-452F013DBA92}" type="slidenum">
              <a:rPr lang="fi-FI" smtClean="0"/>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7EE0DA-0E0E-47FA-A351-AC324F32CE44}" type="datetimeFigureOut">
              <a:rPr lang="fi-FI" smtClean="0"/>
              <a:pPr/>
              <a:t>12.10.2017</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F5A7F2-6FC5-4B09-98E6-452F013DBA92}" type="slidenum">
              <a:rPr lang="fi-FI" smtClean="0"/>
              <a:pPr/>
              <a:t>‹#›</a:t>
            </a:fld>
            <a:endParaRPr 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Tutkimusprosessin eteneminen –</a:t>
            </a:r>
            <a:br>
              <a:rPr lang="fi-FI" dirty="0" smtClean="0"/>
            </a:br>
            <a:r>
              <a:rPr lang="fi-FI" dirty="0" smtClean="0"/>
              <a:t>ongelmasta johtopäätökseen</a:t>
            </a:r>
            <a:endParaRPr lang="fi-FI" dirty="0"/>
          </a:p>
        </p:txBody>
      </p:sp>
      <p:sp>
        <p:nvSpPr>
          <p:cNvPr id="3" name="Alaotsikko 2"/>
          <p:cNvSpPr>
            <a:spLocks noGrp="1"/>
          </p:cNvSpPr>
          <p:nvPr>
            <p:ph type="subTitle" idx="1"/>
          </p:nvPr>
        </p:nvSpPr>
        <p:spPr/>
        <p:txBody>
          <a:bodyPr/>
          <a:lstStyle/>
          <a:p>
            <a:r>
              <a:rPr lang="fi-FI" dirty="0" smtClean="0"/>
              <a:t>Tutkimuksen suunnittelu</a:t>
            </a:r>
          </a:p>
          <a:p>
            <a:r>
              <a:rPr lang="fi-FI" dirty="0" smtClean="0"/>
              <a:t>Tutkimuksen toteutus</a:t>
            </a:r>
            <a:endParaRPr lang="fi-FI"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Määrällinen eli kvantitatiivinen tutkimus</a:t>
            </a:r>
            <a:endParaRPr lang="fi-FI" dirty="0"/>
          </a:p>
        </p:txBody>
      </p:sp>
      <p:sp>
        <p:nvSpPr>
          <p:cNvPr id="3" name="Sisällön paikkamerkki 2"/>
          <p:cNvSpPr>
            <a:spLocks noGrp="1"/>
          </p:cNvSpPr>
          <p:nvPr>
            <p:ph idx="1"/>
          </p:nvPr>
        </p:nvSpPr>
        <p:spPr/>
        <p:txBody>
          <a:bodyPr>
            <a:normAutofit fontScale="85000" lnSpcReduction="20000"/>
          </a:bodyPr>
          <a:lstStyle/>
          <a:p>
            <a:r>
              <a:rPr lang="fi-FI" dirty="0" smtClean="0"/>
              <a:t>Tutkimustyyppi on määrällisessä tutkimuksessa empiirinen eli kerätään aineistoa, analysoidaan ja tuotetaan uutta tietoa</a:t>
            </a:r>
          </a:p>
          <a:p>
            <a:r>
              <a:rPr lang="fi-FI" dirty="0" smtClean="0"/>
              <a:t>Yleensä aineistot ovat laajoja ja ne muunnetaan numeeriseen muotoon ja analysoidaan tilastollisin menetelmin</a:t>
            </a:r>
          </a:p>
          <a:p>
            <a:r>
              <a:rPr lang="fi-FI" dirty="0" smtClean="0"/>
              <a:t>Mitataan ja testataan</a:t>
            </a:r>
          </a:p>
          <a:p>
            <a:r>
              <a:rPr lang="fi-FI" dirty="0" smtClean="0"/>
              <a:t>Vastaa kysymyksiin Kuinka suuri? Kuinka monta?</a:t>
            </a:r>
          </a:p>
          <a:p>
            <a:r>
              <a:rPr lang="fi-FI" dirty="0" smtClean="0"/>
              <a:t>Tutkimuksen lähtötilanteessa asetetaan hypoteesi eli ennakko-oletus siitä, millaiseen tutkimustulokseen mahdollisesti päädytään</a:t>
            </a:r>
          </a:p>
          <a:p>
            <a:r>
              <a:rPr lang="fi-FI" dirty="0" smtClean="0"/>
              <a:t>yleistettävää</a:t>
            </a:r>
            <a:endParaRPr lang="fi-FI" dirty="0"/>
          </a:p>
        </p:txBody>
      </p:sp>
    </p:spTree>
    <p:extLst>
      <p:ext uri="{BB962C8B-B14F-4D97-AF65-F5344CB8AC3E}">
        <p14:creationId xmlns:p14="http://schemas.microsoft.com/office/powerpoint/2010/main" xmlns="" val="36561242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Laadullinen eli kvalitatiivinen tutkimus</a:t>
            </a:r>
            <a:endParaRPr lang="fi-FI" dirty="0"/>
          </a:p>
        </p:txBody>
      </p:sp>
      <p:sp>
        <p:nvSpPr>
          <p:cNvPr id="3" name="Sisällön paikkamerkki 2"/>
          <p:cNvSpPr>
            <a:spLocks noGrp="1"/>
          </p:cNvSpPr>
          <p:nvPr>
            <p:ph idx="1"/>
          </p:nvPr>
        </p:nvSpPr>
        <p:spPr/>
        <p:txBody>
          <a:bodyPr>
            <a:normAutofit fontScale="85000" lnSpcReduction="20000"/>
          </a:bodyPr>
          <a:lstStyle/>
          <a:p>
            <a:r>
              <a:rPr lang="fi-FI" dirty="0" smtClean="0"/>
              <a:t>Pienemmät aineistot, aineiston laadulla on merkitystä</a:t>
            </a:r>
          </a:p>
          <a:p>
            <a:r>
              <a:rPr lang="fi-FI" dirty="0" smtClean="0"/>
              <a:t>Havainnoidaan ja tulkitaan</a:t>
            </a:r>
          </a:p>
          <a:p>
            <a:r>
              <a:rPr lang="fi-FI" dirty="0" smtClean="0"/>
              <a:t>Esim. tutkittavan kohteen elinympäristöä ja taustaa</a:t>
            </a:r>
          </a:p>
          <a:p>
            <a:r>
              <a:rPr lang="fi-FI" dirty="0" smtClean="0"/>
              <a:t>Annetaan tilaa tutkittavan henkilön ajatuksille ja tunteille</a:t>
            </a:r>
          </a:p>
          <a:p>
            <a:r>
              <a:rPr lang="fi-FI" dirty="0" smtClean="0"/>
              <a:t>Internetpalstojen ja lehtien mielipidekirjoitusten tutkimus on laadullista tutkimusta</a:t>
            </a:r>
          </a:p>
          <a:p>
            <a:r>
              <a:rPr lang="fi-FI" dirty="0" smtClean="0"/>
              <a:t>Tutkija aineiston tulkitsijana (kaksi tutkijaa voi tulla </a:t>
            </a:r>
            <a:r>
              <a:rPr lang="fi-FI" smtClean="0"/>
              <a:t>eri tulokseen)</a:t>
            </a:r>
            <a:endParaRPr lang="fi-FI" dirty="0" smtClean="0"/>
          </a:p>
          <a:p>
            <a:r>
              <a:rPr lang="fi-FI" dirty="0" smtClean="0"/>
              <a:t>Vastaa kysymyksiin Miksi?  Miten? Millainen?</a:t>
            </a:r>
          </a:p>
          <a:p>
            <a:r>
              <a:rPr lang="fi-FI" dirty="0" smtClean="0"/>
              <a:t>Ei pyritä yleistämiseen</a:t>
            </a:r>
            <a:endParaRPr lang="fi-FI" dirty="0"/>
          </a:p>
        </p:txBody>
      </p:sp>
    </p:spTree>
    <p:extLst>
      <p:ext uri="{BB962C8B-B14F-4D97-AF65-F5344CB8AC3E}">
        <p14:creationId xmlns:p14="http://schemas.microsoft.com/office/powerpoint/2010/main" xmlns="" val="2994882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Tutkimusasetelmat</a:t>
            </a:r>
            <a:endParaRPr lang="fi-FI" dirty="0"/>
          </a:p>
        </p:txBody>
      </p:sp>
      <p:sp>
        <p:nvSpPr>
          <p:cNvPr id="3" name="Sisällön paikkamerkki 2"/>
          <p:cNvSpPr>
            <a:spLocks noGrp="1"/>
          </p:cNvSpPr>
          <p:nvPr>
            <p:ph idx="1"/>
          </p:nvPr>
        </p:nvSpPr>
        <p:spPr/>
        <p:txBody>
          <a:bodyPr>
            <a:normAutofit fontScale="92500" lnSpcReduction="20000"/>
          </a:bodyPr>
          <a:lstStyle/>
          <a:p>
            <a:r>
              <a:rPr lang="fi-FI" dirty="0" smtClean="0"/>
              <a:t>Tutkimuksen ongelman asettelu ja empiirisen tutkimuksen toteuttamiseen liittyvät käytännön järjestelyt (millä tavalla, missä ja milloin aineisto kerätään ja miten se analysoidaan)</a:t>
            </a:r>
          </a:p>
          <a:p>
            <a:r>
              <a:rPr lang="fi-FI" dirty="0" smtClean="0"/>
              <a:t>Tutkimusasetelma rajaa tutkimuksen puitteita ja auttaa määrittämään esimerkiksi tutkittavien valintaa ja aineistonkeruuolosuhteita</a:t>
            </a:r>
          </a:p>
          <a:p>
            <a:r>
              <a:rPr lang="fi-FI" dirty="0" smtClean="0"/>
              <a:t>Käytettävissä olevat resurssit määrittävät, mikä tutkimusasetelma valitaan</a:t>
            </a:r>
          </a:p>
          <a:p>
            <a:r>
              <a:rPr lang="fi-FI" dirty="0" smtClean="0"/>
              <a:t>1. poikittaistutkimus</a:t>
            </a:r>
          </a:p>
          <a:p>
            <a:r>
              <a:rPr lang="fi-FI" dirty="0" smtClean="0"/>
              <a:t>2. pitkittäistutkimus</a:t>
            </a:r>
            <a:endParaRPr lang="fi-FI" dirty="0"/>
          </a:p>
        </p:txBody>
      </p:sp>
    </p:spTree>
    <p:extLst>
      <p:ext uri="{BB962C8B-B14F-4D97-AF65-F5344CB8AC3E}">
        <p14:creationId xmlns:p14="http://schemas.microsoft.com/office/powerpoint/2010/main" xmlns="" val="31538821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1. poikittaistutkimus</a:t>
            </a:r>
            <a:endParaRPr lang="fi-FI" dirty="0"/>
          </a:p>
        </p:txBody>
      </p:sp>
      <p:sp>
        <p:nvSpPr>
          <p:cNvPr id="3" name="Sisällön paikkamerkki 2"/>
          <p:cNvSpPr>
            <a:spLocks noGrp="1"/>
          </p:cNvSpPr>
          <p:nvPr>
            <p:ph idx="1"/>
          </p:nvPr>
        </p:nvSpPr>
        <p:spPr/>
        <p:txBody>
          <a:bodyPr>
            <a:normAutofit fontScale="85000" lnSpcReduction="10000"/>
          </a:bodyPr>
          <a:lstStyle/>
          <a:p>
            <a:r>
              <a:rPr lang="fi-FI" dirty="0" smtClean="0"/>
              <a:t>Kohdetta tutkitaan laaja-alaisesti tiettynä ajankohtana</a:t>
            </a:r>
          </a:p>
          <a:p>
            <a:r>
              <a:rPr lang="fi-FI" dirty="0" smtClean="0"/>
              <a:t>Tutkitaan tiettyä ikäryhmää tai useita ikäryhmiä vain yhden kerran</a:t>
            </a:r>
          </a:p>
          <a:p>
            <a:r>
              <a:rPr lang="fi-FI" dirty="0" smtClean="0"/>
              <a:t>Tarkoituksena on selvittää sairauksien esiintyvyyttä eli </a:t>
            </a:r>
            <a:r>
              <a:rPr lang="fi-FI" dirty="0" err="1" smtClean="0"/>
              <a:t>prevalenssia</a:t>
            </a:r>
            <a:r>
              <a:rPr lang="fi-FI" dirty="0" smtClean="0"/>
              <a:t> tiettynä ajankohtana</a:t>
            </a:r>
          </a:p>
          <a:p>
            <a:r>
              <a:rPr lang="fi-FI" b="1" dirty="0" smtClean="0"/>
              <a:t>Vallitsevuustiheys </a:t>
            </a:r>
            <a:r>
              <a:rPr lang="fi-FI" dirty="0" smtClean="0"/>
              <a:t>kertoo sairaiden lukumäärän suhteutettuna väkilukuun tiettynä ajankohtana</a:t>
            </a:r>
          </a:p>
          <a:p>
            <a:r>
              <a:rPr lang="fi-FI" dirty="0" smtClean="0"/>
              <a:t>Toistettujen poikittaismittaus avulla voidaan selvittää ilmaantuvuuden muutoksia esim. syöpäsairauksissa</a:t>
            </a:r>
          </a:p>
          <a:p>
            <a:r>
              <a:rPr lang="fi-FI" dirty="0" smtClean="0"/>
              <a:t>Ei saada selville syy-seuraussuhteita</a:t>
            </a:r>
            <a:endParaRPr lang="fi-FI" dirty="0"/>
          </a:p>
        </p:txBody>
      </p:sp>
    </p:spTree>
    <p:extLst>
      <p:ext uri="{BB962C8B-B14F-4D97-AF65-F5344CB8AC3E}">
        <p14:creationId xmlns:p14="http://schemas.microsoft.com/office/powerpoint/2010/main" xmlns="" val="8092270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normAutofit fontScale="92500" lnSpcReduction="10000"/>
          </a:bodyPr>
          <a:lstStyle/>
          <a:p>
            <a:r>
              <a:rPr lang="fi-FI" dirty="0" smtClean="0"/>
              <a:t>Poikittaistutkimuksen tutkimusasetelmia ovat </a:t>
            </a:r>
            <a:r>
              <a:rPr lang="fi-FI" b="1" dirty="0" smtClean="0"/>
              <a:t>tapaus-verrokki </a:t>
            </a:r>
            <a:r>
              <a:rPr lang="fi-FI" dirty="0" smtClean="0"/>
              <a:t>tutkimus, kokeellinen tutkimus (käytetään myös termiä tutkimustyyppi), </a:t>
            </a:r>
            <a:r>
              <a:rPr lang="fi-FI" b="1" dirty="0" smtClean="0"/>
              <a:t>kuvaileva </a:t>
            </a:r>
            <a:r>
              <a:rPr lang="fi-FI" dirty="0" smtClean="0"/>
              <a:t>tutkimus, </a:t>
            </a:r>
            <a:r>
              <a:rPr lang="fi-FI" b="1" dirty="0" smtClean="0"/>
              <a:t>vertaileva </a:t>
            </a:r>
            <a:r>
              <a:rPr lang="fi-FI" dirty="0" smtClean="0"/>
              <a:t>tutkimus ja </a:t>
            </a:r>
            <a:r>
              <a:rPr lang="fi-FI" b="1" dirty="0" smtClean="0"/>
              <a:t>kaksois-sokko </a:t>
            </a:r>
            <a:r>
              <a:rPr lang="fi-FI" dirty="0" smtClean="0"/>
              <a:t>tutkimus</a:t>
            </a:r>
          </a:p>
          <a:p>
            <a:r>
              <a:rPr lang="fi-FI" b="1" dirty="0" smtClean="0"/>
              <a:t>Trenditutkimus:</a:t>
            </a:r>
            <a:r>
              <a:rPr lang="fi-FI" dirty="0" smtClean="0"/>
              <a:t> toisistaan riippumattomien poikittaistutkimusten aineistojen yhdistäminen  --- saadaan vastauksia suomalaisten terveyskäyttäytymisen muutoksiin   (tutkimuksen henkilöt vaihtuvat)</a:t>
            </a:r>
            <a:endParaRPr lang="fi-FI" b="1" dirty="0"/>
          </a:p>
        </p:txBody>
      </p:sp>
    </p:spTree>
    <p:extLst>
      <p:ext uri="{BB962C8B-B14F-4D97-AF65-F5344CB8AC3E}">
        <p14:creationId xmlns:p14="http://schemas.microsoft.com/office/powerpoint/2010/main" xmlns="" val="10954184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Tapaus-verrokkitutkimus</a:t>
            </a:r>
            <a:endParaRPr lang="fi-FI" dirty="0"/>
          </a:p>
        </p:txBody>
      </p:sp>
      <p:sp>
        <p:nvSpPr>
          <p:cNvPr id="3" name="Sisällön paikkamerkki 2"/>
          <p:cNvSpPr>
            <a:spLocks noGrp="1"/>
          </p:cNvSpPr>
          <p:nvPr>
            <p:ph idx="1"/>
          </p:nvPr>
        </p:nvSpPr>
        <p:spPr/>
        <p:txBody>
          <a:bodyPr>
            <a:normAutofit fontScale="85000" lnSpcReduction="10000"/>
          </a:bodyPr>
          <a:lstStyle/>
          <a:p>
            <a:r>
              <a:rPr lang="fi-FI" dirty="0" smtClean="0"/>
              <a:t>Tapaus-verrokkitutkimus on sairauslähtöinen tutkimusasetelma</a:t>
            </a:r>
          </a:p>
          <a:p>
            <a:r>
              <a:rPr lang="fi-FI" dirty="0" smtClean="0"/>
              <a:t>Kokeeseen valitaan terveitä ja sairaita henkilöitä</a:t>
            </a:r>
          </a:p>
          <a:p>
            <a:r>
              <a:rPr lang="fi-FI" dirty="0" smtClean="0"/>
              <a:t>Sairauden syitä voidaan selvittää molempien ryhmien altistumishistorian avulla, voidaan tutkia useita </a:t>
            </a:r>
            <a:r>
              <a:rPr lang="fi-FI" dirty="0" err="1" smtClean="0"/>
              <a:t>altisteita</a:t>
            </a:r>
            <a:r>
              <a:rPr lang="fi-FI" dirty="0" smtClean="0"/>
              <a:t> samalla</a:t>
            </a:r>
          </a:p>
          <a:p>
            <a:r>
              <a:rPr lang="fi-FI" dirty="0" smtClean="0"/>
              <a:t>Esim. säteily</a:t>
            </a:r>
          </a:p>
          <a:p>
            <a:r>
              <a:rPr lang="fi-FI" dirty="0" smtClean="0"/>
              <a:t>Nopea ja edullinen, soveltuu harvinaisiin sairauksiin</a:t>
            </a:r>
          </a:p>
          <a:p>
            <a:r>
              <a:rPr lang="fi-FI" dirty="0" smtClean="0"/>
              <a:t>Retrospektiivistä  --- muistivirheet vaikuttavat luotettavuuteen</a:t>
            </a:r>
            <a:endParaRPr lang="fi-FI" dirty="0"/>
          </a:p>
        </p:txBody>
      </p:sp>
    </p:spTree>
    <p:extLst>
      <p:ext uri="{BB962C8B-B14F-4D97-AF65-F5344CB8AC3E}">
        <p14:creationId xmlns:p14="http://schemas.microsoft.com/office/powerpoint/2010/main" xmlns="" val="23307368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Kokeellinen tutkimus eli interventio</a:t>
            </a:r>
            <a:endParaRPr lang="fi-FI" dirty="0"/>
          </a:p>
        </p:txBody>
      </p:sp>
      <p:sp>
        <p:nvSpPr>
          <p:cNvPr id="3" name="Sisällön paikkamerkki 2"/>
          <p:cNvSpPr>
            <a:spLocks noGrp="1"/>
          </p:cNvSpPr>
          <p:nvPr>
            <p:ph idx="1"/>
          </p:nvPr>
        </p:nvSpPr>
        <p:spPr/>
        <p:txBody>
          <a:bodyPr>
            <a:normAutofit lnSpcReduction="10000"/>
          </a:bodyPr>
          <a:lstStyle/>
          <a:p>
            <a:r>
              <a:rPr lang="fi-FI" dirty="0" smtClean="0"/>
              <a:t>Tutkitaan muuttujien syy-seuraussuhteita</a:t>
            </a:r>
          </a:p>
          <a:p>
            <a:r>
              <a:rPr lang="fi-FI" dirty="0" smtClean="0"/>
              <a:t>Klassisessa koeasetelmassa on mukana kontrolliryhmä sekä yksi tai useampi koeryhmä</a:t>
            </a:r>
          </a:p>
          <a:p>
            <a:r>
              <a:rPr lang="fi-FI" dirty="0" smtClean="0"/>
              <a:t>Koeryhmälle annetaan testattavaa lääkettä ja kontrolliryhmälle lume-lääkettä, </a:t>
            </a:r>
            <a:r>
              <a:rPr lang="fi-FI" dirty="0" err="1" smtClean="0"/>
              <a:t>placeboa</a:t>
            </a:r>
            <a:endParaRPr lang="fi-FI" dirty="0" smtClean="0"/>
          </a:p>
          <a:p>
            <a:r>
              <a:rPr lang="fi-FI" dirty="0" smtClean="0"/>
              <a:t>Jos kyseessä on kaksoissokkotutkimus, tutkijat ja koehenkilöt eivät tiedä kumpaa lääkettä tutkittaville on annettu</a:t>
            </a:r>
            <a:endParaRPr lang="fi-FI" dirty="0"/>
          </a:p>
        </p:txBody>
      </p:sp>
    </p:spTree>
    <p:extLst>
      <p:ext uri="{BB962C8B-B14F-4D97-AF65-F5344CB8AC3E}">
        <p14:creationId xmlns:p14="http://schemas.microsoft.com/office/powerpoint/2010/main" xmlns="" val="14731855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2. pitkittäistutkimus</a:t>
            </a:r>
            <a:endParaRPr lang="fi-FI" dirty="0"/>
          </a:p>
        </p:txBody>
      </p:sp>
      <p:sp>
        <p:nvSpPr>
          <p:cNvPr id="3" name="Sisällön paikkamerkki 2"/>
          <p:cNvSpPr>
            <a:spLocks noGrp="1"/>
          </p:cNvSpPr>
          <p:nvPr>
            <p:ph idx="1"/>
          </p:nvPr>
        </p:nvSpPr>
        <p:spPr/>
        <p:txBody>
          <a:bodyPr>
            <a:normAutofit fontScale="62500" lnSpcReduction="20000"/>
          </a:bodyPr>
          <a:lstStyle/>
          <a:p>
            <a:r>
              <a:rPr lang="fi-FI" dirty="0" smtClean="0"/>
              <a:t>Tutkimusasetelmana seurantatutkimus</a:t>
            </a:r>
          </a:p>
          <a:p>
            <a:r>
              <a:rPr lang="fi-FI" dirty="0" smtClean="0"/>
              <a:t>Samaa tutkimuskohdetta seurataan useiden vuosikymmenten </a:t>
            </a:r>
            <a:r>
              <a:rPr lang="fi-FI" dirty="0" smtClean="0"/>
              <a:t>ajan</a:t>
            </a:r>
          </a:p>
          <a:p>
            <a:r>
              <a:rPr lang="fi-FI" dirty="0" smtClean="0"/>
              <a:t>Saadaan tietoa terveyskäyttäytymisestä ja terveyteen liittyvistä muutoksista pitkän aikavälin kuluessa, esim. uusi liikuntatutkimus UKK-instituutti</a:t>
            </a:r>
          </a:p>
          <a:p>
            <a:r>
              <a:rPr lang="fi-FI" dirty="0" smtClean="0"/>
              <a:t>Tutkitaan sairauden ilmaantuvuutta eli </a:t>
            </a:r>
            <a:r>
              <a:rPr lang="fi-FI" dirty="0" err="1" smtClean="0"/>
              <a:t>insidenssiä</a:t>
            </a:r>
            <a:r>
              <a:rPr lang="fi-FI" dirty="0" smtClean="0"/>
              <a:t>, joka tarkoittaa väestössä ilmaantuvien uusien tapausten (sairauksien) lukumäärää tiettynä ajanjaksona sekä </a:t>
            </a:r>
            <a:r>
              <a:rPr lang="fi-FI" b="1" dirty="0" err="1" smtClean="0"/>
              <a:t>altisteen</a:t>
            </a:r>
            <a:r>
              <a:rPr lang="fi-FI" b="1" dirty="0" smtClean="0"/>
              <a:t> </a:t>
            </a:r>
            <a:r>
              <a:rPr lang="fi-FI" dirty="0" smtClean="0"/>
              <a:t>vaikutusta ilmaantuvuuteen (esim. tupakansavu keuhkosyöpään)</a:t>
            </a:r>
            <a:endParaRPr lang="fi-FI" dirty="0" smtClean="0"/>
          </a:p>
          <a:p>
            <a:r>
              <a:rPr lang="fi-FI" dirty="0" smtClean="0"/>
              <a:t>Suurissa väestöä koskevissa tutkimuksissa  seurattavia väestöryhmiä kutsutaan </a:t>
            </a:r>
            <a:r>
              <a:rPr lang="fi-FI" b="1" dirty="0" smtClean="0"/>
              <a:t>kohorteiksi</a:t>
            </a:r>
            <a:r>
              <a:rPr lang="fi-FI" dirty="0" smtClean="0"/>
              <a:t>  --- kohorttitutkimus</a:t>
            </a:r>
          </a:p>
          <a:p>
            <a:r>
              <a:rPr lang="fi-FI" dirty="0" smtClean="0"/>
              <a:t>Mahdollistaa muutosten havaitsemisen ja siihen vaikuttavien tekijöiden analysoinnin</a:t>
            </a:r>
          </a:p>
          <a:p>
            <a:r>
              <a:rPr lang="fi-FI" dirty="0" smtClean="0"/>
              <a:t>Voi olla </a:t>
            </a:r>
            <a:r>
              <a:rPr lang="fi-FI" dirty="0" err="1" smtClean="0"/>
              <a:t>prospektiivistä</a:t>
            </a:r>
            <a:r>
              <a:rPr lang="fi-FI" dirty="0" smtClean="0"/>
              <a:t> eli ajassa </a:t>
            </a:r>
            <a:r>
              <a:rPr lang="fi-FI" dirty="0" smtClean="0"/>
              <a:t>eteenpäin </a:t>
            </a:r>
            <a:r>
              <a:rPr lang="fi-FI" dirty="0" smtClean="0"/>
              <a:t>kulkevaa (seurataan annetun hoidon tehokkuutta)</a:t>
            </a:r>
          </a:p>
          <a:p>
            <a:r>
              <a:rPr lang="fi-FI" dirty="0" smtClean="0"/>
              <a:t>Voi olla myös retrospektiivistä, esim. tapaus-verrokkitutkimus</a:t>
            </a:r>
            <a:endParaRPr lang="fi-FI" dirty="0"/>
          </a:p>
        </p:txBody>
      </p:sp>
    </p:spTree>
    <p:extLst>
      <p:ext uri="{BB962C8B-B14F-4D97-AF65-F5344CB8AC3E}">
        <p14:creationId xmlns:p14="http://schemas.microsoft.com/office/powerpoint/2010/main" xmlns="" val="10891959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Kuvaileva tutkimus</a:t>
            </a:r>
            <a:endParaRPr lang="fi-FI" dirty="0"/>
          </a:p>
        </p:txBody>
      </p:sp>
      <p:sp>
        <p:nvSpPr>
          <p:cNvPr id="3" name="Sisällön paikkamerkki 2"/>
          <p:cNvSpPr>
            <a:spLocks noGrp="1"/>
          </p:cNvSpPr>
          <p:nvPr>
            <p:ph idx="1"/>
          </p:nvPr>
        </p:nvSpPr>
        <p:spPr/>
        <p:txBody>
          <a:bodyPr/>
          <a:lstStyle/>
          <a:p>
            <a:r>
              <a:rPr lang="fi-FI" dirty="0" smtClean="0"/>
              <a:t>Kuvaillaan jotain ilmiötä tai sen yleisyyttä</a:t>
            </a:r>
          </a:p>
          <a:p>
            <a:r>
              <a:rPr lang="fi-FI" dirty="0" smtClean="0"/>
              <a:t>Vastataan kysymyksiin. Mitä, minkälainen tai kuinka paljon</a:t>
            </a:r>
          </a:p>
          <a:p>
            <a:r>
              <a:rPr lang="fi-FI" dirty="0" smtClean="0"/>
              <a:t>Esim. eri sukupuolten ravitsemustottumusten eroavaisuuksia</a:t>
            </a:r>
          </a:p>
          <a:p>
            <a:r>
              <a:rPr lang="fi-FI" b="1" dirty="0" smtClean="0"/>
              <a:t>Vertaileva tutkimus:</a:t>
            </a:r>
            <a:r>
              <a:rPr lang="fi-FI" dirty="0" smtClean="0"/>
              <a:t> selvittää tapausten välisiä yhtäläisyyksiä ja eroja, esim. tutkitaan eri maita</a:t>
            </a:r>
            <a:endParaRPr lang="fi-FI" b="1" dirty="0"/>
          </a:p>
        </p:txBody>
      </p:sp>
    </p:spTree>
    <p:extLst>
      <p:ext uri="{BB962C8B-B14F-4D97-AF65-F5344CB8AC3E}">
        <p14:creationId xmlns:p14="http://schemas.microsoft.com/office/powerpoint/2010/main" xmlns="" val="9654157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Aineistonhankinta, kun tutkimuksen lähestymistapa on määrällinen</a:t>
            </a:r>
            <a:endParaRPr lang="fi-FI" dirty="0"/>
          </a:p>
        </p:txBody>
      </p:sp>
      <p:sp>
        <p:nvSpPr>
          <p:cNvPr id="3" name="Sisällön paikkamerkki 2"/>
          <p:cNvSpPr>
            <a:spLocks noGrp="1"/>
          </p:cNvSpPr>
          <p:nvPr>
            <p:ph idx="1"/>
          </p:nvPr>
        </p:nvSpPr>
        <p:spPr/>
        <p:txBody>
          <a:bodyPr>
            <a:normAutofit fontScale="70000" lnSpcReduction="20000"/>
          </a:bodyPr>
          <a:lstStyle/>
          <a:p>
            <a:r>
              <a:rPr lang="fi-FI" dirty="0" smtClean="0"/>
              <a:t>Kysely, mittaaminen, kokeet</a:t>
            </a:r>
          </a:p>
          <a:p>
            <a:r>
              <a:rPr lang="fi-FI" dirty="0" smtClean="0"/>
              <a:t>Tutkitaan väestöryhmää, koko maan väestöä tai maanosan väestöä</a:t>
            </a:r>
          </a:p>
          <a:p>
            <a:endParaRPr lang="fi-FI" dirty="0" smtClean="0"/>
          </a:p>
          <a:p>
            <a:r>
              <a:rPr lang="fi-FI" dirty="0" smtClean="0"/>
              <a:t>Väestötutkimuksissa suositaan kyselyä  ja rekisteri- ja tilastotietoja aineistonhankintana</a:t>
            </a:r>
          </a:p>
          <a:p>
            <a:r>
              <a:rPr lang="fi-FI" b="1" dirty="0" smtClean="0"/>
              <a:t>Kyselyssä:</a:t>
            </a:r>
            <a:r>
              <a:rPr lang="fi-FI" dirty="0" smtClean="0"/>
              <a:t> tietyltä ihmisryhmältä kerätään vastauksia samoihin kysymyksiin</a:t>
            </a:r>
          </a:p>
          <a:p>
            <a:r>
              <a:rPr lang="fi-FI" dirty="0" smtClean="0"/>
              <a:t>Postin tai netin välityksellä tai kontrolloituna kyselynä paikan päällä kuten kouluterveyskysely</a:t>
            </a:r>
          </a:p>
          <a:p>
            <a:r>
              <a:rPr lang="fi-FI" dirty="0" smtClean="0"/>
              <a:t>Strukturoiduissa kysymyksissä on valmiit vastausvaihtoehdot, joista vastaaja valitsee</a:t>
            </a:r>
          </a:p>
          <a:p>
            <a:r>
              <a:rPr lang="fi-FI" dirty="0" smtClean="0"/>
              <a:t>Lisäksi voi olla avoimia kysymyksiä, joihin voi kirjoittaa haluamansa vastauksen</a:t>
            </a:r>
          </a:p>
          <a:p>
            <a:r>
              <a:rPr lang="fi-FI" dirty="0" smtClean="0"/>
              <a:t>Lomake on hyvä esitestata</a:t>
            </a:r>
            <a:endParaRPr lang="fi-FI"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Tutkimuksen suunnittelun perusperiaatteita</a:t>
            </a:r>
            <a:endParaRPr lang="fi-FI" dirty="0"/>
          </a:p>
        </p:txBody>
      </p:sp>
      <p:sp>
        <p:nvSpPr>
          <p:cNvPr id="3" name="Sisällön paikkamerkki 2"/>
          <p:cNvSpPr>
            <a:spLocks noGrp="1"/>
          </p:cNvSpPr>
          <p:nvPr>
            <p:ph idx="1"/>
          </p:nvPr>
        </p:nvSpPr>
        <p:spPr/>
        <p:txBody>
          <a:bodyPr>
            <a:normAutofit fontScale="92500" lnSpcReduction="20000"/>
          </a:bodyPr>
          <a:lstStyle/>
          <a:p>
            <a:r>
              <a:rPr lang="fi-FI" dirty="0" smtClean="0"/>
              <a:t>1.Tutkimus lähtee liikkeelle havaitusta ongelmasta (esim. sähkösavukkeiden käyttö) tai uuden tiedon tarpeesta</a:t>
            </a:r>
          </a:p>
          <a:p>
            <a:r>
              <a:rPr lang="fi-FI" dirty="0" smtClean="0"/>
              <a:t>Itse tutkimus voi tuoda ilmi ongelmia, joista halutaan saada lisätietoa</a:t>
            </a:r>
          </a:p>
          <a:p>
            <a:r>
              <a:rPr lang="fi-FI" dirty="0" smtClean="0"/>
              <a:t>2. aloitetaan aiheeseen tutustuminen, lukemalla aihetta käsitteleviä aiempia tutkimuksia ja kirjallisuutta</a:t>
            </a:r>
          </a:p>
          <a:p>
            <a:r>
              <a:rPr lang="fi-FI" dirty="0" smtClean="0"/>
              <a:t>Selvitetään, mitä aiheeseen liittyvät käsitteet tarkoittavat ja mitä teoreettisia malleja siihen liittyy</a:t>
            </a:r>
          </a:p>
          <a:p>
            <a:endParaRPr lang="fi-FI" dirty="0" smtClean="0"/>
          </a:p>
          <a:p>
            <a:endParaRPr lang="fi-FI"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r>
              <a:rPr lang="fi-FI" dirty="0" smtClean="0"/>
              <a:t>Aineistoa voi hankkia myös </a:t>
            </a:r>
            <a:r>
              <a:rPr lang="fi-FI" b="1" dirty="0" smtClean="0"/>
              <a:t>mittauksella tai kokeella:</a:t>
            </a:r>
            <a:r>
              <a:rPr lang="fi-FI" dirty="0" smtClean="0"/>
              <a:t> veri- ja virtsakokeet, kuntotestit, painon ja vyötärönympäryksen mittaus</a:t>
            </a:r>
          </a:p>
          <a:p>
            <a:r>
              <a:rPr lang="fi-FI" dirty="0" smtClean="0"/>
              <a:t>Aineistoa löytyy myös </a:t>
            </a:r>
            <a:r>
              <a:rPr lang="fi-FI" b="1" dirty="0" smtClean="0"/>
              <a:t>rekistereistä: </a:t>
            </a:r>
            <a:r>
              <a:rPr lang="fi-FI" dirty="0" smtClean="0"/>
              <a:t>THL, Tilastokeskus, Kansaneläkelaitos ja Työterveyslaitos</a:t>
            </a:r>
          </a:p>
          <a:p>
            <a:r>
              <a:rPr lang="fi-FI" dirty="0" smtClean="0"/>
              <a:t>Esim. väestörekisteri, kuolinsyyrekisteri</a:t>
            </a:r>
            <a:endParaRPr lang="fi-FI"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Määrällisen tutkimuksen aineiston analysointi</a:t>
            </a:r>
            <a:endParaRPr lang="fi-FI" dirty="0"/>
          </a:p>
        </p:txBody>
      </p:sp>
      <p:sp>
        <p:nvSpPr>
          <p:cNvPr id="3" name="Sisällön paikkamerkki 2"/>
          <p:cNvSpPr>
            <a:spLocks noGrp="1"/>
          </p:cNvSpPr>
          <p:nvPr>
            <p:ph idx="1"/>
          </p:nvPr>
        </p:nvSpPr>
        <p:spPr/>
        <p:txBody>
          <a:bodyPr>
            <a:normAutofit lnSpcReduction="10000"/>
          </a:bodyPr>
          <a:lstStyle/>
          <a:p>
            <a:r>
              <a:rPr lang="fi-FI" dirty="0" smtClean="0"/>
              <a:t>Etsitään vastauksia tutkimuskysymyksiin (alkuperäinen tutkimusongelma)</a:t>
            </a:r>
          </a:p>
          <a:p>
            <a:r>
              <a:rPr lang="fi-FI" dirty="0" smtClean="0"/>
              <a:t>Testataan hypoteesien paikkansapitävyyttä</a:t>
            </a:r>
          </a:p>
          <a:p>
            <a:r>
              <a:rPr lang="fi-FI" dirty="0" smtClean="0"/>
              <a:t>Analyysissä saadaan numerotietoa, jota seulotaan tilastollisin menetelmin  --- ristiintaulukointi ja eron merkitsevyyden testaus (tilasto-ohjelmat SPSS ja </a:t>
            </a:r>
            <a:r>
              <a:rPr lang="fi-FI" dirty="0" err="1" smtClean="0"/>
              <a:t>Stata</a:t>
            </a:r>
            <a:r>
              <a:rPr lang="fi-FI" dirty="0" smtClean="0"/>
              <a:t>, Excel)</a:t>
            </a:r>
          </a:p>
          <a:p>
            <a:r>
              <a:rPr lang="fi-FI" dirty="0" smtClean="0"/>
              <a:t>Tulokset esitetään tiivistetysti prosentteina, keskiarvoina, pylväskuvioina tai käyrinä</a:t>
            </a:r>
            <a:endParaRPr lang="fi-FI"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Laadullisen tutkimuksen erityispiirteet</a:t>
            </a:r>
            <a:endParaRPr lang="fi-FI" dirty="0"/>
          </a:p>
        </p:txBody>
      </p:sp>
      <p:sp>
        <p:nvSpPr>
          <p:cNvPr id="3" name="Sisällön paikkamerkki 2"/>
          <p:cNvSpPr>
            <a:spLocks noGrp="1"/>
          </p:cNvSpPr>
          <p:nvPr>
            <p:ph idx="1"/>
          </p:nvPr>
        </p:nvSpPr>
        <p:spPr/>
        <p:txBody>
          <a:bodyPr>
            <a:normAutofit fontScale="77500" lnSpcReduction="20000"/>
          </a:bodyPr>
          <a:lstStyle/>
          <a:p>
            <a:r>
              <a:rPr lang="fi-FI" dirty="0" smtClean="0"/>
              <a:t>Laadullisen tutkimuksen tavoitteena on ymmärtää kohteena olevaa ilmiötä</a:t>
            </a:r>
          </a:p>
          <a:p>
            <a:r>
              <a:rPr lang="fi-FI" dirty="0" smtClean="0"/>
              <a:t>Tavoitteena on myös jonkin teorian testaaminen tai uuden teorian luominen</a:t>
            </a:r>
          </a:p>
          <a:p>
            <a:r>
              <a:rPr lang="fi-FI" dirty="0" smtClean="0"/>
              <a:t>Hyväksytään se, että todellisuus on monimutkaista, eikä sitä pystytä täysin selvittämään</a:t>
            </a:r>
          </a:p>
          <a:p>
            <a:r>
              <a:rPr lang="fi-FI" dirty="0" smtClean="0"/>
              <a:t>Kysymykset mitä, miten ja miksi</a:t>
            </a:r>
          </a:p>
          <a:p>
            <a:r>
              <a:rPr lang="fi-FI" dirty="0" smtClean="0"/>
              <a:t>Esim. Minkälaisia menetelmiä opettajat käyttävät opettaessaan monikulttuurisessa luokassa?</a:t>
            </a:r>
          </a:p>
          <a:p>
            <a:r>
              <a:rPr lang="fi-FI" dirty="0" smtClean="0"/>
              <a:t>Miten sanomalehdet kuvaavat nuorten seksielämää?</a:t>
            </a:r>
          </a:p>
          <a:p>
            <a:r>
              <a:rPr lang="fi-FI" dirty="0" smtClean="0"/>
              <a:t>Millä tavoin hammashoitajat neuvovat hampaiden hoitoa?</a:t>
            </a:r>
          </a:p>
          <a:p>
            <a:r>
              <a:rPr lang="fi-FI" dirty="0" smtClean="0"/>
              <a:t>Ihmisten näkemykset, kokemukset ja merkityksenannot</a:t>
            </a:r>
            <a:endParaRPr lang="fi-FI"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r>
              <a:rPr lang="fi-FI" dirty="0" smtClean="0"/>
              <a:t>Laadullisen tutkimuksen aineistoa kerätään kirjoitetusta tai puhutusta tekstistä (haastattelu), tilanteiden havainnoinnista ja asiakirjoista</a:t>
            </a:r>
          </a:p>
          <a:p>
            <a:r>
              <a:rPr lang="fi-FI" dirty="0" smtClean="0"/>
              <a:t>Aineisto</a:t>
            </a:r>
            <a:r>
              <a:rPr lang="fi-FI" b="1" dirty="0" smtClean="0"/>
              <a:t>dokumentit </a:t>
            </a:r>
            <a:r>
              <a:rPr lang="fi-FI" dirty="0" smtClean="0"/>
              <a:t>jaotellaan yksityisiin (päiväkirjat, kirjeet) ja julkisiin (tilastot, sanomalehdet, </a:t>
            </a:r>
            <a:r>
              <a:rPr lang="fi-FI" dirty="0" err="1" smtClean="0"/>
              <a:t>internet.sivut</a:t>
            </a:r>
            <a:r>
              <a:rPr lang="fi-FI" dirty="0" smtClean="0"/>
              <a:t>)</a:t>
            </a:r>
            <a:endParaRPr lang="fi-FI"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Tutkimusasetelma laadullisessa tutkimustyypissä</a:t>
            </a:r>
            <a:endParaRPr lang="fi-FI" dirty="0"/>
          </a:p>
        </p:txBody>
      </p:sp>
      <p:sp>
        <p:nvSpPr>
          <p:cNvPr id="3" name="Sisällön paikkamerkki 2"/>
          <p:cNvSpPr>
            <a:spLocks noGrp="1"/>
          </p:cNvSpPr>
          <p:nvPr>
            <p:ph idx="1"/>
          </p:nvPr>
        </p:nvSpPr>
        <p:spPr/>
        <p:txBody>
          <a:bodyPr>
            <a:normAutofit fontScale="92500" lnSpcReduction="10000"/>
          </a:bodyPr>
          <a:lstStyle/>
          <a:p>
            <a:r>
              <a:rPr lang="fi-FI" dirty="0" smtClean="0"/>
              <a:t>1. </a:t>
            </a:r>
            <a:r>
              <a:rPr lang="fi-FI" b="1" dirty="0" smtClean="0"/>
              <a:t>Kokeellinen tutkimus:</a:t>
            </a:r>
            <a:r>
              <a:rPr lang="fi-FI" dirty="0" smtClean="0"/>
              <a:t> sopii paremmin määrälliseen tutkimukseen</a:t>
            </a:r>
          </a:p>
          <a:p>
            <a:r>
              <a:rPr lang="fi-FI" dirty="0" smtClean="0"/>
              <a:t>Esim. haastatellaan koulukuraattorin asiakkaita ja tutkitaan, millainen vaikutus kuraattorin sosiaalisella tuella on opiskelin hyvinvointiin</a:t>
            </a:r>
          </a:p>
          <a:p>
            <a:r>
              <a:rPr lang="fi-FI" b="1" dirty="0" smtClean="0"/>
              <a:t>2. hyvinvointitutkimus:</a:t>
            </a:r>
            <a:r>
              <a:rPr lang="fi-FI" dirty="0" smtClean="0"/>
              <a:t> joskus tutkija osallistuu tutkittavan joukon toimintaan ja tarkkailee toimintaa sisältäpäin esim. tutkija puoli vuotta yläkoulun luokan oppilaana  </a:t>
            </a:r>
            <a:r>
              <a:rPr lang="fi-FI" dirty="0" err="1" smtClean="0"/>
              <a:t>---</a:t>
            </a:r>
            <a:r>
              <a:rPr lang="fi-FI" b="1" dirty="0" err="1" smtClean="0"/>
              <a:t>etnografia</a:t>
            </a:r>
            <a:r>
              <a:rPr lang="fi-FI" b="1" dirty="0" smtClean="0"/>
              <a:t> </a:t>
            </a:r>
            <a:r>
              <a:rPr lang="fi-FI" dirty="0" smtClean="0"/>
              <a:t>(tutkija pääsee kiinni tutkittavien todellisuuteen)</a:t>
            </a:r>
            <a:endParaRPr lang="fi-FI"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r>
              <a:rPr lang="fi-FI" b="1" dirty="0" smtClean="0"/>
              <a:t>3. tapaustutkimus:</a:t>
            </a:r>
            <a:r>
              <a:rPr lang="fi-FI" dirty="0" smtClean="0"/>
              <a:t> kohteena jokin tietty joukko, ei pyritä yleistettävyyteen, esim. firman rakenneuudistuksen vaikutuksia henkilöstön hyvinvointiin</a:t>
            </a:r>
          </a:p>
          <a:p>
            <a:r>
              <a:rPr lang="fi-FI" b="1" dirty="0" smtClean="0"/>
              <a:t>4. kyselytutkimus: </a:t>
            </a:r>
            <a:r>
              <a:rPr lang="fi-FI" dirty="0" smtClean="0"/>
              <a:t>jos laadullisessa tutkimuksessa pyritään yleistettävyyteen, silloin aineistoa saadaan kerättyä isolta joukolta, samat kysymykset koko joukolle</a:t>
            </a:r>
            <a:endParaRPr lang="fi-FI"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Aineistonkeruu laadullisessa tutkimuksessa</a:t>
            </a:r>
            <a:endParaRPr lang="fi-FI" dirty="0"/>
          </a:p>
        </p:txBody>
      </p:sp>
      <p:sp>
        <p:nvSpPr>
          <p:cNvPr id="3" name="Sisällön paikkamerkki 2"/>
          <p:cNvSpPr>
            <a:spLocks noGrp="1"/>
          </p:cNvSpPr>
          <p:nvPr>
            <p:ph idx="1"/>
          </p:nvPr>
        </p:nvSpPr>
        <p:spPr/>
        <p:txBody>
          <a:bodyPr>
            <a:normAutofit fontScale="92500" lnSpcReduction="20000"/>
          </a:bodyPr>
          <a:lstStyle/>
          <a:p>
            <a:r>
              <a:rPr lang="fi-FI" dirty="0" smtClean="0"/>
              <a:t>Yksilö- ja ryhmähaastattelut, tarkkaileva ja osallistuva havainnointi</a:t>
            </a:r>
          </a:p>
          <a:p>
            <a:r>
              <a:rPr lang="fi-FI" dirty="0" smtClean="0"/>
              <a:t>Avoimet kyselyt</a:t>
            </a:r>
          </a:p>
          <a:p>
            <a:r>
              <a:rPr lang="fi-FI" dirty="0" smtClean="0"/>
              <a:t>Avoimessa haastattelussa tutkittava saa kertoa esim. omasta elämäntarinastaan</a:t>
            </a:r>
          </a:p>
          <a:p>
            <a:r>
              <a:rPr lang="fi-FI" dirty="0" smtClean="0"/>
              <a:t>Teemahaastattelussa tutkija ohjaa haastateltavaa puhumaan tutkittavista teemoista</a:t>
            </a:r>
          </a:p>
          <a:p>
            <a:r>
              <a:rPr lang="fi-FI" dirty="0" smtClean="0"/>
              <a:t>Strukturoidussa haastattelussa on selkeämmät kysymykset</a:t>
            </a:r>
          </a:p>
          <a:p>
            <a:r>
              <a:rPr lang="fi-FI" dirty="0" smtClean="0"/>
              <a:t>Haastattelu tallennetaan ja litteroidaan</a:t>
            </a:r>
            <a:endParaRPr lang="fi-FI"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normAutofit fontScale="85000" lnSpcReduction="10000"/>
          </a:bodyPr>
          <a:lstStyle/>
          <a:p>
            <a:r>
              <a:rPr lang="fi-FI" dirty="0" smtClean="0"/>
              <a:t>Havainnointi eli observointi: tiedon keruu perustuu järjestelmälliseen tutkimuskohteen tarkkailuun</a:t>
            </a:r>
          </a:p>
          <a:p>
            <a:r>
              <a:rPr lang="fi-FI" b="1" dirty="0" smtClean="0"/>
              <a:t>Analysointi: </a:t>
            </a:r>
            <a:r>
              <a:rPr lang="fi-FI" dirty="0" smtClean="0"/>
              <a:t>aineistolähtöistä, jossa pyritään yksittäisten havaintojen kautta luomaan kokoavia johtopäätöksiä</a:t>
            </a:r>
          </a:p>
          <a:p>
            <a:r>
              <a:rPr lang="fi-FI" dirty="0" smtClean="0"/>
              <a:t>Deduktiivinen analysointi: pohjana toimii joku taustaolettamus tai teoria, jota </a:t>
            </a:r>
            <a:r>
              <a:rPr lang="fi-FI" dirty="0" err="1" smtClean="0"/>
              <a:t>anlyysissä</a:t>
            </a:r>
            <a:r>
              <a:rPr lang="fi-FI" dirty="0" smtClean="0"/>
              <a:t> testataan</a:t>
            </a:r>
          </a:p>
          <a:p>
            <a:r>
              <a:rPr lang="fi-FI" dirty="0" smtClean="0"/>
              <a:t>Laadullisessa analyysissä: aineisto järjestetään erilaisiin teemoihin, luokkiin, näkökulmiin, joiden pohjalta lopulliset tulokset muodostuvat  --- haetaan </a:t>
            </a:r>
            <a:r>
              <a:rPr lang="fi-FI" smtClean="0"/>
              <a:t>vastauksia tutkimuskysymyksiin</a:t>
            </a:r>
            <a:endParaRPr lang="fi-FI"/>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normAutofit lnSpcReduction="10000"/>
          </a:bodyPr>
          <a:lstStyle/>
          <a:p>
            <a:r>
              <a:rPr lang="fi-FI" dirty="0" smtClean="0"/>
              <a:t>3. tutkimuksen tarkka aihe muodostuu aikaisemman tutkimuksen ja tiedon pohjalta</a:t>
            </a:r>
          </a:p>
          <a:p>
            <a:r>
              <a:rPr lang="fi-FI" dirty="0" smtClean="0"/>
              <a:t>4. Luodaan aiheeseen kokonaisnäkemys </a:t>
            </a:r>
            <a:r>
              <a:rPr lang="fi-FI" b="1" dirty="0" smtClean="0"/>
              <a:t>kirjallisuuskatsauksella:</a:t>
            </a:r>
            <a:r>
              <a:rPr lang="fi-FI" dirty="0" smtClean="0"/>
              <a:t> tehdään useista samaa aihetta käsittelevistä tutkimusartikkeleista systemaattista arviointia ja yhteenvetoa</a:t>
            </a:r>
          </a:p>
          <a:p>
            <a:r>
              <a:rPr lang="fi-FI" dirty="0" smtClean="0"/>
              <a:t>5. pohditaan voiko aihetta tutkia, esim. suostuvatko tutkittavat henkilöt siihen</a:t>
            </a:r>
            <a:endParaRPr lang="fi-FI"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normAutofit fontScale="85000" lnSpcReduction="20000"/>
          </a:bodyPr>
          <a:lstStyle/>
          <a:p>
            <a:r>
              <a:rPr lang="fi-FI" dirty="0" smtClean="0"/>
              <a:t>6. aihepiiri on valittu ja nyt se rajataan: a) halutaanko keskittyä muutaman aihepiirin syvällisempään tutkimiseen  b) halutaan pintapuolista tietoa useasta asiasta</a:t>
            </a:r>
          </a:p>
          <a:p>
            <a:r>
              <a:rPr lang="fi-FI" dirty="0" smtClean="0"/>
              <a:t>7. tutkimuskysymys eli tutkimusongelma kertoo, mitä on tarkoitus tutkia (esim. unen määrää, liikunnan intensiteettiä, ravitsemussuositusten toteutumista)</a:t>
            </a:r>
          </a:p>
          <a:p>
            <a:r>
              <a:rPr lang="fi-FI" dirty="0" smtClean="0"/>
              <a:t>Eli millaista tietoa tai millaisia tuloksia voidaan saada</a:t>
            </a:r>
          </a:p>
          <a:p>
            <a:r>
              <a:rPr lang="fi-FI" dirty="0" smtClean="0"/>
              <a:t>Tutkimuksen päämääränä voi olla kuvailu, kartoittaminen, selittäminen tai ennustaminen --- päämäärä vaikuttaa tutkimuskysymyksen muotoiluun, taulukko s. 34</a:t>
            </a:r>
            <a:endParaRPr lang="fi-FI"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Tutkimussuunnitelma</a:t>
            </a:r>
            <a:endParaRPr lang="fi-FI" dirty="0"/>
          </a:p>
        </p:txBody>
      </p:sp>
      <p:sp>
        <p:nvSpPr>
          <p:cNvPr id="3" name="Sisällön paikkamerkki 2"/>
          <p:cNvSpPr>
            <a:spLocks noGrp="1"/>
          </p:cNvSpPr>
          <p:nvPr>
            <p:ph idx="1"/>
          </p:nvPr>
        </p:nvSpPr>
        <p:spPr/>
        <p:txBody>
          <a:bodyPr>
            <a:normAutofit fontScale="92500" lnSpcReduction="10000"/>
          </a:bodyPr>
          <a:lstStyle/>
          <a:p>
            <a:r>
              <a:rPr lang="fi-FI" dirty="0" smtClean="0"/>
              <a:t>Kirjallinen, konkreettinen, tutkimuksen tekemisen työkalu</a:t>
            </a:r>
          </a:p>
          <a:p>
            <a:r>
              <a:rPr lang="fi-FI" b="1" dirty="0" smtClean="0"/>
              <a:t>Tutkimussuunnitelmasta selviää:</a:t>
            </a:r>
            <a:r>
              <a:rPr lang="fi-FI" dirty="0" smtClean="0"/>
              <a:t> mitä tutkitaan (aihe ja tutkimuskysymys), miksi tutkitaan eli perustelu (on havaittu ongelma, halutaan asiasta uutta tietoa) ja miten tutkitaan eli tutkimuksen toteutus s. 35 (tutkittavien henkilöiden valinta, tutkimustyypin ja tutkimusasetelman valinta, eettiset kysymykset, luotettavuuden arviointi ja tutkimuksen rahoitus)</a:t>
            </a:r>
            <a:endParaRPr lang="fi-FI"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Tutkittavan joukon valinta</a:t>
            </a:r>
            <a:endParaRPr lang="fi-FI" dirty="0"/>
          </a:p>
        </p:txBody>
      </p:sp>
      <p:sp>
        <p:nvSpPr>
          <p:cNvPr id="3" name="Sisällön paikkamerkki 2"/>
          <p:cNvSpPr>
            <a:spLocks noGrp="1"/>
          </p:cNvSpPr>
          <p:nvPr>
            <p:ph idx="1"/>
          </p:nvPr>
        </p:nvSpPr>
        <p:spPr/>
        <p:txBody>
          <a:bodyPr>
            <a:normAutofit fontScale="77500" lnSpcReduction="20000"/>
          </a:bodyPr>
          <a:lstStyle/>
          <a:p>
            <a:r>
              <a:rPr lang="fi-FI" dirty="0" smtClean="0"/>
              <a:t>Tutkimuksen perusjoukko on kohderyhmä, jota halutaan tutkia</a:t>
            </a:r>
          </a:p>
          <a:p>
            <a:r>
              <a:rPr lang="fi-FI" dirty="0" smtClean="0"/>
              <a:t>Jos perusjoukko on pieni, tutkimus on järkevää suorittaa kokonaistutkimuksena  -- käydään läpi koko kohderyhmä</a:t>
            </a:r>
          </a:p>
          <a:p>
            <a:r>
              <a:rPr lang="fi-FI" dirty="0" smtClean="0"/>
              <a:t>Usein perusjoukko on niin suuri, että tarvitaan valintaa</a:t>
            </a:r>
          </a:p>
          <a:p>
            <a:r>
              <a:rPr lang="fi-FI" dirty="0" smtClean="0"/>
              <a:t>Satunnainen tai harkinnanvarainen otanta</a:t>
            </a:r>
          </a:p>
          <a:p>
            <a:r>
              <a:rPr lang="fi-FI" dirty="0" smtClean="0"/>
              <a:t>Tutkimuksia ei aina tarvitse yleistää koko perusjoukkoon</a:t>
            </a:r>
          </a:p>
          <a:p>
            <a:r>
              <a:rPr lang="fi-FI" dirty="0" smtClean="0"/>
              <a:t>Pyrkimyksenä voi olla ymmärtää tietyn ihmisryhmän näkemyksiä tai kokemuksia asiasta</a:t>
            </a:r>
          </a:p>
          <a:p>
            <a:r>
              <a:rPr lang="fi-FI" dirty="0" smtClean="0"/>
              <a:t>Jos pyritään yleistettävyyteen, varmistetaan otoksen edustavuus</a:t>
            </a:r>
            <a:endParaRPr lang="fi-FI"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Tutkimustyypin valinta</a:t>
            </a:r>
            <a:endParaRPr lang="fi-FI" dirty="0"/>
          </a:p>
        </p:txBody>
      </p:sp>
      <p:sp>
        <p:nvSpPr>
          <p:cNvPr id="3" name="Sisällön paikkamerkki 2"/>
          <p:cNvSpPr>
            <a:spLocks noGrp="1"/>
          </p:cNvSpPr>
          <p:nvPr>
            <p:ph idx="1"/>
          </p:nvPr>
        </p:nvSpPr>
        <p:spPr/>
        <p:txBody>
          <a:bodyPr>
            <a:normAutofit fontScale="85000" lnSpcReduction="10000"/>
          </a:bodyPr>
          <a:lstStyle/>
          <a:p>
            <a:r>
              <a:rPr lang="fi-FI" dirty="0" smtClean="0"/>
              <a:t>Tutkimuksia on kaksi päätyyppiä: </a:t>
            </a:r>
            <a:r>
              <a:rPr lang="fi-FI" b="1" dirty="0" smtClean="0"/>
              <a:t>empiirinen ja teoreettinen</a:t>
            </a:r>
          </a:p>
          <a:p>
            <a:r>
              <a:rPr lang="fi-FI" dirty="0" smtClean="0"/>
              <a:t>Empiirisessä tutkimuksessa kerätään aineistoa</a:t>
            </a:r>
          </a:p>
          <a:p>
            <a:r>
              <a:rPr lang="fi-FI" dirty="0" smtClean="0"/>
              <a:t>Havainnoimalla, kyselemällä tai mittaamalla</a:t>
            </a:r>
          </a:p>
          <a:p>
            <a:r>
              <a:rPr lang="fi-FI" dirty="0" smtClean="0"/>
              <a:t>Saadut tulokset analysoidaan ja niiden avulla tuotetaan uutta tietoa</a:t>
            </a:r>
          </a:p>
          <a:p>
            <a:r>
              <a:rPr lang="fi-FI" dirty="0" smtClean="0"/>
              <a:t>Teoreettisessa tutkimuksessa ei tuoteta uutta aineistoa</a:t>
            </a:r>
          </a:p>
          <a:p>
            <a:r>
              <a:rPr lang="fi-FI" dirty="0" smtClean="0"/>
              <a:t>Siinä pyritään löytämään asioille selityksiä aiemman tutkimuskirjallisuuden avulla </a:t>
            </a:r>
          </a:p>
          <a:p>
            <a:r>
              <a:rPr lang="fi-FI" dirty="0" smtClean="0"/>
              <a:t>Esim. ratkaisemaan sairauteen liittyvä ongelma</a:t>
            </a:r>
            <a:endParaRPr lang="fi-FI"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normAutofit fontScale="92500" lnSpcReduction="20000"/>
          </a:bodyPr>
          <a:lstStyle/>
          <a:p>
            <a:r>
              <a:rPr lang="fi-FI" dirty="0" smtClean="0"/>
              <a:t>Kokeellinen tutkimustyyppi: Hankitaan uutta tietoa, esim. tutkimuskohteena muuttuja, ruokavalio ja sen vaikutus terveyteen</a:t>
            </a:r>
          </a:p>
          <a:p>
            <a:r>
              <a:rPr lang="fi-FI" dirty="0" smtClean="0"/>
              <a:t>kokeellinen tutkimus on perustutkimusta, josta saatuja tietoja voidaan hyödyntää myöhemmin lääkkeiden ja rokotteiden kehittämisessä</a:t>
            </a:r>
          </a:p>
          <a:p>
            <a:r>
              <a:rPr lang="fi-FI" dirty="0" smtClean="0"/>
              <a:t>Kun perustutkimuksen tuottaman tiedon pohjalta pyritään käytännön sovellutuksiin, kyse on soveltavasta tutkimuksesta, esim. pyritään tunnistamaan reuman syntyyn vaikuttavia geenejä</a:t>
            </a:r>
            <a:endParaRPr lang="fi-FI"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Tutkimuksen lähestymistapa</a:t>
            </a:r>
            <a:endParaRPr lang="fi-FI" dirty="0"/>
          </a:p>
        </p:txBody>
      </p:sp>
      <p:sp>
        <p:nvSpPr>
          <p:cNvPr id="3" name="Sisällön paikkamerkki 2"/>
          <p:cNvSpPr>
            <a:spLocks noGrp="1"/>
          </p:cNvSpPr>
          <p:nvPr>
            <p:ph idx="1"/>
          </p:nvPr>
        </p:nvSpPr>
        <p:spPr/>
        <p:txBody>
          <a:bodyPr/>
          <a:lstStyle/>
          <a:p>
            <a:r>
              <a:rPr lang="fi-FI" dirty="0" smtClean="0"/>
              <a:t>1. määrällinen eli kvantitatiivinen tutkimus</a:t>
            </a:r>
          </a:p>
          <a:p>
            <a:r>
              <a:rPr lang="fi-FI" dirty="0" smtClean="0"/>
              <a:t>2. laadullinen eli kvalitatiivinen tutkimus</a:t>
            </a:r>
          </a:p>
          <a:p>
            <a:r>
              <a:rPr lang="fi-FI" dirty="0" smtClean="0"/>
              <a:t>Näissä tutkimuksen tavoitteet, kysymyksenasettelu ja tutkimusmenetelmät ovat vähän erilaisia</a:t>
            </a:r>
            <a:endParaRPr lang="fi-FI" dirty="0"/>
          </a:p>
        </p:txBody>
      </p:sp>
    </p:spTree>
    <p:extLst>
      <p:ext uri="{BB962C8B-B14F-4D97-AF65-F5344CB8AC3E}">
        <p14:creationId xmlns:p14="http://schemas.microsoft.com/office/powerpoint/2010/main" xmlns="" val="1206951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TotalTime>
  <Words>1342</Words>
  <Application>Microsoft Office PowerPoint</Application>
  <PresentationFormat>Näytössä katseltava diaesitys (4:3)</PresentationFormat>
  <Paragraphs>144</Paragraphs>
  <Slides>27</Slides>
  <Notes>0</Notes>
  <HiddenSlides>0</HiddenSlides>
  <MMClips>0</MMClips>
  <ScaleCrop>false</ScaleCrop>
  <HeadingPairs>
    <vt:vector size="4" baseType="variant">
      <vt:variant>
        <vt:lpstr>Teema</vt:lpstr>
      </vt:variant>
      <vt:variant>
        <vt:i4>1</vt:i4>
      </vt:variant>
      <vt:variant>
        <vt:lpstr>Dian otsikot</vt:lpstr>
      </vt:variant>
      <vt:variant>
        <vt:i4>27</vt:i4>
      </vt:variant>
    </vt:vector>
  </HeadingPairs>
  <TitlesOfParts>
    <vt:vector size="28" baseType="lpstr">
      <vt:lpstr>Office-teema</vt:lpstr>
      <vt:lpstr>Tutkimusprosessin eteneminen – ongelmasta johtopäätökseen</vt:lpstr>
      <vt:lpstr>Tutkimuksen suunnittelun perusperiaatteita</vt:lpstr>
      <vt:lpstr>Dia 3</vt:lpstr>
      <vt:lpstr>Dia 4</vt:lpstr>
      <vt:lpstr>Tutkimussuunnitelma</vt:lpstr>
      <vt:lpstr>Tutkittavan joukon valinta</vt:lpstr>
      <vt:lpstr>Tutkimustyypin valinta</vt:lpstr>
      <vt:lpstr>Dia 8</vt:lpstr>
      <vt:lpstr>Tutkimuksen lähestymistapa</vt:lpstr>
      <vt:lpstr>Määrällinen eli kvantitatiivinen tutkimus</vt:lpstr>
      <vt:lpstr>Laadullinen eli kvalitatiivinen tutkimus</vt:lpstr>
      <vt:lpstr>Tutkimusasetelmat</vt:lpstr>
      <vt:lpstr>1. poikittaistutkimus</vt:lpstr>
      <vt:lpstr>Dia 14</vt:lpstr>
      <vt:lpstr>Tapaus-verrokkitutkimus</vt:lpstr>
      <vt:lpstr>Kokeellinen tutkimus eli interventio</vt:lpstr>
      <vt:lpstr>2. pitkittäistutkimus</vt:lpstr>
      <vt:lpstr>Kuvaileva tutkimus</vt:lpstr>
      <vt:lpstr>Aineistonhankinta, kun tutkimuksen lähestymistapa on määrällinen</vt:lpstr>
      <vt:lpstr>Dia 20</vt:lpstr>
      <vt:lpstr>Määrällisen tutkimuksen aineiston analysointi</vt:lpstr>
      <vt:lpstr>Laadullisen tutkimuksen erityispiirteet</vt:lpstr>
      <vt:lpstr>Dia 23</vt:lpstr>
      <vt:lpstr>Tutkimusasetelma laadullisessa tutkimustyypissä</vt:lpstr>
      <vt:lpstr>Dia 25</vt:lpstr>
      <vt:lpstr>Aineistonkeruu laadullisessa tutkimuksessa</vt:lpstr>
      <vt:lpstr>Dia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Tutkimusprosessin eteneminen – ongelmasta johtopäätökseen</dc:title>
  <dc:creator>Kirsi Rissanen</dc:creator>
  <cp:lastModifiedBy>Pekka Rissanen</cp:lastModifiedBy>
  <cp:revision>28</cp:revision>
  <dcterms:created xsi:type="dcterms:W3CDTF">2017-10-10T05:51:35Z</dcterms:created>
  <dcterms:modified xsi:type="dcterms:W3CDTF">2017-10-12T08:11:51Z</dcterms:modified>
</cp:coreProperties>
</file>