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71" r:id="rId5"/>
    <p:sldId id="374" r:id="rId6"/>
    <p:sldId id="379" r:id="rId7"/>
    <p:sldId id="354" r:id="rId8"/>
    <p:sldId id="383" r:id="rId9"/>
    <p:sldId id="384" r:id="rId10"/>
    <p:sldId id="385" r:id="rId11"/>
    <p:sldId id="386" r:id="rId12"/>
    <p:sldId id="359" r:id="rId13"/>
    <p:sldId id="362" r:id="rId14"/>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DD5AA-DC6B-4E56-9555-910BDC9E9E5B}" v="6" dt="2021-01-26T17:58:19.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5523" autoAdjust="0"/>
  </p:normalViewPr>
  <p:slideViewPr>
    <p:cSldViewPr snapToGrid="0">
      <p:cViewPr varScale="1">
        <p:scale>
          <a:sx n="82" d="100"/>
          <a:sy n="82" d="100"/>
        </p:scale>
        <p:origin x="104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072" y="10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4CA0480-FD70-C543-ACD9-876B45073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A094F9-41D6-1B4E-85BE-9EC2374345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3A41FD-6C69-5C4D-9421-F4FA77316EAB}" type="datetimeFigureOut">
              <a:rPr lang="fi-FI"/>
              <a:pPr>
                <a:defRPr/>
              </a:pPr>
              <a:t>27.1.2021</a:t>
            </a:fld>
            <a:endParaRPr lang="fi-FI"/>
          </a:p>
        </p:txBody>
      </p:sp>
      <p:sp>
        <p:nvSpPr>
          <p:cNvPr id="4" name="Alatunnisteen paikkamerkki 3">
            <a:extLst>
              <a:ext uri="{FF2B5EF4-FFF2-40B4-BE49-F238E27FC236}">
                <a16:creationId xmlns:a16="http://schemas.microsoft.com/office/drawing/2014/main" id="{8A551F61-D84F-EC42-9CC6-0B21952177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6D1CCB0-0501-9A44-9664-7791A8EE0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E21E50-D24A-1040-B609-62E04887AE8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9D11F9E-9C5A-B34D-85AE-F712D2F61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41179348-A544-B94C-BA44-A49A5780BF0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2A64A-B536-E942-B1A4-093503F54E24}" type="datetimeFigureOut">
              <a:rPr lang="fi-FI"/>
              <a:pPr>
                <a:defRPr/>
              </a:pPr>
              <a:t>27.1.2021</a:t>
            </a:fld>
            <a:endParaRPr lang="fi-FI"/>
          </a:p>
        </p:txBody>
      </p:sp>
      <p:sp>
        <p:nvSpPr>
          <p:cNvPr id="4" name="Dian kuvan paikkamerkki 3">
            <a:extLst>
              <a:ext uri="{FF2B5EF4-FFF2-40B4-BE49-F238E27FC236}">
                <a16:creationId xmlns:a16="http://schemas.microsoft.com/office/drawing/2014/main" id="{6BF81C8D-8150-F548-AA02-F7FCB9B0DA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474BCCE-E8C9-C64F-B458-95335E59D4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0BFC263-500A-5245-A5B9-91B4446F6C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0A6D52C9-A86F-6F48-9E0F-9F50490A67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D3BCF9-D39E-AE4B-A1B1-9001FB49A5C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9DD3BCF9-D39E-AE4B-A1B1-9001FB49A5CF}" type="slidenum">
              <a:rPr lang="fi-FI" smtClean="0"/>
              <a:pPr>
                <a:defRPr/>
              </a:pPr>
              <a:t>10</a:t>
            </a:fld>
            <a:endParaRPr lang="fi-FI"/>
          </a:p>
        </p:txBody>
      </p:sp>
    </p:spTree>
    <p:extLst>
      <p:ext uri="{BB962C8B-B14F-4D97-AF65-F5344CB8AC3E}">
        <p14:creationId xmlns:p14="http://schemas.microsoft.com/office/powerpoint/2010/main" val="3265784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endParaRPr lang="fi-FI" noProof="0" dirty="0"/>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01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4107088886"/>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09244213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2723642595"/>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5257800" cy="1372113"/>
          </a:xfrm>
          <a:prstGeom prst="rect">
            <a:avLst/>
          </a:prstGeom>
        </p:spPr>
        <p:txBody>
          <a:bodyPr rtlCol="0">
            <a:normAutofit/>
          </a:bodyPr>
          <a:lstStyle/>
          <a:p>
            <a:r>
              <a:rPr lang="fi-FI" noProof="0"/>
              <a:t>Muokkaa ots. perustyyl. napsautt.</a:t>
            </a:r>
            <a:endParaRPr lang="fi-FI" noProof="0" dirty="0"/>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5257800"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568751" y="0"/>
            <a:ext cx="5623249" cy="6858000"/>
          </a:xfrm>
        </p:spPr>
        <p:txBody>
          <a:bodyPr rtlCol="0">
            <a:normAutofit/>
          </a:bodyPr>
          <a:lstStyle>
            <a:lvl1pPr marL="0" indent="0">
              <a:buNone/>
              <a:defRPr/>
            </a:lvl1pPr>
          </a:lstStyle>
          <a:p>
            <a:pPr lvl="0"/>
            <a:r>
              <a:rPr lang="fi-FI" noProof="0"/>
              <a:t>Lisää kuva napsauttamalla kuvaketta</a:t>
            </a:r>
            <a:endParaRPr lang="fi-FI" noProof="0" dirty="0"/>
          </a:p>
        </p:txBody>
      </p:sp>
    </p:spTree>
    <p:extLst>
      <p:ext uri="{BB962C8B-B14F-4D97-AF65-F5344CB8AC3E}">
        <p14:creationId xmlns:p14="http://schemas.microsoft.com/office/powerpoint/2010/main" val="4049439289"/>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5708078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13724407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endParaRPr lang="fi-FI" noProof="0" dirty="0"/>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endParaRPr lang="fi-FI" noProof="0" dirty="0"/>
          </a:p>
        </p:txBody>
      </p:sp>
    </p:spTree>
    <p:extLst>
      <p:ext uri="{BB962C8B-B14F-4D97-AF65-F5344CB8AC3E}">
        <p14:creationId xmlns:p14="http://schemas.microsoft.com/office/powerpoint/2010/main" val="229649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3372938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endParaRPr lang="fi-FI" noProof="0" dirty="0"/>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037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243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kuvalla 1">
    <p:bg>
      <p:bgPr>
        <a:solidFill>
          <a:schemeClr val="bg1"/>
        </a:solidFill>
        <a:effectLst/>
      </p:bgPr>
    </p:bg>
    <p:spTree>
      <p:nvGrpSpPr>
        <p:cNvPr id="1" name=""/>
        <p:cNvGrpSpPr/>
        <p:nvPr/>
      </p:nvGrpSpPr>
      <p:grpSpPr>
        <a:xfrm>
          <a:off x="0" y="0"/>
          <a:ext cx="0" cy="0"/>
          <a:chOff x="0" y="0"/>
          <a:chExt cx="0" cy="0"/>
        </a:xfrm>
      </p:grpSpPr>
      <p:pic>
        <p:nvPicPr>
          <p:cNvPr id="7" name="Picture 6" descr="Äiti mittaa lapsen pituutta"/>
          <p:cNvPicPr>
            <a:picLocks noChangeAspect="1"/>
          </p:cNvPicPr>
          <p:nvPr userDrawn="1"/>
        </p:nvPicPr>
        <p:blipFill rotWithShape="1">
          <a:blip r:embed="rId2" cstate="screen">
            <a:extLst>
              <a:ext uri="{28A0092B-C50C-407E-A947-70E740481C1C}">
                <a14:useLocalDpi xmlns:a14="http://schemas.microsoft.com/office/drawing/2010/main"/>
              </a:ext>
            </a:extLst>
          </a:blip>
          <a:srcRect l="1855" t="20191" r="1855" b="3537"/>
          <a:stretch/>
        </p:blipFill>
        <p:spPr>
          <a:xfrm>
            <a:off x="0" y="0"/>
            <a:ext cx="12192000" cy="6858000"/>
          </a:xfrm>
          <a:prstGeom prst="rect">
            <a:avLst/>
          </a:prstGeom>
        </p:spPr>
      </p:pic>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6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2">
    <p:spTree>
      <p:nvGrpSpPr>
        <p:cNvPr id="1" name=""/>
        <p:cNvGrpSpPr/>
        <p:nvPr/>
      </p:nvGrpSpPr>
      <p:grpSpPr>
        <a:xfrm>
          <a:off x="0" y="0"/>
          <a:ext cx="0" cy="0"/>
          <a:chOff x="0" y="0"/>
          <a:chExt cx="0" cy="0"/>
        </a:xfrm>
      </p:grpSpPr>
      <p:pic>
        <p:nvPicPr>
          <p:cNvPr id="6" name="Picture 5" descr="Hoitaja ja lääkäri katsovat kameraan"/>
          <p:cNvPicPr>
            <a:picLocks noChangeAspect="1"/>
          </p:cNvPicPr>
          <p:nvPr userDrawn="1"/>
        </p:nvPicPr>
        <p:blipFill rotWithShape="1">
          <a:blip r:embed="rId2" cstate="screen">
            <a:extLst>
              <a:ext uri="{28A0092B-C50C-407E-A947-70E740481C1C}">
                <a14:useLocalDpi xmlns:a14="http://schemas.microsoft.com/office/drawing/2010/main"/>
              </a:ext>
            </a:extLst>
          </a:blip>
          <a:srcRect l="1" t="6234" r="30295" b="34953"/>
          <a:stretch/>
        </p:blipFill>
        <p:spPr>
          <a:xfrm>
            <a:off x="0" y="0"/>
            <a:ext cx="12192000" cy="6858000"/>
          </a:xfrm>
          <a:prstGeom prst="rect">
            <a:avLst/>
          </a:prstGeom>
        </p:spPr>
      </p:pic>
      <p:pic>
        <p:nvPicPr>
          <p:cNvPr id="11" name="Picture 12" descr="Päijät-Sote logo">
            <a:extLst>
              <a:ext uri="{FF2B5EF4-FFF2-40B4-BE49-F238E27FC236}">
                <a16:creationId xmlns:a16="http://schemas.microsoft.com/office/drawing/2014/main" id="{FB2ED056-3E8B-1F42-BBF7-61DCC57C8434}"/>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77838" y="348118"/>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3">
    <p:spTree>
      <p:nvGrpSpPr>
        <p:cNvPr id="1" name=""/>
        <p:cNvGrpSpPr/>
        <p:nvPr/>
      </p:nvGrpSpPr>
      <p:grpSpPr>
        <a:xfrm>
          <a:off x="0" y="0"/>
          <a:ext cx="0" cy="0"/>
          <a:chOff x="0" y="0"/>
          <a:chExt cx="0" cy="0"/>
        </a:xfrm>
      </p:grpSpPr>
      <p:pic>
        <p:nvPicPr>
          <p:cNvPr id="3" name="Picture 2" descr="Hoitaja katsoo kameraan"/>
          <p:cNvPicPr>
            <a:picLocks noChangeAspect="1"/>
          </p:cNvPicPr>
          <p:nvPr userDrawn="1"/>
        </p:nvPicPr>
        <p:blipFill rotWithShape="1">
          <a:blip r:embed="rId2" cstate="screen">
            <a:extLst>
              <a:ext uri="{28A0092B-C50C-407E-A947-70E740481C1C}">
                <a14:useLocalDpi xmlns:a14="http://schemas.microsoft.com/office/drawing/2010/main"/>
              </a:ext>
            </a:extLst>
          </a:blip>
          <a:srcRect t="7778" r="18239" b="23238"/>
          <a:stretch/>
        </p:blipFill>
        <p:spPr>
          <a:xfrm>
            <a:off x="-1" y="0"/>
            <a:ext cx="12192001" cy="6858000"/>
          </a:xfrm>
          <a:prstGeom prst="rect">
            <a:avLst/>
          </a:prstGeom>
        </p:spPr>
      </p:pic>
      <p:pic>
        <p:nvPicPr>
          <p:cNvPr id="11" name="Picture 12" descr="Päijät-Sote logo">
            <a:extLst>
              <a:ext uri="{FF2B5EF4-FFF2-40B4-BE49-F238E27FC236}">
                <a16:creationId xmlns:a16="http://schemas.microsoft.com/office/drawing/2014/main" id="{2CA27A99-3FE2-BC44-BF76-56DA1CFF30D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074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p:nvPr>
        </p:nvSpPr>
        <p:spPr>
          <a:xfrm>
            <a:off x="0" y="0"/>
            <a:ext cx="12192000" cy="6858000"/>
          </a:xfrm>
        </p:spPr>
        <p:txBody>
          <a:bodyPr/>
          <a:lstStyle>
            <a:lvl1pPr marL="0" indent="0">
              <a:buNone/>
              <a:defRPr/>
            </a:lvl1pPr>
          </a:lstStyle>
          <a:p>
            <a:r>
              <a:rPr lang="fi-FI" noProof="0"/>
              <a:t>Lisää kuva napsauttamalla kuvaketta</a:t>
            </a:r>
            <a:endParaRPr lang="fi-FI" noProof="0" dirty="0"/>
          </a:p>
        </p:txBody>
      </p:sp>
      <p:pic>
        <p:nvPicPr>
          <p:cNvPr id="11" name="Picture 12" descr="Päijät-Sote logo">
            <a:extLst>
              <a:ext uri="{FF2B5EF4-FFF2-40B4-BE49-F238E27FC236}">
                <a16:creationId xmlns:a16="http://schemas.microsoft.com/office/drawing/2014/main" id="{2CA27A99-3FE2-BC44-BF76-56DA1CFF30D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dirty="0"/>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endParaRPr lang="fi-FI" noProof="0" dirty="0"/>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dirty="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dirty="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endParaRPr lang="fi-FI" noProof="0" dirty="0"/>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endParaRPr lang="fi-FI" noProof="0" dirty="0"/>
          </a:p>
        </p:txBody>
      </p:sp>
    </p:spTree>
    <p:extLst>
      <p:ext uri="{BB962C8B-B14F-4D97-AF65-F5344CB8AC3E}">
        <p14:creationId xmlns:p14="http://schemas.microsoft.com/office/powerpoint/2010/main" val="40577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dirty="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dirty="0"/>
              <a:t>Muokkaa tekstin perustyylejä</a:t>
            </a:r>
          </a:p>
          <a:p>
            <a:pPr lvl="1"/>
            <a:r>
              <a:rPr lang="fi-FI" altLang="x-none" noProof="0" dirty="0"/>
              <a:t>toinen taso</a:t>
            </a:r>
          </a:p>
          <a:p>
            <a:pPr lvl="2"/>
            <a:r>
              <a:rPr lang="fi-FI" altLang="x-none" noProof="0" dirty="0"/>
              <a:t>kolmas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45" r:id="rId3"/>
    <p:sldLayoutId id="2147483847" r:id="rId4"/>
    <p:sldLayoutId id="2147483846" r:id="rId5"/>
    <p:sldLayoutId id="2147483866" r:id="rId6"/>
    <p:sldLayoutId id="2147483867" r:id="rId7"/>
    <p:sldLayoutId id="2147483849" r:id="rId8"/>
    <p:sldLayoutId id="2147483850" r:id="rId9"/>
    <p:sldLayoutId id="2147483853" r:id="rId10"/>
    <p:sldLayoutId id="2147483856" r:id="rId11"/>
    <p:sldLayoutId id="2147483868" r:id="rId12"/>
    <p:sldLayoutId id="2147483857" r:id="rId13"/>
    <p:sldLayoutId id="2147483858" r:id="rId14"/>
    <p:sldLayoutId id="2147483843" r:id="rId15"/>
    <p:sldLayoutId id="2147483854" r:id="rId16"/>
    <p:sldLayoutId id="2147483869" r:id="rId17"/>
    <p:sldLayoutId id="2147483859" r:id="rId18"/>
    <p:sldLayoutId id="2147483861" r:id="rId19"/>
    <p:sldLayoutId id="2147483862" r:id="rId20"/>
  </p:sldLayoutIdLst>
  <p:hf hdr="0" ftr="0"/>
  <p:txStyles>
    <p:titleStyle>
      <a:lvl1pPr algn="l" rtl="0" eaLnBrk="1" fontAlgn="base" hangingPunct="1">
        <a:lnSpc>
          <a:spcPct val="100000"/>
        </a:lnSpc>
        <a:spcBef>
          <a:spcPct val="0"/>
        </a:spcBef>
        <a:spcAft>
          <a:spcPct val="0"/>
        </a:spcAft>
        <a:defRPr sz="3200" b="1" kern="1200">
          <a:solidFill>
            <a:schemeClr val="tx2"/>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371600" algn="l" rtl="0" eaLnBrk="1" fontAlgn="base" hangingPunct="1">
        <a:lnSpc>
          <a:spcPct val="90000"/>
        </a:lnSpc>
        <a:spcBef>
          <a:spcPts val="500"/>
        </a:spcBef>
        <a:spcAft>
          <a:spcPct val="0"/>
        </a:spcAft>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qYOBFSMPgXc"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phhyky.fi/fi/perhe-ja-sosiaalipalvelut/lapsiperhepalvelut/palvelukuvaukset/lapsiperheiden-kotipalvelu/" TargetMode="External"/><Relationship Id="rId2" Type="http://schemas.openxmlformats.org/officeDocument/2006/relationships/hyperlink" Target="https://www.hyvis.fi/fi/web/paijat-hame/apua-ja-tukea-lapsiperheen-arkeen#/" TargetMode="Externa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njaksa.fi/ph/" TargetMode="External"/><Relationship Id="rId1" Type="http://schemas.openxmlformats.org/officeDocument/2006/relationships/slideLayout" Target="../slideLayouts/slideLayout1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D04D941-C4B8-48BA-BCF4-F88ACB15D6FC}"/>
              </a:ext>
            </a:extLst>
          </p:cNvPr>
          <p:cNvSpPr>
            <a:spLocks noGrp="1"/>
          </p:cNvSpPr>
          <p:nvPr>
            <p:ph type="title"/>
          </p:nvPr>
        </p:nvSpPr>
        <p:spPr/>
        <p:txBody>
          <a:bodyPr/>
          <a:lstStyle/>
          <a:p>
            <a:pPr lvl="0"/>
            <a:r>
              <a:rPr lang="fi-FI" dirty="0"/>
              <a:t>Perhekeskuksen </a:t>
            </a:r>
            <a:br>
              <a:rPr lang="fi-FI" dirty="0"/>
            </a:br>
            <a:r>
              <a:rPr lang="fi-FI" dirty="0"/>
              <a:t>arjen tuen palvelut </a:t>
            </a:r>
            <a:endParaRPr lang="fi-FI" dirty="0">
              <a:solidFill>
                <a:srgbClr val="FF0000"/>
              </a:solidFill>
            </a:endParaRPr>
          </a:p>
        </p:txBody>
      </p:sp>
      <p:sp>
        <p:nvSpPr>
          <p:cNvPr id="4" name="Text Placeholder 3"/>
          <p:cNvSpPr>
            <a:spLocks noGrp="1"/>
          </p:cNvSpPr>
          <p:nvPr>
            <p:ph type="body" sz="quarter" idx="10"/>
          </p:nvPr>
        </p:nvSpPr>
        <p:spPr>
          <a:xfrm>
            <a:off x="12042587" y="7123727"/>
            <a:ext cx="3724138" cy="397106"/>
          </a:xfrm>
        </p:spPr>
        <p:txBody>
          <a:bodyPr/>
          <a:lstStyle/>
          <a:p>
            <a:endParaRPr lang="en-US" dirty="0"/>
          </a:p>
        </p:txBody>
      </p:sp>
      <p:pic>
        <p:nvPicPr>
          <p:cNvPr id="1026" name="Picture 2">
            <a:extLst>
              <a:ext uri="{FF2B5EF4-FFF2-40B4-BE49-F238E27FC236}">
                <a16:creationId xmlns:a16="http://schemas.microsoft.com/office/drawing/2014/main" id="{D4330E34-B9B7-4F34-A2DB-481A80BBF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718" y="3457576"/>
            <a:ext cx="2999532" cy="300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4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26D327-6463-304D-BEBA-49A2B7D3730A}"/>
              </a:ext>
            </a:extLst>
          </p:cNvPr>
          <p:cNvSpPr>
            <a:spLocks noGrp="1"/>
          </p:cNvSpPr>
          <p:nvPr>
            <p:ph type="body" sz="quarter" idx="13"/>
          </p:nvPr>
        </p:nvSpPr>
        <p:spPr>
          <a:xfrm>
            <a:off x="4327593" y="4553339"/>
            <a:ext cx="3240000" cy="1096379"/>
          </a:xfrm>
        </p:spPr>
        <p:txBody>
          <a:bodyPr>
            <a:normAutofit/>
          </a:bodyPr>
          <a:lstStyle/>
          <a:p>
            <a:r>
              <a:rPr lang="fi-FI" sz="2400" dirty="0"/>
              <a:t>Kiitos!</a:t>
            </a:r>
          </a:p>
        </p:txBody>
      </p:sp>
    </p:spTree>
    <p:extLst>
      <p:ext uri="{BB962C8B-B14F-4D97-AF65-F5344CB8AC3E}">
        <p14:creationId xmlns:p14="http://schemas.microsoft.com/office/powerpoint/2010/main" val="132501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fi-FI" b="0" dirty="0"/>
              <a:t>Perhekeskus​ tarjoaa</a:t>
            </a:r>
            <a:br>
              <a:rPr lang="fi-FI" b="0" dirty="0"/>
            </a:br>
            <a:r>
              <a:rPr lang="fi-FI" b="0" dirty="0"/>
              <a:t>tukea ja ohjausta perheille matalalla kynnyksellä</a:t>
            </a:r>
            <a:endParaRPr lang="en-US" dirty="0"/>
          </a:p>
        </p:txBody>
      </p:sp>
      <p:sp>
        <p:nvSpPr>
          <p:cNvPr id="7" name="Subtitle 6"/>
          <p:cNvSpPr>
            <a:spLocks noGrp="1"/>
          </p:cNvSpPr>
          <p:nvPr>
            <p:ph type="subTitle" idx="1"/>
          </p:nvPr>
        </p:nvSpPr>
        <p:spPr>
          <a:xfrm>
            <a:off x="594145" y="2729308"/>
            <a:ext cx="4807588" cy="3311641"/>
          </a:xfrm>
        </p:spPr>
        <p:txBody>
          <a:bodyPr/>
          <a:lstStyle/>
          <a:p>
            <a:r>
              <a:rPr lang="fi-FI" sz="1400" dirty="0"/>
              <a:t>Verkostomainen työtapa tai fyysinen tila. Kokoaa hajallaan olevia palveluita helpommin saavutettavaksi</a:t>
            </a:r>
            <a:r>
              <a:rPr lang="en-US" sz="1400" dirty="0"/>
              <a:t>​</a:t>
            </a:r>
          </a:p>
          <a:p>
            <a:r>
              <a:rPr lang="fi-FI" sz="1400" dirty="0"/>
              <a:t>Perhekeskuksen työntekijät tekevät yhteistyötä, mahdollistaen asiantuntijapalvelut perheille nopeasti ja joustavasti</a:t>
            </a:r>
            <a:r>
              <a:rPr lang="en-US" sz="1400" dirty="0"/>
              <a:t>​</a:t>
            </a:r>
          </a:p>
          <a:p>
            <a:r>
              <a:rPr lang="fi-FI" sz="1400" dirty="0"/>
              <a:t>Perhekeskus toimii lähipalveluperiaatteella, jalkauttaen palveluita tarvittaessa perheiden arkiympäristöön ja kotiin.</a:t>
            </a:r>
          </a:p>
          <a:p>
            <a:r>
              <a:rPr lang="fi-FI" sz="1400" dirty="0"/>
              <a:t> </a:t>
            </a:r>
          </a:p>
          <a:p>
            <a:r>
              <a:rPr lang="fi-FI" sz="1400" dirty="0"/>
              <a:t>Kuuntele </a:t>
            </a:r>
            <a:r>
              <a:rPr lang="fi-FI" sz="1400" dirty="0" err="1"/>
              <a:t>Sipen</a:t>
            </a:r>
            <a:r>
              <a:rPr lang="fi-FI" sz="1400" dirty="0"/>
              <a:t> ajatuksia perhekeskuksesta:</a:t>
            </a:r>
            <a:endParaRPr lang="en-US" sz="1400" dirty="0">
              <a:hlinkClick r:id="rId2"/>
            </a:endParaRPr>
          </a:p>
          <a:p>
            <a:r>
              <a:rPr lang="en-US" sz="1400" dirty="0">
                <a:hlinkClick r:id="rId2"/>
              </a:rPr>
              <a:t>https://youtu.be/qYOBFSMPgXc</a:t>
            </a:r>
            <a:r>
              <a:rPr lang="en-US" sz="1400" dirty="0"/>
              <a:t> </a:t>
            </a:r>
          </a:p>
          <a:p>
            <a:endParaRPr lang="en-US" dirty="0"/>
          </a:p>
        </p:txBody>
      </p:sp>
    </p:spTree>
    <p:extLst>
      <p:ext uri="{BB962C8B-B14F-4D97-AF65-F5344CB8AC3E}">
        <p14:creationId xmlns:p14="http://schemas.microsoft.com/office/powerpoint/2010/main" val="115680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Kohtaamispaikka</a:t>
            </a:r>
            <a:r>
              <a:rPr lang="en-US" dirty="0"/>
              <a:t> </a:t>
            </a:r>
            <a:r>
              <a:rPr lang="en-US" dirty="0" err="1"/>
              <a:t>perhekeskuksen</a:t>
            </a:r>
            <a:r>
              <a:rPr lang="en-US" dirty="0"/>
              <a:t> </a:t>
            </a:r>
            <a:r>
              <a:rPr lang="en-US" dirty="0" err="1"/>
              <a:t>lähipalveluna</a:t>
            </a:r>
            <a:endParaRPr lang="en-US" dirty="0"/>
          </a:p>
        </p:txBody>
      </p:sp>
      <p:sp>
        <p:nvSpPr>
          <p:cNvPr id="8" name="Subtitle 7"/>
          <p:cNvSpPr>
            <a:spLocks noGrp="1"/>
          </p:cNvSpPr>
          <p:nvPr>
            <p:ph type="subTitle" idx="1"/>
          </p:nvPr>
        </p:nvSpPr>
        <p:spPr>
          <a:xfrm>
            <a:off x="625163" y="2817820"/>
            <a:ext cx="8401608" cy="3219086"/>
          </a:xfrm>
        </p:spPr>
        <p:txBody>
          <a:bodyPr/>
          <a:lstStyle/>
          <a:p>
            <a:r>
              <a:rPr lang="fi-FI" sz="2000" dirty="0"/>
              <a:t>Mahdollistaa osallisuuden ja vertaistuellisen kohtaamisen</a:t>
            </a:r>
            <a:r>
              <a:rPr lang="en-US" sz="2000" dirty="0"/>
              <a:t>​</a:t>
            </a:r>
          </a:p>
          <a:p>
            <a:r>
              <a:rPr lang="fi-FI" sz="2000" dirty="0"/>
              <a:t>Vahvistaa vanhemmuutta</a:t>
            </a:r>
            <a:r>
              <a:rPr lang="en-US" sz="2000" dirty="0"/>
              <a:t>​</a:t>
            </a:r>
          </a:p>
          <a:p>
            <a:r>
              <a:rPr lang="fi-FI" sz="2000" dirty="0"/>
              <a:t>Edistää perheiden hyvää arkea</a:t>
            </a:r>
            <a:r>
              <a:rPr lang="en-US" sz="2000" dirty="0"/>
              <a:t>​</a:t>
            </a:r>
          </a:p>
          <a:p>
            <a:r>
              <a:rPr lang="fi-FI" sz="2000" dirty="0"/>
              <a:t>Vähentää yksinäisyyden kokemuksia</a:t>
            </a:r>
            <a:r>
              <a:rPr lang="en-US" sz="2000" dirty="0"/>
              <a:t>​</a:t>
            </a:r>
          </a:p>
          <a:p>
            <a:r>
              <a:rPr lang="fi-FI" sz="2000" dirty="0"/>
              <a:t>Vahvistaa yhteisöllisyyttä</a:t>
            </a:r>
            <a:r>
              <a:rPr lang="en-US" sz="2000" dirty="0"/>
              <a:t>​</a:t>
            </a:r>
          </a:p>
          <a:p>
            <a:r>
              <a:rPr lang="fi-FI" sz="2000" dirty="0"/>
              <a:t>Avoin toiminta, ryhmätoiminta, yhteisölliset illat, leikkitoimintaa, nuorten toiminta, neuvontaa ja ohjausta</a:t>
            </a:r>
            <a:endParaRPr lang="en-US" sz="2000" dirty="0"/>
          </a:p>
          <a:p>
            <a:endParaRPr lang="en-US" dirty="0"/>
          </a:p>
        </p:txBody>
      </p:sp>
    </p:spTree>
    <p:extLst>
      <p:ext uri="{BB962C8B-B14F-4D97-AF65-F5344CB8AC3E}">
        <p14:creationId xmlns:p14="http://schemas.microsoft.com/office/powerpoint/2010/main" val="34949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632926" y="1763915"/>
            <a:ext cx="9321800" cy="3515809"/>
          </a:xfrm>
        </p:spPr>
        <p:txBody>
          <a:bodyPr>
            <a:normAutofit lnSpcReduction="10000"/>
          </a:bodyPr>
          <a:lstStyle/>
          <a:p>
            <a:r>
              <a:rPr lang="fi-FI" dirty="0"/>
              <a:t>Tukea arjenhallintaan / vuorovaikutukseen / koulunkäyntiin, ohjausta, neuvontaa, mallintamista-  kohdentuen selkeään tarpeeseen perheen arjessa. Myös konkreettista kodin- / lastenhoidollista apua</a:t>
            </a:r>
            <a:r>
              <a:rPr lang="en-US" dirty="0"/>
              <a:t>​</a:t>
            </a:r>
          </a:p>
          <a:p>
            <a:r>
              <a:rPr lang="fi-FI" dirty="0"/>
              <a:t>Tilanteissa, joissa varhaisella, lyhyellä interventiolla arvioidaan olevan vaikutusta perheen kokonaistilanteeseen</a:t>
            </a:r>
            <a:r>
              <a:rPr lang="en-US" dirty="0"/>
              <a:t>​</a:t>
            </a:r>
          </a:p>
          <a:p>
            <a:r>
              <a:rPr lang="fi-FI" dirty="0"/>
              <a:t>Perheen arkiympäristöissä; esim. kotona, varhaiskasvatuksessa, koulussa </a:t>
            </a:r>
            <a:r>
              <a:rPr lang="en-US" dirty="0"/>
              <a:t>​</a:t>
            </a:r>
          </a:p>
          <a:p>
            <a:r>
              <a:rPr lang="fi-FI" dirty="0"/>
              <a:t>Konkreettista apua; nukkumaanmenot, ruokailut, siirtymiset, ruutuajat, säännöt, vanhemmuuden tukeminen </a:t>
            </a:r>
            <a:r>
              <a:rPr lang="fi-FI" dirty="0">
                <a:sym typeface="Wingdings" panose="05000000000000000000" pitchFamily="2" charset="2"/>
              </a:rPr>
              <a:t></a:t>
            </a:r>
            <a:r>
              <a:rPr lang="fi-FI" dirty="0"/>
              <a:t> mikä on normaalia/ kuuluu asiaan ja mikä ei, rajat</a:t>
            </a:r>
            <a:r>
              <a:rPr lang="en-US" dirty="0"/>
              <a:t>​</a:t>
            </a:r>
          </a:p>
          <a:p>
            <a:r>
              <a:rPr lang="fi-FI" dirty="0"/>
              <a:t>Mitä muuta: ryhmätoiminta (avoimet ja suljetut ryhmät), en jaksa-</a:t>
            </a:r>
            <a:r>
              <a:rPr lang="fi-FI" dirty="0" err="1"/>
              <a:t>chat</a:t>
            </a:r>
            <a:r>
              <a:rPr lang="fi-FI" dirty="0"/>
              <a:t>, kohtaamispaikkatoiminta</a:t>
            </a:r>
            <a:r>
              <a:rPr lang="en-US" dirty="0"/>
              <a:t>​</a:t>
            </a:r>
          </a:p>
          <a:p>
            <a:r>
              <a:rPr lang="fi-FI" dirty="0"/>
              <a:t>Tapaamiset 1-5 kertaa </a:t>
            </a:r>
            <a:endParaRPr lang="en-US" dirty="0"/>
          </a:p>
          <a:p>
            <a:endParaRPr lang="en-US" dirty="0"/>
          </a:p>
        </p:txBody>
      </p:sp>
      <p:sp>
        <p:nvSpPr>
          <p:cNvPr id="14" name="Title 13"/>
          <p:cNvSpPr>
            <a:spLocks noGrp="1"/>
          </p:cNvSpPr>
          <p:nvPr>
            <p:ph type="title"/>
          </p:nvPr>
        </p:nvSpPr>
        <p:spPr/>
        <p:txBody>
          <a:bodyPr/>
          <a:lstStyle/>
          <a:p>
            <a:r>
              <a:rPr lang="en-US" dirty="0"/>
              <a:t>Arjen tuen perheohjaus</a:t>
            </a:r>
          </a:p>
        </p:txBody>
      </p:sp>
      <p:pic>
        <p:nvPicPr>
          <p:cNvPr id="2052" name="Picture 4">
            <a:extLst>
              <a:ext uri="{FF2B5EF4-FFF2-40B4-BE49-F238E27FC236}">
                <a16:creationId xmlns:a16="http://schemas.microsoft.com/office/drawing/2014/main" id="{53653EA0-3CC9-47A7-960B-D63E24592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340" y="4057686"/>
            <a:ext cx="20955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9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632926" y="1763915"/>
            <a:ext cx="9321800" cy="3515809"/>
          </a:xfrm>
        </p:spPr>
        <p:txBody>
          <a:bodyPr>
            <a:normAutofit lnSpcReduction="10000"/>
          </a:bodyPr>
          <a:lstStyle/>
          <a:p>
            <a:r>
              <a:rPr lang="fi-FI" dirty="0"/>
              <a:t>Tukea ja ohjausta vuorovaikutukseen lapsen/ nuoren kanssa, ohjausta koulunkäyntiin, neuvontaa, mallintamista, lapsen/ nuoren kanssa keskustelua</a:t>
            </a:r>
            <a:r>
              <a:rPr lang="en-US" dirty="0"/>
              <a:t>​</a:t>
            </a:r>
          </a:p>
          <a:p>
            <a:r>
              <a:rPr lang="fi-FI" dirty="0"/>
              <a:t>Ohjausta ja neuvontaa lapselle / nuorelle / perheelle liittyen koulunkäyntiin, itsenäistymiseen, kaverisuhteisiin </a:t>
            </a:r>
            <a:r>
              <a:rPr lang="en-US" dirty="0"/>
              <a:t>​</a:t>
            </a:r>
          </a:p>
          <a:p>
            <a:r>
              <a:rPr lang="fi-FI" dirty="0"/>
              <a:t>Esim. koulukiusaaminen, koulunkäymättömyys, koulunkäynnin haasteet, sisarussuhteet, puhumattomuus, pelaaminen, tunnetaidot, itsetuntotyöskentely, seksuaalisuus, itsenäistyminen</a:t>
            </a:r>
            <a:r>
              <a:rPr lang="en-US" dirty="0"/>
              <a:t>​</a:t>
            </a:r>
          </a:p>
          <a:p>
            <a:r>
              <a:rPr lang="fi-FI" dirty="0"/>
              <a:t>Mitä muuta: ryhmätoiminta (avoimet ja suljetut ryhmät), kohtaamispaikkatoiminta</a:t>
            </a:r>
            <a:r>
              <a:rPr lang="en-US" dirty="0"/>
              <a:t>​,        </a:t>
            </a:r>
            <a:r>
              <a:rPr lang="en-US" dirty="0" err="1"/>
              <a:t>en</a:t>
            </a:r>
            <a:r>
              <a:rPr lang="en-US" dirty="0"/>
              <a:t> </a:t>
            </a:r>
            <a:r>
              <a:rPr lang="en-US" dirty="0" err="1"/>
              <a:t>jaksa</a:t>
            </a:r>
            <a:r>
              <a:rPr lang="en-US" dirty="0"/>
              <a:t>-chat</a:t>
            </a:r>
          </a:p>
          <a:p>
            <a:endParaRPr lang="fi-FI" dirty="0"/>
          </a:p>
          <a:p>
            <a:r>
              <a:rPr lang="fi-FI" dirty="0"/>
              <a:t>Tapaamiset 1-5 kertaa</a:t>
            </a:r>
            <a:endParaRPr lang="en-US" dirty="0"/>
          </a:p>
          <a:p>
            <a:endParaRPr lang="en-US" dirty="0"/>
          </a:p>
        </p:txBody>
      </p:sp>
      <p:sp>
        <p:nvSpPr>
          <p:cNvPr id="14" name="Title 13"/>
          <p:cNvSpPr>
            <a:spLocks noGrp="1"/>
          </p:cNvSpPr>
          <p:nvPr>
            <p:ph type="title"/>
          </p:nvPr>
        </p:nvSpPr>
        <p:spPr/>
        <p:txBody>
          <a:bodyPr/>
          <a:lstStyle/>
          <a:p>
            <a:r>
              <a:rPr lang="en-US" dirty="0"/>
              <a:t>Arjen tuen </a:t>
            </a:r>
            <a:r>
              <a:rPr lang="en-US" dirty="0" err="1"/>
              <a:t>lähityö</a:t>
            </a:r>
            <a:endParaRPr lang="en-US" dirty="0"/>
          </a:p>
        </p:txBody>
      </p:sp>
      <p:pic>
        <p:nvPicPr>
          <p:cNvPr id="2052" name="Picture 4">
            <a:extLst>
              <a:ext uri="{FF2B5EF4-FFF2-40B4-BE49-F238E27FC236}">
                <a16:creationId xmlns:a16="http://schemas.microsoft.com/office/drawing/2014/main" id="{53653EA0-3CC9-47A7-960B-D63E24592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340" y="4057686"/>
            <a:ext cx="20955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42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632926" y="1763915"/>
            <a:ext cx="9321800" cy="4181181"/>
          </a:xfrm>
        </p:spPr>
        <p:txBody>
          <a:bodyPr>
            <a:normAutofit fontScale="77500" lnSpcReduction="20000"/>
          </a:bodyPr>
          <a:lstStyle/>
          <a:p>
            <a:r>
              <a:rPr lang="fi-FI" sz="2200" dirty="0">
                <a:latin typeface="Arial"/>
                <a:cs typeface="Arial"/>
              </a:rPr>
              <a:t>Koko perheen mielenterveyttä ja mielen hyvinvointia edistävää sekä mielenterveyden häiriöitä ehkäisevää työtä. Kokonaisvaltaista terveyden ja hyvinvoinnin tukemista</a:t>
            </a:r>
            <a:endParaRPr lang="en-US" sz="2200" dirty="0">
              <a:latin typeface="Arial"/>
              <a:cs typeface="Arial"/>
            </a:endParaRPr>
          </a:p>
          <a:p>
            <a:r>
              <a:rPr lang="fi-FI" sz="2200" dirty="0"/>
              <a:t>Motivoivaa työskentelyä perheen ehdoilla, voimavaralähtöisesti ja myönteisen tunnistamisen kautta</a:t>
            </a:r>
          </a:p>
          <a:p>
            <a:r>
              <a:rPr lang="fi-FI" sz="2200" dirty="0"/>
              <a:t>Jalkautuvaa työtä, työskentely perheen omassa toimintaympäristössä (koti, koulu, varhaiskasvatus)</a:t>
            </a:r>
            <a:endParaRPr lang="en-US" sz="2200" dirty="0"/>
          </a:p>
          <a:p>
            <a:r>
              <a:rPr lang="fi-FI" sz="2200" dirty="0"/>
              <a:t>Mukana perheen muuttuneessa ja kuormittuneessa elämäntilanteessa sekä erilaisissa kriisitilanteissa, joissa voimavarojen väheneminen, kuten esimerkiksi: perheenjäsenten keskinäisen vuorovaikutuksen haasteet/erimielisyydet, raskaus, ero, päihteet, työttömyys, perheenjäsenen sairastuminen ja taloudellinen tilanne</a:t>
            </a:r>
          </a:p>
          <a:p>
            <a:r>
              <a:rPr lang="fi-FI" sz="2200" dirty="0"/>
              <a:t>Antaa tukea lapsen ja nuoren kasvuun ja kehitykseen liittyvissä erityisissä haasteissa</a:t>
            </a:r>
          </a:p>
          <a:p>
            <a:r>
              <a:rPr lang="fi-FI" sz="2200" dirty="0"/>
              <a:t>Arvioivaa ja kartoittavaa työtä sekä ohjausta tarpeen mukaan muihin mielenterveyspalveluihin</a:t>
            </a:r>
          </a:p>
          <a:p>
            <a:r>
              <a:rPr lang="fi-FI" sz="2200" dirty="0"/>
              <a:t>Mitä muuta: ryhmätoiminta (avoimet ja suljetut ryhmät) ja kohtaamispaikkatoiminta</a:t>
            </a:r>
          </a:p>
          <a:p>
            <a:r>
              <a:rPr lang="fi-FI" sz="2200" dirty="0"/>
              <a:t>1-5 tapaamista </a:t>
            </a:r>
          </a:p>
          <a:p>
            <a:endParaRPr lang="en-US" sz="2200" dirty="0"/>
          </a:p>
          <a:p>
            <a:endParaRPr lang="en-US" dirty="0"/>
          </a:p>
        </p:txBody>
      </p:sp>
      <p:sp>
        <p:nvSpPr>
          <p:cNvPr id="14" name="Title 13"/>
          <p:cNvSpPr>
            <a:spLocks noGrp="1"/>
          </p:cNvSpPr>
          <p:nvPr>
            <p:ph type="title"/>
          </p:nvPr>
        </p:nvSpPr>
        <p:spPr/>
        <p:txBody>
          <a:bodyPr/>
          <a:lstStyle/>
          <a:p>
            <a:r>
              <a:rPr lang="en-US" dirty="0"/>
              <a:t>Arjen tuen </a:t>
            </a:r>
            <a:r>
              <a:rPr lang="en-US" dirty="0" err="1"/>
              <a:t>psykiatrinen</a:t>
            </a:r>
            <a:r>
              <a:rPr lang="en-US" dirty="0"/>
              <a:t> </a:t>
            </a:r>
            <a:r>
              <a:rPr lang="en-US" dirty="0" err="1"/>
              <a:t>sairaanhoitaja</a:t>
            </a:r>
            <a:endParaRPr lang="en-US" dirty="0"/>
          </a:p>
        </p:txBody>
      </p:sp>
      <p:pic>
        <p:nvPicPr>
          <p:cNvPr id="2052" name="Picture 4">
            <a:extLst>
              <a:ext uri="{FF2B5EF4-FFF2-40B4-BE49-F238E27FC236}">
                <a16:creationId xmlns:a16="http://schemas.microsoft.com/office/drawing/2014/main" id="{53653EA0-3CC9-47A7-960B-D63E24592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5012" y="4844882"/>
            <a:ext cx="1676012" cy="169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5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632926" y="1763915"/>
            <a:ext cx="9321800" cy="3806461"/>
          </a:xfrm>
        </p:spPr>
        <p:txBody>
          <a:bodyPr>
            <a:normAutofit fontScale="85000" lnSpcReduction="20000"/>
          </a:bodyPr>
          <a:lstStyle/>
          <a:p>
            <a:r>
              <a:rPr lang="fi-FI" dirty="0"/>
              <a:t>Lapsiperheiden kotipalvelu on sosiaalihuoltolain (1301/2014, 19 § ) mukaista sosiaalipalvelua. Kotipalvelu on  yhdessä perheen ja yhteistyötahojen kanssa tehtävää vanhemmuuden ja arjessa selviytymisen tukemista ja perheen omien voimavarojen vahvistamista. Tämä tapahtuu opastamalla perhettä lasten ja kodinhoidossa sekä vahvistamalla arjen taitoja. </a:t>
            </a:r>
            <a:r>
              <a:rPr lang="en-US" dirty="0"/>
              <a:t>​</a:t>
            </a:r>
          </a:p>
          <a:p>
            <a:r>
              <a:rPr lang="fi-FI" dirty="0"/>
              <a:t>Milloin: Lapsiperheellä on oikeus saada perheen huolenpidon turvaamiseksi kotipalvelua, jos lapsen hyvinvoinnin turvaaminen ei ole mahdollista esim. seuraavien syiden vuoksi: </a:t>
            </a:r>
            <a:r>
              <a:rPr lang="en-US" dirty="0"/>
              <a:t>​ </a:t>
            </a:r>
            <a:r>
              <a:rPr lang="fi-FI" dirty="0"/>
              <a:t>sairaus, synnytys, vamma tai erityinen perhe- tai elämäntilanne.</a:t>
            </a:r>
            <a:r>
              <a:rPr lang="en-US" dirty="0"/>
              <a:t>​</a:t>
            </a:r>
          </a:p>
          <a:p>
            <a:r>
              <a:rPr lang="fi-FI" dirty="0"/>
              <a:t>Erityisellä perhetilanteella tarkoitetaan esimerkiksi perheenjäsenen kuolemaa, vanhempien eroa tai tilannetta, jossa toinen vanhemmista on vankilassa. Erityinen perhetilanne voi olla myös perheessä, jossa on kaksoset tai omainen hoidettavana.</a:t>
            </a:r>
            <a:r>
              <a:rPr lang="en-US" dirty="0"/>
              <a:t>​</a:t>
            </a:r>
          </a:p>
          <a:p>
            <a:endParaRPr lang="fi-FI" dirty="0"/>
          </a:p>
          <a:p>
            <a:r>
              <a:rPr lang="fi-FI" b="1" dirty="0"/>
              <a:t>Mitä: </a:t>
            </a:r>
            <a:r>
              <a:rPr lang="fi-FI" dirty="0"/>
              <a:t>Kotipalvelu on perheen avustamista jokapäiväiseen elämään liittyvissä tehtävissä ja toiminnoissa, mitkä voivat liittyä</a:t>
            </a:r>
            <a:r>
              <a:rPr lang="en-US" dirty="0"/>
              <a:t>​ a</a:t>
            </a:r>
            <a:r>
              <a:rPr lang="fi-FI" dirty="0" err="1"/>
              <a:t>sumiseen</a:t>
            </a:r>
            <a:r>
              <a:rPr lang="fi-FI" dirty="0"/>
              <a:t>, hoitoon ja huolenpitoon, toimintakyvyn ylläpitoon, lasten hoitoon ja kasvatukseen tai asiointiin.</a:t>
            </a:r>
            <a:r>
              <a:rPr lang="en-US" dirty="0"/>
              <a:t>​</a:t>
            </a:r>
          </a:p>
          <a:p>
            <a:pPr marL="0" indent="0">
              <a:buNone/>
            </a:pPr>
            <a:r>
              <a:rPr lang="fi-FI" dirty="0"/>
              <a:t>​</a:t>
            </a:r>
          </a:p>
          <a:p>
            <a:r>
              <a:rPr lang="fi-FI" dirty="0"/>
              <a:t>Kotipalvelu on asiakkaalle maksutonta!</a:t>
            </a:r>
          </a:p>
          <a:p>
            <a:endParaRPr lang="en-US" dirty="0"/>
          </a:p>
        </p:txBody>
      </p:sp>
      <p:sp>
        <p:nvSpPr>
          <p:cNvPr id="14" name="Title 13"/>
          <p:cNvSpPr>
            <a:spLocks noGrp="1"/>
          </p:cNvSpPr>
          <p:nvPr>
            <p:ph type="title"/>
          </p:nvPr>
        </p:nvSpPr>
        <p:spPr/>
        <p:txBody>
          <a:bodyPr/>
          <a:lstStyle/>
          <a:p>
            <a:r>
              <a:rPr lang="en-US" dirty="0" err="1"/>
              <a:t>Lapsiperheiden</a:t>
            </a:r>
            <a:r>
              <a:rPr lang="en-US" dirty="0"/>
              <a:t> </a:t>
            </a:r>
            <a:r>
              <a:rPr lang="en-US" dirty="0" err="1"/>
              <a:t>kotipalvelu</a:t>
            </a:r>
            <a:endParaRPr lang="en-US" dirty="0"/>
          </a:p>
        </p:txBody>
      </p:sp>
      <p:pic>
        <p:nvPicPr>
          <p:cNvPr id="2052" name="Picture 4">
            <a:extLst>
              <a:ext uri="{FF2B5EF4-FFF2-40B4-BE49-F238E27FC236}">
                <a16:creationId xmlns:a16="http://schemas.microsoft.com/office/drawing/2014/main" id="{53653EA0-3CC9-47A7-960B-D63E24592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5012" y="4844882"/>
            <a:ext cx="1676012" cy="169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09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632926" y="1763915"/>
            <a:ext cx="9321800" cy="3806461"/>
          </a:xfrm>
        </p:spPr>
        <p:txBody>
          <a:bodyPr>
            <a:normAutofit/>
          </a:bodyPr>
          <a:lstStyle/>
          <a:p>
            <a:r>
              <a:rPr lang="en-US" dirty="0"/>
              <a:t>Arjen tuen </a:t>
            </a:r>
            <a:r>
              <a:rPr lang="en-US" dirty="0" err="1"/>
              <a:t>perheohjausta</a:t>
            </a:r>
            <a:r>
              <a:rPr lang="en-US" dirty="0"/>
              <a:t>, </a:t>
            </a:r>
            <a:r>
              <a:rPr lang="en-US" dirty="0" err="1"/>
              <a:t>lähityötä</a:t>
            </a:r>
            <a:r>
              <a:rPr lang="en-US" dirty="0"/>
              <a:t> ja </a:t>
            </a:r>
            <a:r>
              <a:rPr lang="en-US" dirty="0" err="1"/>
              <a:t>psykiatrisen</a:t>
            </a:r>
            <a:r>
              <a:rPr lang="en-US" dirty="0"/>
              <a:t> </a:t>
            </a:r>
            <a:r>
              <a:rPr lang="en-US" dirty="0" err="1"/>
              <a:t>sairaanhoitajan</a:t>
            </a:r>
            <a:r>
              <a:rPr lang="en-US" dirty="0"/>
              <a:t> </a:t>
            </a:r>
            <a:r>
              <a:rPr lang="en-US" dirty="0" err="1"/>
              <a:t>palveluita</a:t>
            </a:r>
            <a:r>
              <a:rPr lang="en-US" dirty="0"/>
              <a:t> </a:t>
            </a:r>
            <a:r>
              <a:rPr lang="en-US" dirty="0" err="1"/>
              <a:t>voit</a:t>
            </a:r>
            <a:r>
              <a:rPr lang="en-US" dirty="0"/>
              <a:t> hakea </a:t>
            </a:r>
            <a:r>
              <a:rPr lang="en-US" dirty="0" err="1"/>
              <a:t>sähköisellä</a:t>
            </a:r>
            <a:r>
              <a:rPr lang="en-US" dirty="0"/>
              <a:t> </a:t>
            </a:r>
            <a:r>
              <a:rPr lang="en-US" dirty="0" err="1"/>
              <a:t>lomakkeella</a:t>
            </a:r>
            <a:r>
              <a:rPr lang="en-US" dirty="0"/>
              <a:t>:</a:t>
            </a:r>
          </a:p>
          <a:p>
            <a:r>
              <a:rPr lang="fi-FI" dirty="0">
                <a:hlinkClick r:id="rId2"/>
              </a:rPr>
              <a:t>https://www.hyvis.fi/fi/web/paijat-hame/apua-ja-tukea-lapsiperheen-arkeen#/</a:t>
            </a:r>
            <a:endParaRPr lang="fi-FI" dirty="0"/>
          </a:p>
          <a:p>
            <a:r>
              <a:rPr lang="fi-FI" dirty="0"/>
              <a:t>Kotipalvelua voi hakea soittamalla arjen tuen palvelupuhelimeen tai täyttämällä paperilomakkeen:</a:t>
            </a:r>
          </a:p>
          <a:p>
            <a:r>
              <a:rPr lang="fi-FI" dirty="0">
                <a:hlinkClick r:id="rId3"/>
              </a:rPr>
              <a:t>https://www.phhyky.fi/fi/perhe-ja-sosiaalipalvelut/lapsiperhepalvelut/palvelukuvaukset/lapsiperheiden-kotipalvelu/</a:t>
            </a:r>
            <a:endParaRPr lang="fi-FI" dirty="0"/>
          </a:p>
          <a:p>
            <a:endParaRPr lang="fi-FI" dirty="0"/>
          </a:p>
          <a:p>
            <a:r>
              <a:rPr lang="fi-FI" dirty="0"/>
              <a:t>Mikäli kysyttävää, soita arjen tuen palvelupuhelimeen </a:t>
            </a:r>
            <a:r>
              <a:rPr lang="fi-FI" b="1" dirty="0"/>
              <a:t>ma, ke ja pe klo 11:00-12:00 puh. 044 780 1163 </a:t>
            </a:r>
            <a:endParaRPr lang="en-US" b="1" dirty="0"/>
          </a:p>
        </p:txBody>
      </p:sp>
      <p:sp>
        <p:nvSpPr>
          <p:cNvPr id="14" name="Title 13"/>
          <p:cNvSpPr>
            <a:spLocks noGrp="1"/>
          </p:cNvSpPr>
          <p:nvPr>
            <p:ph type="title"/>
          </p:nvPr>
        </p:nvSpPr>
        <p:spPr/>
        <p:txBody>
          <a:bodyPr/>
          <a:lstStyle/>
          <a:p>
            <a:r>
              <a:rPr lang="en-US" dirty="0" err="1"/>
              <a:t>Palveluun</a:t>
            </a:r>
            <a:r>
              <a:rPr lang="en-US" dirty="0"/>
              <a:t> </a:t>
            </a:r>
            <a:r>
              <a:rPr lang="en-US" dirty="0" err="1"/>
              <a:t>hakeutuminen</a:t>
            </a:r>
            <a:endParaRPr lang="en-US" dirty="0"/>
          </a:p>
        </p:txBody>
      </p:sp>
      <p:pic>
        <p:nvPicPr>
          <p:cNvPr id="2052" name="Picture 4">
            <a:extLst>
              <a:ext uri="{FF2B5EF4-FFF2-40B4-BE49-F238E27FC236}">
                <a16:creationId xmlns:a16="http://schemas.microsoft.com/office/drawing/2014/main" id="{53653EA0-3CC9-47A7-960B-D63E24592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5012" y="4844882"/>
            <a:ext cx="1676012" cy="169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424" y="3770207"/>
            <a:ext cx="8294915" cy="2360005"/>
          </a:xfrm>
        </p:spPr>
        <p:txBody>
          <a:bodyPr>
            <a:normAutofit fontScale="90000"/>
          </a:bodyPr>
          <a:lstStyle/>
          <a:p>
            <a:r>
              <a:rPr lang="en-US" u="sng" dirty="0" err="1"/>
              <a:t>En</a:t>
            </a:r>
            <a:r>
              <a:rPr lang="en-US" u="sng" dirty="0"/>
              <a:t> </a:t>
            </a:r>
            <a:r>
              <a:rPr lang="en-US" u="sng" dirty="0" err="1"/>
              <a:t>jaksa</a:t>
            </a:r>
            <a:r>
              <a:rPr lang="en-US" u="sng" dirty="0"/>
              <a:t>-chat</a:t>
            </a:r>
            <a:br>
              <a:rPr lang="en-US" dirty="0"/>
            </a:br>
            <a:r>
              <a:rPr lang="en-US" sz="2400" dirty="0"/>
              <a:t>ma-to </a:t>
            </a:r>
            <a:r>
              <a:rPr lang="en-US" sz="2400" dirty="0" err="1"/>
              <a:t>klo</a:t>
            </a:r>
            <a:r>
              <a:rPr lang="en-US" sz="2400" dirty="0"/>
              <a:t> 13-18</a:t>
            </a:r>
            <a:br>
              <a:rPr lang="en-US" sz="2400" dirty="0"/>
            </a:br>
            <a:br>
              <a:rPr lang="en-US" sz="2400" dirty="0"/>
            </a:br>
            <a:r>
              <a:rPr lang="en-US" sz="1800" dirty="0" err="1"/>
              <a:t>Uuvuttaako</a:t>
            </a:r>
            <a:r>
              <a:rPr lang="en-US" sz="1800" dirty="0"/>
              <a:t> </a:t>
            </a:r>
            <a:r>
              <a:rPr lang="en-US" sz="1800" dirty="0" err="1"/>
              <a:t>vanhemmuus</a:t>
            </a:r>
            <a:r>
              <a:rPr lang="en-US" sz="1800" dirty="0"/>
              <a:t> ja </a:t>
            </a:r>
            <a:r>
              <a:rPr lang="en-US" sz="1800" dirty="0" err="1"/>
              <a:t>arjessa</a:t>
            </a:r>
            <a:r>
              <a:rPr lang="en-US" sz="1800" dirty="0"/>
              <a:t> </a:t>
            </a:r>
            <a:r>
              <a:rPr lang="en-US" sz="1800" dirty="0" err="1"/>
              <a:t>ei</a:t>
            </a:r>
            <a:r>
              <a:rPr lang="en-US" sz="1800" dirty="0"/>
              <a:t> </a:t>
            </a:r>
            <a:r>
              <a:rPr lang="en-US" sz="1800" dirty="0" err="1"/>
              <a:t>meinaa</a:t>
            </a:r>
            <a:r>
              <a:rPr lang="en-US" sz="1800" dirty="0"/>
              <a:t> </a:t>
            </a:r>
            <a:r>
              <a:rPr lang="en-US" sz="1800" dirty="0" err="1"/>
              <a:t>selvitä</a:t>
            </a:r>
            <a:r>
              <a:rPr lang="en-US" sz="1800" dirty="0"/>
              <a:t>? </a:t>
            </a:r>
            <a:r>
              <a:rPr lang="en-US" sz="1800" dirty="0" err="1"/>
              <a:t>Pulmia</a:t>
            </a:r>
            <a:r>
              <a:rPr lang="en-US" sz="1800" dirty="0"/>
              <a:t> </a:t>
            </a:r>
            <a:r>
              <a:rPr lang="en-US" sz="1800" dirty="0" err="1"/>
              <a:t>murrosikäisen</a:t>
            </a:r>
            <a:r>
              <a:rPr lang="en-US" sz="1800" dirty="0"/>
              <a:t> tai </a:t>
            </a:r>
            <a:r>
              <a:rPr lang="en-US" sz="1800" dirty="0" err="1"/>
              <a:t>uhmaikäisen</a:t>
            </a:r>
            <a:r>
              <a:rPr lang="en-US" sz="1800" dirty="0"/>
              <a:t> </a:t>
            </a:r>
            <a:r>
              <a:rPr lang="en-US" sz="1800" dirty="0" err="1"/>
              <a:t>kanssa</a:t>
            </a:r>
            <a:r>
              <a:rPr lang="en-US" sz="1800" dirty="0"/>
              <a:t>? </a:t>
            </a:r>
            <a:r>
              <a:rPr lang="en-US" sz="1800" dirty="0" err="1"/>
              <a:t>Poikkea</a:t>
            </a:r>
            <a:r>
              <a:rPr lang="en-US" sz="1800" dirty="0"/>
              <a:t> </a:t>
            </a:r>
            <a:r>
              <a:rPr lang="en-US" sz="1800" dirty="0" err="1"/>
              <a:t>juttusille</a:t>
            </a:r>
            <a:r>
              <a:rPr lang="en-US" sz="1800" dirty="0"/>
              <a:t> </a:t>
            </a:r>
            <a:r>
              <a:rPr lang="en-US" sz="1800" dirty="0" err="1"/>
              <a:t>ammattilaisen</a:t>
            </a:r>
            <a:r>
              <a:rPr lang="en-US" sz="1800" dirty="0"/>
              <a:t> </a:t>
            </a:r>
            <a:r>
              <a:rPr lang="en-US" sz="1800" dirty="0" err="1"/>
              <a:t>kanssa</a:t>
            </a:r>
            <a:r>
              <a:rPr lang="en-US" sz="1800" dirty="0"/>
              <a:t>!</a:t>
            </a:r>
            <a:br>
              <a:rPr lang="en-US" sz="2400" dirty="0"/>
            </a:br>
            <a:br>
              <a:rPr lang="en-US" sz="2400" dirty="0"/>
            </a:br>
            <a:r>
              <a:rPr lang="en-US" sz="2400" dirty="0"/>
              <a:t>		</a:t>
            </a:r>
            <a:r>
              <a:rPr lang="fi-FI" sz="2400" dirty="0">
                <a:hlinkClick r:id="rId2"/>
              </a:rPr>
              <a:t>https://enjaksa.fi/ph/</a:t>
            </a:r>
            <a:endParaRPr lang="en-US" sz="2400" dirty="0"/>
          </a:p>
        </p:txBody>
      </p:sp>
      <p:pic>
        <p:nvPicPr>
          <p:cNvPr id="6" name="Picture 4" descr="Kädet tietokoneen näppäimistöllä">
            <a:extLst>
              <a:ext uri="{FF2B5EF4-FFF2-40B4-BE49-F238E27FC236}">
                <a16:creationId xmlns:a16="http://schemas.microsoft.com/office/drawing/2014/main" id="{6755A8C9-51B7-4BB8-8ABC-86BDE2A5AE0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33" r="33"/>
          <a:stretch/>
        </p:blipFill>
        <p:spPr/>
      </p:pic>
      <p:pic>
        <p:nvPicPr>
          <p:cNvPr id="5" name="Picture 10" descr="Puhekupla.">
            <a:extLst>
              <a:ext uri="{FF2B5EF4-FFF2-40B4-BE49-F238E27FC236}">
                <a16:creationId xmlns:a16="http://schemas.microsoft.com/office/drawing/2014/main" id="{913CD821-FD71-49F0-AE70-C2AD770D89BC}"/>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0016541" y="5213997"/>
            <a:ext cx="1225195" cy="1225195"/>
          </a:xfrm>
          <a:prstGeom prst="rect">
            <a:avLst/>
          </a:prstGeom>
        </p:spPr>
      </p:pic>
    </p:spTree>
    <p:extLst>
      <p:ext uri="{BB962C8B-B14F-4D97-AF65-F5344CB8AC3E}">
        <p14:creationId xmlns:p14="http://schemas.microsoft.com/office/powerpoint/2010/main" val="28440719"/>
      </p:ext>
    </p:extLst>
  </p:cSld>
  <p:clrMapOvr>
    <a:masterClrMapping/>
  </p:clrMapOvr>
</p:sld>
</file>

<file path=ppt/theme/theme1.xml><?xml version="1.0" encoding="utf-8"?>
<a:theme xmlns:a="http://schemas.openxmlformats.org/drawingml/2006/main" name="Paijat_sote theme">
  <a:themeElements>
    <a:clrScheme name="Custom 5">
      <a:dk1>
        <a:srgbClr val="000000"/>
      </a:dk1>
      <a:lt1>
        <a:srgbClr val="FFFFFF"/>
      </a:lt1>
      <a:dk2>
        <a:srgbClr val="384B85"/>
      </a:dk2>
      <a:lt2>
        <a:srgbClr val="E7E6E6"/>
      </a:lt2>
      <a:accent1>
        <a:srgbClr val="384B85"/>
      </a:accent1>
      <a:accent2>
        <a:srgbClr val="3F77BC"/>
      </a:accent2>
      <a:accent3>
        <a:srgbClr val="739DD2"/>
      </a:accent3>
      <a:accent4>
        <a:srgbClr val="F04E4C"/>
      </a:accent4>
      <a:accent5>
        <a:srgbClr val="B38CFF"/>
      </a:accent5>
      <a:accent6>
        <a:srgbClr val="FFF2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aijat_sote_pohja_saavutettavuustarkistettu (1)11" id="{55539867-0EDF-45B0-A006-49E877C08769}" vid="{D13B12D4-6B92-4360-BF86-781879B8D46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F59AA9704F98744827451D74D902597" ma:contentTypeVersion="3" ma:contentTypeDescription="Luo uusi asiakirja." ma:contentTypeScope="" ma:versionID="d0bfa43a43d46685f2374872623abaa4">
  <xsd:schema xmlns:xsd="http://www.w3.org/2001/XMLSchema" xmlns:xs="http://www.w3.org/2001/XMLSchema" xmlns:p="http://schemas.microsoft.com/office/2006/metadata/properties" xmlns:ns1="http://schemas.microsoft.com/sharepoint/v3" xmlns:ns2="5afde346-f5af-4ec4-b89d-38fbe6ff1a8e" targetNamespace="http://schemas.microsoft.com/office/2006/metadata/properties" ma:root="true" ma:fieldsID="5131eab62e67f69276541042ddfdcfdb" ns1:_="" ns2:_="">
    <xsd:import namespace="http://schemas.microsoft.com/sharepoint/v3"/>
    <xsd:import namespace="5afde346-f5af-4ec4-b89d-38fbe6ff1a8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fde346-f5af-4ec4-b89d-38fbe6ff1a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8C9C86-5248-4B68-8A38-B20B33E91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fde346-f5af-4ec4-b89d-38fbe6ff1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A6F4EA-D51D-4139-B85A-0C8D9A0873A3}">
  <ds:schemaRefs>
    <ds:schemaRef ds:uri="http://purl.org/dc/dcmitype/"/>
    <ds:schemaRef ds:uri="http://schemas.microsoft.com/office/infopath/2007/PartnerControls"/>
    <ds:schemaRef ds:uri="http://purl.org/dc/elements/1.1/"/>
    <ds:schemaRef ds:uri="http://schemas.microsoft.com/office/2006/metadata/properties"/>
    <ds:schemaRef ds:uri="5afde346-f5af-4ec4-b89d-38fbe6ff1a8e"/>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05EFA3-FDA9-430F-9492-DCA6FE13A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Perhekeskuksen arjen tuen palvelut</Template>
  <TotalTime>52</TotalTime>
  <Words>161</Words>
  <Application>Microsoft Office PowerPoint</Application>
  <PresentationFormat>Laajakuva</PresentationFormat>
  <Paragraphs>56</Paragraphs>
  <Slides>10</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10</vt:i4>
      </vt:variant>
    </vt:vector>
  </HeadingPairs>
  <TitlesOfParts>
    <vt:vector size="13" baseType="lpstr">
      <vt:lpstr>Arial</vt:lpstr>
      <vt:lpstr>Calibri</vt:lpstr>
      <vt:lpstr>Paijat_sote theme</vt:lpstr>
      <vt:lpstr>Perhekeskuksen  arjen tuen palvelut </vt:lpstr>
      <vt:lpstr>Perhekeskus​ tarjoaa tukea ja ohjausta perheille matalalla kynnyksellä</vt:lpstr>
      <vt:lpstr>Kohtaamispaikka perhekeskuksen lähipalveluna</vt:lpstr>
      <vt:lpstr>Arjen tuen perheohjaus</vt:lpstr>
      <vt:lpstr>Arjen tuen lähityö</vt:lpstr>
      <vt:lpstr>Arjen tuen psykiatrinen sairaanhoitaja</vt:lpstr>
      <vt:lpstr>Lapsiperheiden kotipalvelu</vt:lpstr>
      <vt:lpstr>Palveluun hakeutuminen</vt:lpstr>
      <vt:lpstr>En jaksa-chat ma-to klo 13-18  Uuvuttaako vanhemmuus ja arjessa ei meinaa selvitä? Pulmia murrosikäisen tai uhmaikäisen kanssa? Poikkea juttusille ammattilaisen kanssa!    https://enjaksa.fi/ph/</vt:lpstr>
      <vt:lpstr>PowerPoint-esitys</vt:lpstr>
    </vt:vector>
  </TitlesOfParts>
  <Company>Päijät-Sote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Perhekeskuksen arjen tuen palvelut perheille</dc:title>
  <dc:creator>Toivonen Johanna</dc:creator>
  <cp:lastModifiedBy>Toivonen Johanna</cp:lastModifiedBy>
  <cp:revision>9</cp:revision>
  <cp:lastPrinted>2020-12-14T15:18:16Z</cp:lastPrinted>
  <dcterms:created xsi:type="dcterms:W3CDTF">2021-01-25T10:57:26Z</dcterms:created>
  <dcterms:modified xsi:type="dcterms:W3CDTF">2021-01-27T06:03:56Z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0x010100EF59AA9704F98744827451D74D902597</vt:lpwstr>
  </property>
</Properties>
</file>