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 id="2147483659" r:id="rId5"/>
    <p:sldMasterId id="2147483662" r:id="rId6"/>
    <p:sldMasterId id="2147483682" r:id="rId7"/>
    <p:sldMasterId id="2147483671" r:id="rId8"/>
  </p:sldMasterIdLst>
  <p:notesMasterIdLst>
    <p:notesMasterId r:id="rId45"/>
  </p:notesMasterIdLst>
  <p:handoutMasterIdLst>
    <p:handoutMasterId r:id="rId46"/>
  </p:handoutMasterIdLst>
  <p:sldIdLst>
    <p:sldId id="262" r:id="rId9"/>
    <p:sldId id="268" r:id="rId10"/>
    <p:sldId id="276" r:id="rId11"/>
    <p:sldId id="264" r:id="rId12"/>
    <p:sldId id="344" r:id="rId13"/>
    <p:sldId id="353" r:id="rId14"/>
    <p:sldId id="354" r:id="rId15"/>
    <p:sldId id="274" r:id="rId16"/>
    <p:sldId id="277" r:id="rId17"/>
    <p:sldId id="294" r:id="rId18"/>
    <p:sldId id="280" r:id="rId19"/>
    <p:sldId id="355" r:id="rId20"/>
    <p:sldId id="356" r:id="rId21"/>
    <p:sldId id="358" r:id="rId22"/>
    <p:sldId id="359" r:id="rId23"/>
    <p:sldId id="291" r:id="rId24"/>
    <p:sldId id="293" r:id="rId25"/>
    <p:sldId id="279" r:id="rId26"/>
    <p:sldId id="340" r:id="rId27"/>
    <p:sldId id="360" r:id="rId28"/>
    <p:sldId id="361" r:id="rId29"/>
    <p:sldId id="362" r:id="rId30"/>
    <p:sldId id="365" r:id="rId31"/>
    <p:sldId id="363" r:id="rId32"/>
    <p:sldId id="307" r:id="rId33"/>
    <p:sldId id="308" r:id="rId34"/>
    <p:sldId id="309" r:id="rId35"/>
    <p:sldId id="311" r:id="rId36"/>
    <p:sldId id="367" r:id="rId37"/>
    <p:sldId id="366" r:id="rId38"/>
    <p:sldId id="368" r:id="rId39"/>
    <p:sldId id="373" r:id="rId40"/>
    <p:sldId id="369" r:id="rId41"/>
    <p:sldId id="370" r:id="rId42"/>
    <p:sldId id="371" r:id="rId43"/>
    <p:sldId id="352" r:id="rId4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B3"/>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Normaali tyyli 2 - Korost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Normaali tyyli 2 - Korostu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556" autoAdjust="0"/>
    <p:restoredTop sz="95033" autoAdjust="0"/>
  </p:normalViewPr>
  <p:slideViewPr>
    <p:cSldViewPr snapToGrid="0">
      <p:cViewPr varScale="1">
        <p:scale>
          <a:sx n="110" d="100"/>
          <a:sy n="110" d="100"/>
        </p:scale>
        <p:origin x="138" y="150"/>
      </p:cViewPr>
      <p:guideLst/>
    </p:cSldViewPr>
  </p:slideViewPr>
  <p:notesTextViewPr>
    <p:cViewPr>
      <p:scale>
        <a:sx n="1" d="1"/>
        <a:sy n="1" d="1"/>
      </p:scale>
      <p:origin x="0" y="0"/>
    </p:cViewPr>
  </p:notesTextViewPr>
  <p:notesViewPr>
    <p:cSldViewPr snapToGrid="0">
      <p:cViewPr varScale="1">
        <p:scale>
          <a:sx n="65" d="100"/>
          <a:sy n="65" d="100"/>
        </p:scale>
        <p:origin x="3154" y="5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handoutMaster" Target="handoutMasters/handout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0_2" csCatId="mainScheme" phldr="1"/>
      <dgm:spPr/>
      <dgm:t>
        <a:bodyPr/>
        <a:lstStyle/>
        <a:p>
          <a:endParaRPr lang="fi-FI"/>
        </a:p>
      </dgm:t>
    </dgm:pt>
    <dgm:pt modelId="{6F318D08-4F7D-4EA6-B3E1-BB03B87D75F0}">
      <dgm:prSet phldrT="[Teksti]" phldr="0"/>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pPr>
        <a:solidFill>
          <a:srgbClr val="00BCB3"/>
        </a:solidFill>
      </dgm:spPr>
      <dgm:t>
        <a:bodyPr/>
        <a:lstStyle/>
        <a:p>
          <a:r>
            <a:rPr lang="fi-FI" dirty="0"/>
            <a:t>Oppimisympäristö ja turvallisuus</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Oppiminen</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Koulussa on hyvin</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Koulussa voisi olla paremmin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6">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6">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6">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6">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6">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6">
        <dgm:presLayoutVars>
          <dgm:bulletEnabled val="1"/>
        </dgm:presLayoutVars>
      </dgm:prSet>
      <dgm:spPr/>
    </dgm:pt>
  </dgm:ptLst>
  <dgm:cxnLst>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noFill/>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noFill/>
        <a:ln>
          <a:solidFill>
            <a:schemeClr val="tx1"/>
          </a:solidFill>
        </a:ln>
      </dgm:spPr>
      <dgm:t>
        <a:bodyPr/>
        <a:lstStyle/>
        <a:p>
          <a:r>
            <a:rPr lang="fi-FI" dirty="0"/>
            <a:t>Oppiminen</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noFill/>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bg1"/>
        </a:solidFill>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bg1"/>
        </a:solidFill>
      </dgm:spPr>
      <dgm:t>
        <a:bodyPr/>
        <a:lstStyle/>
        <a:p>
          <a:r>
            <a:rPr lang="fi-FI" dirty="0"/>
            <a:t>Koulun toiminta</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bg1"/>
        </a:solidFill>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a:solidFill>
          <a:schemeClr val="accent3"/>
        </a:solidFill>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a:solidFill>
          <a:schemeClr val="accent3"/>
        </a:solidFill>
      </dgm:spPr>
      <dgm:t>
        <a:bodyPr/>
        <a:lstStyle/>
        <a:p>
          <a:r>
            <a:rPr lang="fi-FI" dirty="0"/>
            <a:t>Koulussa on hyvin</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5C9E7F50-00AE-4EC2-82D5-15BF921D82CE}">
      <dgm:prSet/>
      <dgm:spPr>
        <a:solidFill>
          <a:schemeClr val="accent3"/>
        </a:solidFill>
      </dgm:spPr>
      <dgm:t>
        <a:bodyPr/>
        <a:lstStyle/>
        <a:p>
          <a:r>
            <a:rPr lang="fi-FI" dirty="0"/>
            <a:t>Koulussa voisi olla paremmin</a:t>
          </a:r>
        </a:p>
      </dgm:t>
    </dgm:pt>
    <dgm:pt modelId="{C6CA25C1-16C4-4626-A60C-AC4F286759D2}" type="parTrans" cxnId="{86D60F67-E53F-4EE6-9BD1-2867E56B1944}">
      <dgm:prSet/>
      <dgm:spPr/>
      <dgm:t>
        <a:bodyPr/>
        <a:lstStyle/>
        <a:p>
          <a:endParaRPr lang="fi-FI"/>
        </a:p>
      </dgm:t>
    </dgm:pt>
    <dgm:pt modelId="{0F609D0B-F336-4E18-A9DA-6E57F0F3CA3F}" type="sibTrans" cxnId="{86D60F67-E53F-4EE6-9BD1-2867E56B1944}">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9">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9">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9">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9">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9">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9">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9">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9">
        <dgm:presLayoutVars>
          <dgm:bulletEnabled val="1"/>
        </dgm:presLayoutVars>
      </dgm:prSet>
      <dgm:spPr/>
    </dgm:pt>
    <dgm:pt modelId="{B35B0590-D019-416E-B041-A81371FAAB5E}" type="pres">
      <dgm:prSet presAssocID="{AB08E2F4-FC97-4D9F-AD0A-BF7F34F3AAE0}" presName="parSpace" presStyleCnt="0"/>
      <dgm:spPr/>
    </dgm:pt>
    <dgm:pt modelId="{36F01D20-3F7F-4B68-8082-1A8CD5937F68}" type="pres">
      <dgm:prSet presAssocID="{5C9E7F50-00AE-4EC2-82D5-15BF921D82CE}" presName="parTxOnly" presStyleLbl="node1" presStyleIdx="8" presStyleCnt="9">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86D60F67-E53F-4EE6-9BD1-2867E56B1944}" srcId="{7EDB591A-8EDC-4B20-9CDC-A6A40D720230}" destId="{5C9E7F50-00AE-4EC2-82D5-15BF921D82CE}" srcOrd="8" destOrd="0" parTransId="{C6CA25C1-16C4-4626-A60C-AC4F286759D2}" sibTransId="{0F609D0B-F336-4E18-A9DA-6E57F0F3CA3F}"/>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6EDCBE91-EC13-484A-A364-983D03F0DEA7}" type="presOf" srcId="{5C9E7F50-00AE-4EC2-82D5-15BF921D82CE}" destId="{36F01D20-3F7F-4B68-8082-1A8CD5937F68}"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 modelId="{8415CF48-3A45-402A-9608-585B3764D7CA}" type="presParOf" srcId="{F5D4BD0B-9DB9-42FD-82F2-CCC3E8C419E6}" destId="{B35B0590-D019-416E-B041-A81371FAAB5E}" srcOrd="15" destOrd="0" presId="urn:microsoft.com/office/officeart/2005/8/layout/hChevron3"/>
    <dgm:cxn modelId="{B8A017B1-AB75-4E2D-A50B-044DE53F08E7}" type="presParOf" srcId="{F5D4BD0B-9DB9-42FD-82F2-CCC3E8C419E6}" destId="{36F01D20-3F7F-4B68-8082-1A8CD5937F68}" srcOrd="16"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accent1"/>
        </a:solidFill>
        <a:ln>
          <a:solidFill>
            <a:schemeClr val="tx1"/>
          </a:solidFill>
        </a:ln>
      </dgm:spPr>
      <dgm:t>
        <a:bodyPr/>
        <a:lstStyle/>
        <a:p>
          <a:r>
            <a:rPr lang="fi-FI" dirty="0">
              <a:solidFill>
                <a:schemeClr val="bg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chemeClr val="accent1"/>
        </a:solidFill>
      </dgm:spPr>
      <dgm:t>
        <a:bodyPr/>
        <a:lstStyle/>
        <a:p>
          <a:r>
            <a:rPr lang="fi-FI" dirty="0">
              <a:solidFill>
                <a:schemeClr val="bg1"/>
              </a:solidFill>
            </a:rPr>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accent1"/>
        </a:solidFill>
      </dgm:spPr>
      <dgm:t>
        <a:bodyPr/>
        <a:lstStyle/>
        <a:p>
          <a:r>
            <a:rPr lang="fi-FI" dirty="0">
              <a:solidFill>
                <a:schemeClr val="bg1"/>
              </a:solidFill>
            </a:rPr>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accent1"/>
        </a:solidFill>
      </dgm:spPr>
      <dgm:t>
        <a:bodyPr/>
        <a:lstStyle/>
        <a:p>
          <a:r>
            <a:rPr lang="fi-FI" dirty="0">
              <a:solidFill>
                <a:schemeClr val="bg1"/>
              </a:solidFill>
            </a:rPr>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bg1"/>
        </a:solidFill>
      </dgm:spPr>
      <dgm:t>
        <a:bodyPr/>
        <a:lstStyle/>
        <a:p>
          <a:r>
            <a:rPr lang="fi-FI" dirty="0">
              <a:solidFill>
                <a:schemeClr val="tx1"/>
              </a:solidFill>
            </a:rPr>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bg1"/>
        </a:solidFill>
      </dgm:spPr>
      <dgm:t>
        <a:bodyPr/>
        <a:lstStyle/>
        <a:p>
          <a:r>
            <a:rPr lang="fi-FI" dirty="0">
              <a:solidFill>
                <a:schemeClr val="tx1"/>
              </a:solidFill>
            </a:rPr>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accent1"/>
        </a:solidFill>
      </dgm:spPr>
      <dgm:t>
        <a:bodyPr/>
        <a:lstStyle/>
        <a:p>
          <a:r>
            <a:rPr lang="fi-FI" dirty="0">
              <a:solidFill>
                <a:schemeClr val="bg1"/>
              </a:solidFill>
            </a:rPr>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accent1"/>
        </a:solidFill>
      </dgm:spPr>
      <dgm:t>
        <a:bodyPr/>
        <a:lstStyle/>
        <a:p>
          <a:r>
            <a:rPr lang="fi-FI" dirty="0">
              <a:solidFill>
                <a:schemeClr val="bg1"/>
              </a:solidFill>
            </a:rPr>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Koulun toiminta</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chemeClr val="bg1"/>
        </a:solidFill>
      </dgm:spPr>
      <dgm:t>
        <a:bodyPr/>
        <a:lstStyle/>
        <a:p>
          <a:r>
            <a:rPr lang="fi-FI" dirty="0">
              <a:solidFill>
                <a:schemeClr val="tx1"/>
              </a:solidFill>
            </a:rPr>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noFill/>
      </dgm:spPr>
      <dgm:t>
        <a:bodyPr/>
        <a:lstStyle/>
        <a:p>
          <a:r>
            <a:rPr lang="fi-FI" dirty="0">
              <a:solidFill>
                <a:schemeClr val="tx1"/>
              </a:solidFill>
            </a:rPr>
            <a:t>Opetus ja oppiminen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bg1"/>
        </a:solidFill>
      </dgm:spPr>
      <dgm:t>
        <a:bodyPr/>
        <a:lstStyle/>
        <a:p>
          <a:r>
            <a:rPr lang="fi-FI" dirty="0">
              <a:solidFill>
                <a:schemeClr val="tx1"/>
              </a:solidFill>
            </a:rPr>
            <a:t>Oppimisen tuki ja opiskeluhuolto</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bg1"/>
        </a:solidFill>
      </dgm:spPr>
      <dgm:t>
        <a:bodyPr/>
        <a:lstStyle/>
        <a:p>
          <a:r>
            <a:rPr lang="fi-FI" dirty="0">
              <a:solidFill>
                <a:schemeClr val="tx1"/>
              </a:solidFill>
            </a:rPr>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a:solidFill>
          <a:schemeClr val="accent1"/>
        </a:solidFill>
      </dgm:spPr>
      <dgm:t>
        <a:bodyPr/>
        <a:lstStyle/>
        <a:p>
          <a:r>
            <a:rPr lang="fi-FI" dirty="0">
              <a:solidFill>
                <a:schemeClr val="bg1"/>
              </a:solidFill>
            </a:rPr>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a:solidFill>
          <a:schemeClr val="accent1"/>
        </a:solidFill>
      </dgm:spPr>
      <dgm:t>
        <a:bodyPr/>
        <a:lstStyle/>
        <a:p>
          <a:r>
            <a:rPr lang="fi-FI" dirty="0">
              <a:solidFill>
                <a:schemeClr val="bg1"/>
              </a:solidFill>
            </a:rPr>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8">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8">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8">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8">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8">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8">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8">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8">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tx2">
            <a:lumMod val="20000"/>
            <a:lumOff val="80000"/>
          </a:schemeClr>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chemeClr val="accent5">
            <a:lumMod val="20000"/>
            <a:lumOff val="80000"/>
          </a:schemeClr>
        </a:solidFill>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0_2" csCatId="mainScheme" phldr="1"/>
      <dgm:spPr/>
      <dgm:t>
        <a:bodyPr/>
        <a:lstStyle/>
        <a:p>
          <a:endParaRPr lang="fi-FI"/>
        </a:p>
      </dgm:t>
    </dgm:pt>
    <dgm:pt modelId="{6F318D08-4F7D-4EA6-B3E1-BB03B87D75F0}">
      <dgm:prSet phldrT="[Teksti]" phldr="0"/>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pPr>
        <a:solidFill>
          <a:schemeClr val="bg1"/>
        </a:solidFill>
      </dgm:spPr>
      <dgm:t>
        <a:bodyPr/>
        <a:lstStyle/>
        <a:p>
          <a:r>
            <a:rPr lang="fi-FI" dirty="0"/>
            <a:t>Oppimisympäristö ja turvallisuus</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rgbClr val="00BCB3"/>
        </a:solidFill>
      </dgm:spPr>
      <dgm:t>
        <a:bodyPr/>
        <a:lstStyle/>
        <a:p>
          <a:r>
            <a:rPr lang="fi-FI" dirty="0"/>
            <a:t>Oppiminen</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Koulussa on hyvin</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Koulussa voisi olla paremmin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6">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6">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6">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6">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6">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6">
        <dgm:presLayoutVars>
          <dgm:bulletEnabled val="1"/>
        </dgm:presLayoutVars>
      </dgm:prSet>
      <dgm:spPr/>
    </dgm:pt>
  </dgm:ptLst>
  <dgm:cxnLst>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accent5">
            <a:lumMod val="20000"/>
            <a:lumOff val="80000"/>
          </a:schemeClr>
        </a:solidFill>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accent5">
            <a:lumMod val="20000"/>
            <a:lumOff val="80000"/>
          </a:schemeClr>
        </a:solidFill>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bg1"/>
        </a:solidFill>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accent5">
            <a:lumMod val="20000"/>
            <a:lumOff val="80000"/>
          </a:schemeClr>
        </a:solidFill>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a:solidFill>
          <a:schemeClr val="accent5">
            <a:lumMod val="20000"/>
            <a:lumOff val="80000"/>
          </a:schemeClr>
        </a:solidFill>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a:solidFill>
          <a:schemeClr val="accent5">
            <a:lumMod val="20000"/>
            <a:lumOff val="80000"/>
          </a:schemeClr>
        </a:solidFill>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a:solidFill>
          <a:schemeClr val="accent5">
            <a:lumMod val="20000"/>
            <a:lumOff val="80000"/>
          </a:schemeClr>
        </a:solidFill>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solidFill>
          <a:schemeClr val="bg1"/>
        </a:solidFill>
      </dgm:spPr>
      <dgm:t>
        <a:bodyPr/>
        <a:lstStyle/>
        <a:p>
          <a:r>
            <a:rPr lang="fi-FI" dirty="0">
              <a:solidFill>
                <a:schemeClr val="tx1"/>
              </a:solidFill>
            </a:rPr>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solidFill>
                <a:schemeClr val="tx1"/>
              </a:solidFill>
            </a:rPr>
            <a:t>Toimintakulttuuri</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Opetussuunnitelma</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Opetus ja opetusjärjestelyt</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Oppimisen, kasvun ja hyvinvoinnin tuki </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Osallisuus ja vaikuttaminen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a:solidFill>
          <a:schemeClr val="accent5">
            <a:lumMod val="20000"/>
            <a:lumOff val="80000"/>
          </a:schemeClr>
        </a:solidFill>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a:solidFill>
          <a:schemeClr val="bg2"/>
        </a:solidFill>
      </dgm:spPr>
      <dgm:t>
        <a:bodyPr/>
        <a:lstStyle/>
        <a:p>
          <a:r>
            <a:rPr lang="fi-FI" dirty="0"/>
            <a:t>Kiitokset ja kehittämiskohteet</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DF7898C6-07A2-4119-8912-0059181F0CA9}">
      <dgm:prSet/>
      <dgm:spPr/>
      <dgm:t>
        <a:bodyPr/>
        <a:lstStyle/>
        <a:p>
          <a:r>
            <a:rPr lang="fi-FI" dirty="0"/>
            <a:t>Kodin ja koulun yhteistyö</a:t>
          </a:r>
        </a:p>
      </dgm:t>
    </dgm:pt>
    <dgm:pt modelId="{AD4FC3A3-B93C-4161-BEDC-0E8F388BDF42}" type="parTrans" cxnId="{106696AF-3442-4042-B325-5DAB72B0B1B5}">
      <dgm:prSet/>
      <dgm:spPr/>
      <dgm:t>
        <a:bodyPr/>
        <a:lstStyle/>
        <a:p>
          <a:endParaRPr lang="fi-FI"/>
        </a:p>
      </dgm:t>
    </dgm:pt>
    <dgm:pt modelId="{05208929-C3EE-45B5-BE1D-08CF563D0CA1}" type="sibTrans" cxnId="{106696AF-3442-4042-B325-5DAB72B0B1B5}">
      <dgm:prSet/>
      <dgm:spPr/>
      <dgm:t>
        <a:bodyPr/>
        <a:lstStyle/>
        <a:p>
          <a:endParaRPr lang="fi-FI"/>
        </a:p>
      </dgm:t>
    </dgm:pt>
    <dgm:pt modelId="{607377D3-3F82-4419-A0C7-3FDC6CEE531C}">
      <dgm:prSet/>
      <dgm:spPr/>
      <dgm:t>
        <a:bodyPr/>
        <a:lstStyle/>
        <a:p>
          <a:r>
            <a:rPr lang="fi-FI" dirty="0"/>
            <a:t>Oppimisympäristön turvallisuus</a:t>
          </a:r>
        </a:p>
      </dgm:t>
    </dgm:pt>
    <dgm:pt modelId="{EC44DCFA-14F7-46C1-AA05-6D22BA40D906}" type="parTrans" cxnId="{13F67405-FA66-40E1-97CC-7AF262B65C56}">
      <dgm:prSet/>
      <dgm:spPr/>
      <dgm:t>
        <a:bodyPr/>
        <a:lstStyle/>
        <a:p>
          <a:endParaRPr lang="fi-FI"/>
        </a:p>
      </dgm:t>
    </dgm:pt>
    <dgm:pt modelId="{78858E8B-938C-4F17-BCE9-985EC6F34751}" type="sibTrans" cxnId="{13F67405-FA66-40E1-97CC-7AF262B65C56}">
      <dgm:prSet/>
      <dgm:spPr/>
      <dgm:t>
        <a:bodyPr/>
        <a:lstStyle/>
        <a:p>
          <a:endParaRPr lang="fi-FI"/>
        </a:p>
      </dgm:t>
    </dgm:pt>
    <dgm:pt modelId="{669F412A-0DBA-48A4-B507-1576AF48176F}">
      <dgm:prSet/>
      <dgm:spPr/>
      <dgm:t>
        <a:bodyPr/>
        <a:lstStyle/>
        <a:p>
          <a:r>
            <a:rPr lang="fi-FI" dirty="0"/>
            <a:t>Puhelimen ja mobiililaitteiden käyttö</a:t>
          </a:r>
        </a:p>
      </dgm:t>
    </dgm:pt>
    <dgm:pt modelId="{44A6378D-C0F1-47D8-8CDA-0965964B243D}" type="parTrans" cxnId="{2E92AB65-275F-47A1-909F-80D532FB2F0E}">
      <dgm:prSet/>
      <dgm:spPr/>
      <dgm:t>
        <a:bodyPr/>
        <a:lstStyle/>
        <a:p>
          <a:endParaRPr lang="fi-FI"/>
        </a:p>
      </dgm:t>
    </dgm:pt>
    <dgm:pt modelId="{8337983B-E0EE-4C10-A4FA-54904978E118}" type="sibTrans" cxnId="{2E92AB65-275F-47A1-909F-80D532FB2F0E}">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11">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11">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11">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11">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11">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11">
        <dgm:presLayoutVars>
          <dgm:bulletEnabled val="1"/>
        </dgm:presLayoutVars>
      </dgm:prSet>
      <dgm:spPr/>
    </dgm:pt>
    <dgm:pt modelId="{0CDAC16E-B4CD-4BD3-971C-962C8BC59BF3}" type="pres">
      <dgm:prSet presAssocID="{2A86FBAE-0AB7-42C5-8705-E20A1C5C085A}" presName="parSpace" presStyleCnt="0"/>
      <dgm:spPr/>
    </dgm:pt>
    <dgm:pt modelId="{06EE0186-DF6A-4AC6-9BFA-EEFEBBE1A7C0}" type="pres">
      <dgm:prSet presAssocID="{DF7898C6-07A2-4119-8912-0059181F0CA9}" presName="parTxOnly" presStyleLbl="node1" presStyleIdx="6" presStyleCnt="11">
        <dgm:presLayoutVars>
          <dgm:bulletEnabled val="1"/>
        </dgm:presLayoutVars>
      </dgm:prSet>
      <dgm:spPr/>
    </dgm:pt>
    <dgm:pt modelId="{3AA21FA9-7FBE-4BEE-8C2C-2E1945A76DB7}" type="pres">
      <dgm:prSet presAssocID="{05208929-C3EE-45B5-BE1D-08CF563D0CA1}" presName="parSpace" presStyleCnt="0"/>
      <dgm:spPr/>
    </dgm:pt>
    <dgm:pt modelId="{ABA6C26F-CF71-4A04-8C91-0E8080D5B20F}" type="pres">
      <dgm:prSet presAssocID="{607377D3-3F82-4419-A0C7-3FDC6CEE531C}" presName="parTxOnly" presStyleLbl="node1" presStyleIdx="7" presStyleCnt="11">
        <dgm:presLayoutVars>
          <dgm:bulletEnabled val="1"/>
        </dgm:presLayoutVars>
      </dgm:prSet>
      <dgm:spPr/>
    </dgm:pt>
    <dgm:pt modelId="{D4D9A493-8DFE-4584-849C-66242B6622FD}" type="pres">
      <dgm:prSet presAssocID="{78858E8B-938C-4F17-BCE9-985EC6F34751}" presName="parSpace" presStyleCnt="0"/>
      <dgm:spPr/>
    </dgm:pt>
    <dgm:pt modelId="{E4A27AB2-67BC-46B6-A3B1-C2A21B2E4C4C}" type="pres">
      <dgm:prSet presAssocID="{669F412A-0DBA-48A4-B507-1576AF48176F}" presName="parTxOnly" presStyleLbl="node1" presStyleIdx="8" presStyleCnt="11">
        <dgm:presLayoutVars>
          <dgm:bulletEnabled val="1"/>
        </dgm:presLayoutVars>
      </dgm:prSet>
      <dgm:spPr/>
    </dgm:pt>
    <dgm:pt modelId="{0EB63904-270F-4882-A51D-B92D41E4AD06}" type="pres">
      <dgm:prSet presAssocID="{8337983B-E0EE-4C10-A4FA-54904978E118}" presName="parSpace" presStyleCnt="0"/>
      <dgm:spPr/>
    </dgm:pt>
    <dgm:pt modelId="{6FD4D302-8550-4A8A-B719-5BC8CAA6DF91}" type="pres">
      <dgm:prSet presAssocID="{C784620B-2C8A-4DFF-93F4-3DACF7EFFA03}" presName="parTxOnly" presStyleLbl="node1" presStyleIdx="9" presStyleCnt="11">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10" presStyleCnt="11">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13F67405-FA66-40E1-97CC-7AF262B65C56}" srcId="{7EDB591A-8EDC-4B20-9CDC-A6A40D720230}" destId="{607377D3-3F82-4419-A0C7-3FDC6CEE531C}" srcOrd="7" destOrd="0" parTransId="{EC44DCFA-14F7-46C1-AA05-6D22BA40D906}" sibTransId="{78858E8B-938C-4F17-BCE9-985EC6F34751}"/>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2E92AB65-275F-47A1-909F-80D532FB2F0E}" srcId="{7EDB591A-8EDC-4B20-9CDC-A6A40D720230}" destId="{669F412A-0DBA-48A4-B507-1576AF48176F}" srcOrd="8" destOrd="0" parTransId="{44A6378D-C0F1-47D8-8CDA-0965964B243D}" sibTransId="{8337983B-E0EE-4C10-A4FA-54904978E118}"/>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9"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061EE08E-24BD-4762-833E-EDCA399F98B2}" type="presOf" srcId="{607377D3-3F82-4419-A0C7-3FDC6CEE531C}" destId="{ABA6C26F-CF71-4A04-8C91-0E8080D5B20F}" srcOrd="0" destOrd="0" presId="urn:microsoft.com/office/officeart/2005/8/layout/hChevron3"/>
    <dgm:cxn modelId="{6D2A9893-27E2-403F-B792-430C7C272DBB}" type="presOf" srcId="{DF7898C6-07A2-4119-8912-0059181F0CA9}" destId="{06EE0186-DF6A-4AC6-9BFA-EEFEBBE1A7C0}"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106696AF-3442-4042-B325-5DAB72B0B1B5}" srcId="{7EDB591A-8EDC-4B20-9CDC-A6A40D720230}" destId="{DF7898C6-07A2-4119-8912-0059181F0CA9}" srcOrd="6" destOrd="0" parTransId="{AD4FC3A3-B93C-4161-BEDC-0E8F388BDF42}" sibTransId="{05208929-C3EE-45B5-BE1D-08CF563D0CA1}"/>
    <dgm:cxn modelId="{20AE7CBE-8380-4FD6-A805-F503B46F2F50}" type="presOf" srcId="{669F412A-0DBA-48A4-B507-1576AF48176F}" destId="{E4A27AB2-67BC-46B6-A3B1-C2A21B2E4C4C}"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10"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4E9057D3-0830-4A8C-9DCF-4648B30EC92E}" type="presParOf" srcId="{F5D4BD0B-9DB9-42FD-82F2-CCC3E8C419E6}" destId="{06EE0186-DF6A-4AC6-9BFA-EEFEBBE1A7C0}" srcOrd="12" destOrd="0" presId="urn:microsoft.com/office/officeart/2005/8/layout/hChevron3"/>
    <dgm:cxn modelId="{7CE5D1AA-654A-4B24-8B96-62A263DBC6DC}" type="presParOf" srcId="{F5D4BD0B-9DB9-42FD-82F2-CCC3E8C419E6}" destId="{3AA21FA9-7FBE-4BEE-8C2C-2E1945A76DB7}" srcOrd="13" destOrd="0" presId="urn:microsoft.com/office/officeart/2005/8/layout/hChevron3"/>
    <dgm:cxn modelId="{1BD3D100-5A97-4C41-A8FB-D7D35AD305B5}" type="presParOf" srcId="{F5D4BD0B-9DB9-42FD-82F2-CCC3E8C419E6}" destId="{ABA6C26F-CF71-4A04-8C91-0E8080D5B20F}" srcOrd="14" destOrd="0" presId="urn:microsoft.com/office/officeart/2005/8/layout/hChevron3"/>
    <dgm:cxn modelId="{A7D9A533-CCFC-4059-B288-4B3BB2F2A253}" type="presParOf" srcId="{F5D4BD0B-9DB9-42FD-82F2-CCC3E8C419E6}" destId="{D4D9A493-8DFE-4584-849C-66242B6622FD}" srcOrd="15" destOrd="0" presId="urn:microsoft.com/office/officeart/2005/8/layout/hChevron3"/>
    <dgm:cxn modelId="{C2D608C7-4AA7-47DE-AE70-18968C60FD2B}" type="presParOf" srcId="{F5D4BD0B-9DB9-42FD-82F2-CCC3E8C419E6}" destId="{E4A27AB2-67BC-46B6-A3B1-C2A21B2E4C4C}" srcOrd="16" destOrd="0" presId="urn:microsoft.com/office/officeart/2005/8/layout/hChevron3"/>
    <dgm:cxn modelId="{1AD7DD09-9848-4BA7-9824-E0FB0F88EAE0}" type="presParOf" srcId="{F5D4BD0B-9DB9-42FD-82F2-CCC3E8C419E6}" destId="{0EB63904-270F-4882-A51D-B92D41E4AD06}" srcOrd="17" destOrd="0" presId="urn:microsoft.com/office/officeart/2005/8/layout/hChevron3"/>
    <dgm:cxn modelId="{58CFD30A-59EA-4366-AAA9-F6A271891B5E}" type="presParOf" srcId="{F5D4BD0B-9DB9-42FD-82F2-CCC3E8C419E6}" destId="{6FD4D302-8550-4A8A-B719-5BC8CAA6DF91}" srcOrd="18" destOrd="0" presId="urn:microsoft.com/office/officeart/2005/8/layout/hChevron3"/>
    <dgm:cxn modelId="{57394AAC-D7BD-4956-A882-056D9527F2B4}" type="presParOf" srcId="{F5D4BD0B-9DB9-42FD-82F2-CCC3E8C419E6}" destId="{B60A4BE2-09AE-403B-BA83-20B6A65A29F0}" srcOrd="19" destOrd="0" presId="urn:microsoft.com/office/officeart/2005/8/layout/hChevron3"/>
    <dgm:cxn modelId="{F93A4DB0-A364-44E4-B64A-230F6BB267A6}" type="presParOf" srcId="{F5D4BD0B-9DB9-42FD-82F2-CCC3E8C419E6}" destId="{ACE2FE0B-B5B1-434D-AC3E-9EACBF90166F}" srcOrd="2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0_2" csCatId="mainScheme" phldr="1"/>
      <dgm:spPr/>
      <dgm:t>
        <a:bodyPr/>
        <a:lstStyle/>
        <a:p>
          <a:endParaRPr lang="fi-FI"/>
        </a:p>
      </dgm:t>
    </dgm:pt>
    <dgm:pt modelId="{6F318D08-4F7D-4EA6-B3E1-BB03B87D75F0}">
      <dgm:prSet phldrT="[Teksti]" phldr="0"/>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pPr>
        <a:solidFill>
          <a:schemeClr val="bg1"/>
        </a:solidFill>
      </dgm:spPr>
      <dgm:t>
        <a:bodyPr/>
        <a:lstStyle/>
        <a:p>
          <a:r>
            <a:rPr lang="fi-FI" dirty="0"/>
            <a:t>Oppimisympäristö ja turvallisuus</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chemeClr val="bg1"/>
        </a:solidFill>
      </dgm:spPr>
      <dgm:t>
        <a:bodyPr/>
        <a:lstStyle/>
        <a:p>
          <a:r>
            <a:rPr lang="fi-FI" dirty="0"/>
            <a:t>Oppiminen</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rgbClr val="00BCB3"/>
        </a:solidFill>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Koulussa on hyvin</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Koulussa voisi olla paremmin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6">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6">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6">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6">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6">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6">
        <dgm:presLayoutVars>
          <dgm:bulletEnabled val="1"/>
        </dgm:presLayoutVars>
      </dgm:prSet>
      <dgm:spPr/>
    </dgm:pt>
  </dgm:ptLst>
  <dgm:cxnLst>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0_2" csCatId="mainScheme" phldr="1"/>
      <dgm:spPr/>
      <dgm:t>
        <a:bodyPr/>
        <a:lstStyle/>
        <a:p>
          <a:endParaRPr lang="fi-FI"/>
        </a:p>
      </dgm:t>
    </dgm:pt>
    <dgm:pt modelId="{6F318D08-4F7D-4EA6-B3E1-BB03B87D75F0}">
      <dgm:prSet phldrT="[Teksti]" phldr="0"/>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pPr>
        <a:solidFill>
          <a:schemeClr val="bg1"/>
        </a:solidFill>
      </dgm:spPr>
      <dgm:t>
        <a:bodyPr/>
        <a:lstStyle/>
        <a:p>
          <a:r>
            <a:rPr lang="fi-FI" dirty="0"/>
            <a:t>Oppimisympäristö ja turvallisuus</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chemeClr val="bg1"/>
        </a:solidFill>
      </dgm:spPr>
      <dgm:t>
        <a:bodyPr/>
        <a:lstStyle/>
        <a:p>
          <a:r>
            <a:rPr lang="fi-FI" dirty="0"/>
            <a:t>Oppiminen</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noFill/>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accent2"/>
        </a:solidFill>
      </dgm:spPr>
      <dgm:t>
        <a:bodyPr/>
        <a:lstStyle/>
        <a:p>
          <a:r>
            <a:rPr lang="fi-FI" dirty="0"/>
            <a:t>Koulussa on hyvin</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accent2"/>
        </a:solidFill>
      </dgm:spPr>
      <dgm:t>
        <a:bodyPr/>
        <a:lstStyle/>
        <a:p>
          <a:r>
            <a:rPr lang="fi-FI" dirty="0"/>
            <a:t>Koulussa voisi olla paremmin</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6">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6">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6">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6">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6">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6">
        <dgm:presLayoutVars>
          <dgm:bulletEnabled val="1"/>
        </dgm:presLayoutVars>
      </dgm:prSet>
      <dgm:spPr/>
    </dgm:pt>
  </dgm:ptLst>
  <dgm:cxnLst>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0C2DFB70-C49C-4CE4-8FC8-92C567DD709D}" type="presOf" srcId="{6F318D08-4F7D-4EA6-B3E1-BB03B87D75F0}" destId="{806D6482-5649-4716-B843-2597AAE99A46}" srcOrd="0" destOrd="0" presId="urn:microsoft.com/office/officeart/2005/8/layout/hChevron3"/>
    <dgm:cxn modelId="{75C8BD8C-763C-47F0-B841-4421CD56335F}" type="presOf" srcId="{4740FC6C-147F-4C38-99AD-5938BE76CE4D}" destId="{E3E88C46-B26F-455F-B3DA-C5B2A17EC195}"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noFill/>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accent3"/>
        </a:solidFill>
        <a:ln>
          <a:solidFill>
            <a:schemeClr val="tx1"/>
          </a:solidFill>
        </a:ln>
      </dgm:spPr>
      <dgm:t>
        <a:bodyPr/>
        <a:lstStyle/>
        <a:p>
          <a:r>
            <a:rPr lang="fi-FI" dirty="0"/>
            <a:t>Oppiminen</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Koulun toiminta</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Koulussa on jyvin</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5C9E7F50-00AE-4EC2-82D5-15BF921D82CE}">
      <dgm:prSet/>
      <dgm:spPr/>
      <dgm:t>
        <a:bodyPr/>
        <a:lstStyle/>
        <a:p>
          <a:r>
            <a:rPr lang="fi-FI" dirty="0"/>
            <a:t>Koulussa voisi olla paremmin</a:t>
          </a:r>
        </a:p>
      </dgm:t>
    </dgm:pt>
    <dgm:pt modelId="{C6CA25C1-16C4-4626-A60C-AC4F286759D2}" type="parTrans" cxnId="{86D60F67-E53F-4EE6-9BD1-2867E56B1944}">
      <dgm:prSet/>
      <dgm:spPr/>
      <dgm:t>
        <a:bodyPr/>
        <a:lstStyle/>
        <a:p>
          <a:endParaRPr lang="fi-FI"/>
        </a:p>
      </dgm:t>
    </dgm:pt>
    <dgm:pt modelId="{0F609D0B-F336-4E18-A9DA-6E57F0F3CA3F}" type="sibTrans" cxnId="{86D60F67-E53F-4EE6-9BD1-2867E56B1944}">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9">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9">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9">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9">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9">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9">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9">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9">
        <dgm:presLayoutVars>
          <dgm:bulletEnabled val="1"/>
        </dgm:presLayoutVars>
      </dgm:prSet>
      <dgm:spPr/>
    </dgm:pt>
    <dgm:pt modelId="{B35B0590-D019-416E-B041-A81371FAAB5E}" type="pres">
      <dgm:prSet presAssocID="{AB08E2F4-FC97-4D9F-AD0A-BF7F34F3AAE0}" presName="parSpace" presStyleCnt="0"/>
      <dgm:spPr/>
    </dgm:pt>
    <dgm:pt modelId="{36F01D20-3F7F-4B68-8082-1A8CD5937F68}" type="pres">
      <dgm:prSet presAssocID="{5C9E7F50-00AE-4EC2-82D5-15BF921D82CE}" presName="parTxOnly" presStyleLbl="node1" presStyleIdx="8" presStyleCnt="9">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86D60F67-E53F-4EE6-9BD1-2867E56B1944}" srcId="{7EDB591A-8EDC-4B20-9CDC-A6A40D720230}" destId="{5C9E7F50-00AE-4EC2-82D5-15BF921D82CE}" srcOrd="8" destOrd="0" parTransId="{C6CA25C1-16C4-4626-A60C-AC4F286759D2}" sibTransId="{0F609D0B-F336-4E18-A9DA-6E57F0F3CA3F}"/>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6EDCBE91-EC13-484A-A364-983D03F0DEA7}" type="presOf" srcId="{5C9E7F50-00AE-4EC2-82D5-15BF921D82CE}" destId="{36F01D20-3F7F-4B68-8082-1A8CD5937F68}"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 modelId="{8415CF48-3A45-402A-9608-585B3764D7CA}" type="presParOf" srcId="{F5D4BD0B-9DB9-42FD-82F2-CCC3E8C419E6}" destId="{B35B0590-D019-416E-B041-A81371FAAB5E}" srcOrd="15" destOrd="0" presId="urn:microsoft.com/office/officeart/2005/8/layout/hChevron3"/>
    <dgm:cxn modelId="{B8A017B1-AB75-4E2D-A50B-044DE53F08E7}" type="presParOf" srcId="{F5D4BD0B-9DB9-42FD-82F2-CCC3E8C419E6}" destId="{36F01D20-3F7F-4B68-8082-1A8CD5937F68}" srcOrd="16"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noFill/>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t>Oppiminen</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a:solidFill>
          <a:schemeClr val="accent3"/>
        </a:solidFill>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Koulun toiminta</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Koulussa on jyvin</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5C9E7F50-00AE-4EC2-82D5-15BF921D82CE}">
      <dgm:prSet/>
      <dgm:spPr/>
      <dgm:t>
        <a:bodyPr/>
        <a:lstStyle/>
        <a:p>
          <a:r>
            <a:rPr lang="fi-FI" dirty="0"/>
            <a:t>Koulussa voisi olla paremmin</a:t>
          </a:r>
        </a:p>
      </dgm:t>
    </dgm:pt>
    <dgm:pt modelId="{C6CA25C1-16C4-4626-A60C-AC4F286759D2}" type="parTrans" cxnId="{86D60F67-E53F-4EE6-9BD1-2867E56B1944}">
      <dgm:prSet/>
      <dgm:spPr/>
      <dgm:t>
        <a:bodyPr/>
        <a:lstStyle/>
        <a:p>
          <a:endParaRPr lang="fi-FI"/>
        </a:p>
      </dgm:t>
    </dgm:pt>
    <dgm:pt modelId="{0F609D0B-F336-4E18-A9DA-6E57F0F3CA3F}" type="sibTrans" cxnId="{86D60F67-E53F-4EE6-9BD1-2867E56B1944}">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9">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9">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9">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9">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9">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9">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9">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9">
        <dgm:presLayoutVars>
          <dgm:bulletEnabled val="1"/>
        </dgm:presLayoutVars>
      </dgm:prSet>
      <dgm:spPr/>
    </dgm:pt>
    <dgm:pt modelId="{B35B0590-D019-416E-B041-A81371FAAB5E}" type="pres">
      <dgm:prSet presAssocID="{AB08E2F4-FC97-4D9F-AD0A-BF7F34F3AAE0}" presName="parSpace" presStyleCnt="0"/>
      <dgm:spPr/>
    </dgm:pt>
    <dgm:pt modelId="{36F01D20-3F7F-4B68-8082-1A8CD5937F68}" type="pres">
      <dgm:prSet presAssocID="{5C9E7F50-00AE-4EC2-82D5-15BF921D82CE}" presName="parTxOnly" presStyleLbl="node1" presStyleIdx="8" presStyleCnt="9">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86D60F67-E53F-4EE6-9BD1-2867E56B1944}" srcId="{7EDB591A-8EDC-4B20-9CDC-A6A40D720230}" destId="{5C9E7F50-00AE-4EC2-82D5-15BF921D82CE}" srcOrd="8" destOrd="0" parTransId="{C6CA25C1-16C4-4626-A60C-AC4F286759D2}" sibTransId="{0F609D0B-F336-4E18-A9DA-6E57F0F3CA3F}"/>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6EDCBE91-EC13-484A-A364-983D03F0DEA7}" type="presOf" srcId="{5C9E7F50-00AE-4EC2-82D5-15BF921D82CE}" destId="{36F01D20-3F7F-4B68-8082-1A8CD5937F68}"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 modelId="{8415CF48-3A45-402A-9608-585B3764D7CA}" type="presParOf" srcId="{F5D4BD0B-9DB9-42FD-82F2-CCC3E8C419E6}" destId="{B35B0590-D019-416E-B041-A81371FAAB5E}" srcOrd="15" destOrd="0" presId="urn:microsoft.com/office/officeart/2005/8/layout/hChevron3"/>
    <dgm:cxn modelId="{B8A017B1-AB75-4E2D-A50B-044DE53F08E7}" type="presParOf" srcId="{F5D4BD0B-9DB9-42FD-82F2-CCC3E8C419E6}" destId="{36F01D20-3F7F-4B68-8082-1A8CD5937F68}" srcOrd="16"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noFill/>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t>Oppiminen</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accent3"/>
        </a:solidFill>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Koulun toiminta</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Koulussa on jyvin</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5C9E7F50-00AE-4EC2-82D5-15BF921D82CE}">
      <dgm:prSet/>
      <dgm:spPr/>
      <dgm:t>
        <a:bodyPr/>
        <a:lstStyle/>
        <a:p>
          <a:r>
            <a:rPr lang="fi-FI" dirty="0"/>
            <a:t>Koulussa voisi olla paremmin</a:t>
          </a:r>
        </a:p>
      </dgm:t>
    </dgm:pt>
    <dgm:pt modelId="{C6CA25C1-16C4-4626-A60C-AC4F286759D2}" type="parTrans" cxnId="{86D60F67-E53F-4EE6-9BD1-2867E56B1944}">
      <dgm:prSet/>
      <dgm:spPr/>
      <dgm:t>
        <a:bodyPr/>
        <a:lstStyle/>
        <a:p>
          <a:endParaRPr lang="fi-FI"/>
        </a:p>
      </dgm:t>
    </dgm:pt>
    <dgm:pt modelId="{0F609D0B-F336-4E18-A9DA-6E57F0F3CA3F}" type="sibTrans" cxnId="{86D60F67-E53F-4EE6-9BD1-2867E56B1944}">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9">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9">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9">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9">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9">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9">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9">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9">
        <dgm:presLayoutVars>
          <dgm:bulletEnabled val="1"/>
        </dgm:presLayoutVars>
      </dgm:prSet>
      <dgm:spPr/>
    </dgm:pt>
    <dgm:pt modelId="{B35B0590-D019-416E-B041-A81371FAAB5E}" type="pres">
      <dgm:prSet presAssocID="{AB08E2F4-FC97-4D9F-AD0A-BF7F34F3AAE0}" presName="parSpace" presStyleCnt="0"/>
      <dgm:spPr/>
    </dgm:pt>
    <dgm:pt modelId="{36F01D20-3F7F-4B68-8082-1A8CD5937F68}" type="pres">
      <dgm:prSet presAssocID="{5C9E7F50-00AE-4EC2-82D5-15BF921D82CE}" presName="parTxOnly" presStyleLbl="node1" presStyleIdx="8" presStyleCnt="9">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86D60F67-E53F-4EE6-9BD1-2867E56B1944}" srcId="{7EDB591A-8EDC-4B20-9CDC-A6A40D720230}" destId="{5C9E7F50-00AE-4EC2-82D5-15BF921D82CE}" srcOrd="8" destOrd="0" parTransId="{C6CA25C1-16C4-4626-A60C-AC4F286759D2}" sibTransId="{0F609D0B-F336-4E18-A9DA-6E57F0F3CA3F}"/>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6EDCBE91-EC13-484A-A364-983D03F0DEA7}" type="presOf" srcId="{5C9E7F50-00AE-4EC2-82D5-15BF921D82CE}" destId="{36F01D20-3F7F-4B68-8082-1A8CD5937F68}"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 modelId="{8415CF48-3A45-402A-9608-585B3764D7CA}" type="presParOf" srcId="{F5D4BD0B-9DB9-42FD-82F2-CCC3E8C419E6}" destId="{B35B0590-D019-416E-B041-A81371FAAB5E}" srcOrd="15" destOrd="0" presId="urn:microsoft.com/office/officeart/2005/8/layout/hChevron3"/>
    <dgm:cxn modelId="{B8A017B1-AB75-4E2D-A50B-044DE53F08E7}" type="presParOf" srcId="{F5D4BD0B-9DB9-42FD-82F2-CCC3E8C419E6}" destId="{36F01D20-3F7F-4B68-8082-1A8CD5937F68}" srcOrd="16"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noFill/>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t>Oppiminen</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bg1"/>
        </a:solidFill>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a:solidFill>
          <a:schemeClr val="accent3"/>
        </a:solidFill>
      </dgm:spPr>
      <dgm:t>
        <a:bodyPr/>
        <a:lstStyle/>
        <a:p>
          <a:r>
            <a:rPr lang="fi-FI" dirty="0"/>
            <a:t>Koulun toiminta</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Koulussa on jyvin</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5C9E7F50-00AE-4EC2-82D5-15BF921D82CE}">
      <dgm:prSet/>
      <dgm:spPr/>
      <dgm:t>
        <a:bodyPr/>
        <a:lstStyle/>
        <a:p>
          <a:r>
            <a:rPr lang="fi-FI" dirty="0"/>
            <a:t>Koulussa voisi olla paremmin</a:t>
          </a:r>
        </a:p>
      </dgm:t>
    </dgm:pt>
    <dgm:pt modelId="{C6CA25C1-16C4-4626-A60C-AC4F286759D2}" type="parTrans" cxnId="{86D60F67-E53F-4EE6-9BD1-2867E56B1944}">
      <dgm:prSet/>
      <dgm:spPr/>
      <dgm:t>
        <a:bodyPr/>
        <a:lstStyle/>
        <a:p>
          <a:endParaRPr lang="fi-FI"/>
        </a:p>
      </dgm:t>
    </dgm:pt>
    <dgm:pt modelId="{0F609D0B-F336-4E18-A9DA-6E57F0F3CA3F}" type="sibTrans" cxnId="{86D60F67-E53F-4EE6-9BD1-2867E56B1944}">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9">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9">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9">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9">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9">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9">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9">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9">
        <dgm:presLayoutVars>
          <dgm:bulletEnabled val="1"/>
        </dgm:presLayoutVars>
      </dgm:prSet>
      <dgm:spPr/>
    </dgm:pt>
    <dgm:pt modelId="{B35B0590-D019-416E-B041-A81371FAAB5E}" type="pres">
      <dgm:prSet presAssocID="{AB08E2F4-FC97-4D9F-AD0A-BF7F34F3AAE0}" presName="parSpace" presStyleCnt="0"/>
      <dgm:spPr/>
    </dgm:pt>
    <dgm:pt modelId="{36F01D20-3F7F-4B68-8082-1A8CD5937F68}" type="pres">
      <dgm:prSet presAssocID="{5C9E7F50-00AE-4EC2-82D5-15BF921D82CE}" presName="parTxOnly" presStyleLbl="node1" presStyleIdx="8" presStyleCnt="9">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86D60F67-E53F-4EE6-9BD1-2867E56B1944}" srcId="{7EDB591A-8EDC-4B20-9CDC-A6A40D720230}" destId="{5C9E7F50-00AE-4EC2-82D5-15BF921D82CE}" srcOrd="8" destOrd="0" parTransId="{C6CA25C1-16C4-4626-A60C-AC4F286759D2}" sibTransId="{0F609D0B-F336-4E18-A9DA-6E57F0F3CA3F}"/>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6EDCBE91-EC13-484A-A364-983D03F0DEA7}" type="presOf" srcId="{5C9E7F50-00AE-4EC2-82D5-15BF921D82CE}" destId="{36F01D20-3F7F-4B68-8082-1A8CD5937F68}"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 modelId="{8415CF48-3A45-402A-9608-585B3764D7CA}" type="presParOf" srcId="{F5D4BD0B-9DB9-42FD-82F2-CCC3E8C419E6}" destId="{B35B0590-D019-416E-B041-A81371FAAB5E}" srcOrd="15" destOrd="0" presId="urn:microsoft.com/office/officeart/2005/8/layout/hChevron3"/>
    <dgm:cxn modelId="{B8A017B1-AB75-4E2D-A50B-044DE53F08E7}" type="presParOf" srcId="{F5D4BD0B-9DB9-42FD-82F2-CCC3E8C419E6}" destId="{36F01D20-3F7F-4B68-8082-1A8CD5937F68}" srcOrd="16"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EDB591A-8EDC-4B20-9CDC-A6A40D720230}"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fi-FI"/>
        </a:p>
      </dgm:t>
    </dgm:pt>
    <dgm:pt modelId="{6F318D08-4F7D-4EA6-B3E1-BB03B87D75F0}">
      <dgm:prSet phldrT="[Teksti]" phldr="0"/>
      <dgm:spPr>
        <a:noFill/>
      </dgm:spPr>
      <dgm:t>
        <a:bodyPr/>
        <a:lstStyle/>
        <a:p>
          <a:r>
            <a:rPr lang="fi-FI" dirty="0"/>
            <a:t>Perustiedot</a:t>
          </a:r>
        </a:p>
      </dgm:t>
    </dgm:pt>
    <dgm:pt modelId="{39FAB538-DCBE-404A-87DE-440C5C7C83D9}" type="parTrans" cxnId="{2A5BBC9C-ADCB-46C7-897C-051EDB054F57}">
      <dgm:prSet/>
      <dgm:spPr/>
      <dgm:t>
        <a:bodyPr/>
        <a:lstStyle/>
        <a:p>
          <a:endParaRPr lang="fi-FI"/>
        </a:p>
      </dgm:t>
    </dgm:pt>
    <dgm:pt modelId="{A6EFAACE-546F-43A2-A6F5-357306FEB219}" type="sibTrans" cxnId="{2A5BBC9C-ADCB-46C7-897C-051EDB054F57}">
      <dgm:prSet/>
      <dgm:spPr/>
      <dgm:t>
        <a:bodyPr/>
        <a:lstStyle/>
        <a:p>
          <a:endParaRPr lang="fi-FI"/>
        </a:p>
      </dgm:t>
    </dgm:pt>
    <dgm:pt modelId="{40ACCFE0-2555-46B1-8D1D-9150BBF80314}">
      <dgm:prSet phldrT="[Teksti]" phldr="0">
        <dgm:style>
          <a:lnRef idx="2">
            <a:schemeClr val="dk1"/>
          </a:lnRef>
          <a:fillRef idx="1">
            <a:schemeClr val="lt1"/>
          </a:fillRef>
          <a:effectRef idx="0">
            <a:schemeClr val="dk1"/>
          </a:effectRef>
          <a:fontRef idx="minor">
            <a:schemeClr val="dk1"/>
          </a:fontRef>
        </dgm:style>
      </dgm:prSet>
      <dgm:spPr>
        <a:solidFill>
          <a:schemeClr val="bg1"/>
        </a:solidFill>
        <a:ln>
          <a:solidFill>
            <a:schemeClr val="tx1"/>
          </a:solidFill>
        </a:ln>
      </dgm:spPr>
      <dgm:t>
        <a:bodyPr/>
        <a:lstStyle/>
        <a:p>
          <a:r>
            <a:rPr lang="fi-FI" dirty="0"/>
            <a:t>Oppiminen</a:t>
          </a:r>
        </a:p>
      </dgm:t>
    </dgm:pt>
    <dgm:pt modelId="{49F32EDA-1EDA-4814-A575-9DCDD87A8E8F}" type="parTrans" cxnId="{F79AB634-BA8D-4224-AC40-12D5CB601263}">
      <dgm:prSet/>
      <dgm:spPr/>
      <dgm:t>
        <a:bodyPr/>
        <a:lstStyle/>
        <a:p>
          <a:endParaRPr lang="fi-FI"/>
        </a:p>
      </dgm:t>
    </dgm:pt>
    <dgm:pt modelId="{7B3724F5-3633-4999-A994-50D7A435DC25}" type="sibTrans" cxnId="{F79AB634-BA8D-4224-AC40-12D5CB601263}">
      <dgm:prSet/>
      <dgm:spPr/>
      <dgm:t>
        <a:bodyPr/>
        <a:lstStyle/>
        <a:p>
          <a:endParaRPr lang="fi-FI"/>
        </a:p>
      </dgm:t>
    </dgm:pt>
    <dgm:pt modelId="{6362E8E3-E312-445C-B6CB-4CFD605CA2B5}">
      <dgm:prSet phldrT="[Teksti]" phldr="0"/>
      <dgm:spPr/>
      <dgm:t>
        <a:bodyPr/>
        <a:lstStyle/>
        <a:p>
          <a:r>
            <a:rPr lang="fi-FI" dirty="0"/>
            <a:t>Oppimisympäristö ja turvallisuus</a:t>
          </a:r>
        </a:p>
      </dgm:t>
    </dgm:pt>
    <dgm:pt modelId="{A4C545B3-1419-4E91-89A6-E2ED89C10A47}" type="parTrans" cxnId="{A899C0C1-2EAD-4E9D-8240-16829167E729}">
      <dgm:prSet/>
      <dgm:spPr/>
      <dgm:t>
        <a:bodyPr/>
        <a:lstStyle/>
        <a:p>
          <a:endParaRPr lang="fi-FI"/>
        </a:p>
      </dgm:t>
    </dgm:pt>
    <dgm:pt modelId="{1693D752-B995-42B2-9BEC-DCFC00665615}" type="sibTrans" cxnId="{A899C0C1-2EAD-4E9D-8240-16829167E729}">
      <dgm:prSet/>
      <dgm:spPr/>
      <dgm:t>
        <a:bodyPr/>
        <a:lstStyle/>
        <a:p>
          <a:endParaRPr lang="fi-FI"/>
        </a:p>
      </dgm:t>
    </dgm:pt>
    <dgm:pt modelId="{4740FC6C-147F-4C38-99AD-5938BE76CE4D}">
      <dgm:prSet/>
      <dgm:spPr>
        <a:solidFill>
          <a:schemeClr val="bg1"/>
        </a:solidFill>
      </dgm:spPr>
      <dgm:t>
        <a:bodyPr/>
        <a:lstStyle/>
        <a:p>
          <a:r>
            <a:rPr lang="fi-FI" dirty="0"/>
            <a:t>Yhteistyö ja koulunkäynnin tukeminen</a:t>
          </a:r>
        </a:p>
      </dgm:t>
    </dgm:pt>
    <dgm:pt modelId="{8CE267AC-8A57-44FA-B297-B2F5CF19859E}" type="parTrans" cxnId="{E45AE2ED-68E7-42F2-BA38-DCFDE5E14E68}">
      <dgm:prSet/>
      <dgm:spPr/>
      <dgm:t>
        <a:bodyPr/>
        <a:lstStyle/>
        <a:p>
          <a:endParaRPr lang="fi-FI"/>
        </a:p>
      </dgm:t>
    </dgm:pt>
    <dgm:pt modelId="{116E9D5E-FC8A-4B05-A954-D3EE695D8E00}" type="sibTrans" cxnId="{E45AE2ED-68E7-42F2-BA38-DCFDE5E14E68}">
      <dgm:prSet/>
      <dgm:spPr/>
      <dgm:t>
        <a:bodyPr/>
        <a:lstStyle/>
        <a:p>
          <a:endParaRPr lang="fi-FI"/>
        </a:p>
      </dgm:t>
    </dgm:pt>
    <dgm:pt modelId="{B6A74FD4-EEFD-4E12-8B6E-F2066327C9DD}">
      <dgm:prSet/>
      <dgm:spPr/>
      <dgm:t>
        <a:bodyPr/>
        <a:lstStyle/>
        <a:p>
          <a:r>
            <a:rPr lang="fi-FI" dirty="0"/>
            <a:t>Koulun toiminta</a:t>
          </a:r>
        </a:p>
      </dgm:t>
    </dgm:pt>
    <dgm:pt modelId="{F3A680FC-008D-4B15-A7CC-8648132B17D0}" type="parTrans" cxnId="{516891E0-4F24-48D3-B961-2DBE37DF1CC8}">
      <dgm:prSet/>
      <dgm:spPr/>
      <dgm:t>
        <a:bodyPr/>
        <a:lstStyle/>
        <a:p>
          <a:endParaRPr lang="fi-FI"/>
        </a:p>
      </dgm:t>
    </dgm:pt>
    <dgm:pt modelId="{AF4DF562-0FE6-46FD-A26D-B03956F124A5}" type="sibTrans" cxnId="{516891E0-4F24-48D3-B961-2DBE37DF1CC8}">
      <dgm:prSet/>
      <dgm:spPr/>
      <dgm:t>
        <a:bodyPr/>
        <a:lstStyle/>
        <a:p>
          <a:endParaRPr lang="fi-FI"/>
        </a:p>
      </dgm:t>
    </dgm:pt>
    <dgm:pt modelId="{07B1E4DD-CECD-40BB-B314-9C11ECAAB39B}">
      <dgm:prSet/>
      <dgm:spPr>
        <a:solidFill>
          <a:schemeClr val="accent3"/>
        </a:solidFill>
      </dgm:spPr>
      <dgm:t>
        <a:bodyPr/>
        <a:lstStyle/>
        <a:p>
          <a:r>
            <a:rPr lang="fi-FI" dirty="0"/>
            <a:t>Puhelimen ja mobiililaitteiden käyttö</a:t>
          </a:r>
        </a:p>
      </dgm:t>
    </dgm:pt>
    <dgm:pt modelId="{40F97A67-18EA-48DE-A7B1-904800B70B2C}" type="parTrans" cxnId="{FE1780FE-B9CB-4D95-987C-89A94363C02F}">
      <dgm:prSet/>
      <dgm:spPr/>
      <dgm:t>
        <a:bodyPr/>
        <a:lstStyle/>
        <a:p>
          <a:endParaRPr lang="fi-FI"/>
        </a:p>
      </dgm:t>
    </dgm:pt>
    <dgm:pt modelId="{2A86FBAE-0AB7-42C5-8705-E20A1C5C085A}" type="sibTrans" cxnId="{FE1780FE-B9CB-4D95-987C-89A94363C02F}">
      <dgm:prSet/>
      <dgm:spPr/>
      <dgm:t>
        <a:bodyPr/>
        <a:lstStyle/>
        <a:p>
          <a:endParaRPr lang="fi-FI"/>
        </a:p>
      </dgm:t>
    </dgm:pt>
    <dgm:pt modelId="{C784620B-2C8A-4DFF-93F4-3DACF7EFFA03}">
      <dgm:prSet/>
      <dgm:spPr/>
      <dgm:t>
        <a:bodyPr/>
        <a:lstStyle/>
        <a:p>
          <a:r>
            <a:rPr lang="fi-FI" dirty="0"/>
            <a:t>Yleisarvosana koulusta</a:t>
          </a:r>
        </a:p>
      </dgm:t>
    </dgm:pt>
    <dgm:pt modelId="{06BD55F0-0D74-4888-B87C-7F8611339E0F}" type="parTrans" cxnId="{C1330371-7FC1-46E0-9DB5-B1DD88086907}">
      <dgm:prSet/>
      <dgm:spPr/>
      <dgm:t>
        <a:bodyPr/>
        <a:lstStyle/>
        <a:p>
          <a:endParaRPr lang="fi-FI"/>
        </a:p>
      </dgm:t>
    </dgm:pt>
    <dgm:pt modelId="{81FD9FA7-F35A-4CFF-BFDD-4D93830489B1}" type="sibTrans" cxnId="{C1330371-7FC1-46E0-9DB5-B1DD88086907}">
      <dgm:prSet/>
      <dgm:spPr/>
      <dgm:t>
        <a:bodyPr/>
        <a:lstStyle/>
        <a:p>
          <a:endParaRPr lang="fi-FI"/>
        </a:p>
      </dgm:t>
    </dgm:pt>
    <dgm:pt modelId="{8DD92DF3-44D3-4244-A598-04E036C3C3C8}">
      <dgm:prSet/>
      <dgm:spPr/>
      <dgm:t>
        <a:bodyPr/>
        <a:lstStyle/>
        <a:p>
          <a:r>
            <a:rPr lang="fi-FI" dirty="0"/>
            <a:t>Koulussa on jyvin</a:t>
          </a:r>
        </a:p>
      </dgm:t>
    </dgm:pt>
    <dgm:pt modelId="{BCF120DD-8A62-403C-8448-CB384EA0DD23}" type="parTrans" cxnId="{C9568DEE-9AC6-421A-88BB-4BA244843D7A}">
      <dgm:prSet/>
      <dgm:spPr/>
      <dgm:t>
        <a:bodyPr/>
        <a:lstStyle/>
        <a:p>
          <a:endParaRPr lang="fi-FI"/>
        </a:p>
      </dgm:t>
    </dgm:pt>
    <dgm:pt modelId="{AB08E2F4-FC97-4D9F-AD0A-BF7F34F3AAE0}" type="sibTrans" cxnId="{C9568DEE-9AC6-421A-88BB-4BA244843D7A}">
      <dgm:prSet/>
      <dgm:spPr/>
      <dgm:t>
        <a:bodyPr/>
        <a:lstStyle/>
        <a:p>
          <a:endParaRPr lang="fi-FI"/>
        </a:p>
      </dgm:t>
    </dgm:pt>
    <dgm:pt modelId="{5C9E7F50-00AE-4EC2-82D5-15BF921D82CE}">
      <dgm:prSet/>
      <dgm:spPr/>
      <dgm:t>
        <a:bodyPr/>
        <a:lstStyle/>
        <a:p>
          <a:r>
            <a:rPr lang="fi-FI" dirty="0"/>
            <a:t>Koulussa voisi olla paremmin</a:t>
          </a:r>
        </a:p>
      </dgm:t>
    </dgm:pt>
    <dgm:pt modelId="{C6CA25C1-16C4-4626-A60C-AC4F286759D2}" type="parTrans" cxnId="{86D60F67-E53F-4EE6-9BD1-2867E56B1944}">
      <dgm:prSet/>
      <dgm:spPr/>
      <dgm:t>
        <a:bodyPr/>
        <a:lstStyle/>
        <a:p>
          <a:endParaRPr lang="fi-FI"/>
        </a:p>
      </dgm:t>
    </dgm:pt>
    <dgm:pt modelId="{0F609D0B-F336-4E18-A9DA-6E57F0F3CA3F}" type="sibTrans" cxnId="{86D60F67-E53F-4EE6-9BD1-2867E56B1944}">
      <dgm:prSet/>
      <dgm:spPr/>
      <dgm:t>
        <a:bodyPr/>
        <a:lstStyle/>
        <a:p>
          <a:endParaRPr lang="fi-FI"/>
        </a:p>
      </dgm:t>
    </dgm:pt>
    <dgm:pt modelId="{F5D4BD0B-9DB9-42FD-82F2-CCC3E8C419E6}" type="pres">
      <dgm:prSet presAssocID="{7EDB591A-8EDC-4B20-9CDC-A6A40D720230}" presName="Name0" presStyleCnt="0">
        <dgm:presLayoutVars>
          <dgm:dir/>
          <dgm:resizeHandles val="exact"/>
        </dgm:presLayoutVars>
      </dgm:prSet>
      <dgm:spPr/>
    </dgm:pt>
    <dgm:pt modelId="{806D6482-5649-4716-B843-2597AAE99A46}" type="pres">
      <dgm:prSet presAssocID="{6F318D08-4F7D-4EA6-B3E1-BB03B87D75F0}" presName="parTxOnly" presStyleLbl="node1" presStyleIdx="0" presStyleCnt="9">
        <dgm:presLayoutVars>
          <dgm:bulletEnabled val="1"/>
        </dgm:presLayoutVars>
      </dgm:prSet>
      <dgm:spPr/>
    </dgm:pt>
    <dgm:pt modelId="{9C602676-1E3C-40A5-8780-9B93027C2FE2}" type="pres">
      <dgm:prSet presAssocID="{A6EFAACE-546F-43A2-A6F5-357306FEB219}" presName="parSpace" presStyleCnt="0"/>
      <dgm:spPr/>
    </dgm:pt>
    <dgm:pt modelId="{6651708C-4751-47C9-AE4F-617D8A36D3FB}" type="pres">
      <dgm:prSet presAssocID="{40ACCFE0-2555-46B1-8D1D-9150BBF80314}" presName="parTxOnly" presStyleLbl="node1" presStyleIdx="1" presStyleCnt="9">
        <dgm:presLayoutVars>
          <dgm:bulletEnabled val="1"/>
        </dgm:presLayoutVars>
      </dgm:prSet>
      <dgm:spPr/>
    </dgm:pt>
    <dgm:pt modelId="{D9A2BC1D-45A7-4A74-8B6F-CE6AACD5FE27}" type="pres">
      <dgm:prSet presAssocID="{7B3724F5-3633-4999-A994-50D7A435DC25}" presName="parSpace" presStyleCnt="0"/>
      <dgm:spPr/>
    </dgm:pt>
    <dgm:pt modelId="{F5F36988-8DDD-4DF7-A58A-57FD33DC29C8}" type="pres">
      <dgm:prSet presAssocID="{6362E8E3-E312-445C-B6CB-4CFD605CA2B5}" presName="parTxOnly" presStyleLbl="node1" presStyleIdx="2" presStyleCnt="9">
        <dgm:presLayoutVars>
          <dgm:bulletEnabled val="1"/>
        </dgm:presLayoutVars>
      </dgm:prSet>
      <dgm:spPr/>
    </dgm:pt>
    <dgm:pt modelId="{A6A30506-F598-46F2-9DD2-9A4C710A51E6}" type="pres">
      <dgm:prSet presAssocID="{1693D752-B995-42B2-9BEC-DCFC00665615}" presName="parSpace" presStyleCnt="0"/>
      <dgm:spPr/>
    </dgm:pt>
    <dgm:pt modelId="{E3E88C46-B26F-455F-B3DA-C5B2A17EC195}" type="pres">
      <dgm:prSet presAssocID="{4740FC6C-147F-4C38-99AD-5938BE76CE4D}" presName="parTxOnly" presStyleLbl="node1" presStyleIdx="3" presStyleCnt="9">
        <dgm:presLayoutVars>
          <dgm:bulletEnabled val="1"/>
        </dgm:presLayoutVars>
      </dgm:prSet>
      <dgm:spPr/>
    </dgm:pt>
    <dgm:pt modelId="{E0D99C27-553B-47B8-9349-F2EB01838426}" type="pres">
      <dgm:prSet presAssocID="{116E9D5E-FC8A-4B05-A954-D3EE695D8E00}" presName="parSpace" presStyleCnt="0"/>
      <dgm:spPr/>
    </dgm:pt>
    <dgm:pt modelId="{AAF021F4-86AB-4B01-8D3E-64FD92297BC7}" type="pres">
      <dgm:prSet presAssocID="{B6A74FD4-EEFD-4E12-8B6E-F2066327C9DD}" presName="parTxOnly" presStyleLbl="node1" presStyleIdx="4" presStyleCnt="9">
        <dgm:presLayoutVars>
          <dgm:bulletEnabled val="1"/>
        </dgm:presLayoutVars>
      </dgm:prSet>
      <dgm:spPr/>
    </dgm:pt>
    <dgm:pt modelId="{F01E2B0B-DC9B-4E95-A96D-8ADC02E8926B}" type="pres">
      <dgm:prSet presAssocID="{AF4DF562-0FE6-46FD-A26D-B03956F124A5}" presName="parSpace" presStyleCnt="0"/>
      <dgm:spPr/>
    </dgm:pt>
    <dgm:pt modelId="{B48AFD7F-311F-4C30-BD67-559968F9256D}" type="pres">
      <dgm:prSet presAssocID="{07B1E4DD-CECD-40BB-B314-9C11ECAAB39B}" presName="parTxOnly" presStyleLbl="node1" presStyleIdx="5" presStyleCnt="9">
        <dgm:presLayoutVars>
          <dgm:bulletEnabled val="1"/>
        </dgm:presLayoutVars>
      </dgm:prSet>
      <dgm:spPr/>
    </dgm:pt>
    <dgm:pt modelId="{0CDAC16E-B4CD-4BD3-971C-962C8BC59BF3}" type="pres">
      <dgm:prSet presAssocID="{2A86FBAE-0AB7-42C5-8705-E20A1C5C085A}" presName="parSpace" presStyleCnt="0"/>
      <dgm:spPr/>
    </dgm:pt>
    <dgm:pt modelId="{6FD4D302-8550-4A8A-B719-5BC8CAA6DF91}" type="pres">
      <dgm:prSet presAssocID="{C784620B-2C8A-4DFF-93F4-3DACF7EFFA03}" presName="parTxOnly" presStyleLbl="node1" presStyleIdx="6" presStyleCnt="9">
        <dgm:presLayoutVars>
          <dgm:bulletEnabled val="1"/>
        </dgm:presLayoutVars>
      </dgm:prSet>
      <dgm:spPr/>
    </dgm:pt>
    <dgm:pt modelId="{B60A4BE2-09AE-403B-BA83-20B6A65A29F0}" type="pres">
      <dgm:prSet presAssocID="{81FD9FA7-F35A-4CFF-BFDD-4D93830489B1}" presName="parSpace" presStyleCnt="0"/>
      <dgm:spPr/>
    </dgm:pt>
    <dgm:pt modelId="{ACE2FE0B-B5B1-434D-AC3E-9EACBF90166F}" type="pres">
      <dgm:prSet presAssocID="{8DD92DF3-44D3-4244-A598-04E036C3C3C8}" presName="parTxOnly" presStyleLbl="node1" presStyleIdx="7" presStyleCnt="9">
        <dgm:presLayoutVars>
          <dgm:bulletEnabled val="1"/>
        </dgm:presLayoutVars>
      </dgm:prSet>
      <dgm:spPr/>
    </dgm:pt>
    <dgm:pt modelId="{B35B0590-D019-416E-B041-A81371FAAB5E}" type="pres">
      <dgm:prSet presAssocID="{AB08E2F4-FC97-4D9F-AD0A-BF7F34F3AAE0}" presName="parSpace" presStyleCnt="0"/>
      <dgm:spPr/>
    </dgm:pt>
    <dgm:pt modelId="{36F01D20-3F7F-4B68-8082-1A8CD5937F68}" type="pres">
      <dgm:prSet presAssocID="{5C9E7F50-00AE-4EC2-82D5-15BF921D82CE}" presName="parTxOnly" presStyleLbl="node1" presStyleIdx="8" presStyleCnt="9">
        <dgm:presLayoutVars>
          <dgm:bulletEnabled val="1"/>
        </dgm:presLayoutVars>
      </dgm:prSet>
      <dgm:spPr/>
    </dgm:pt>
  </dgm:ptLst>
  <dgm:cxnLst>
    <dgm:cxn modelId="{80B10A04-4355-4F38-9C88-80DAA4A53588}" type="presOf" srcId="{8DD92DF3-44D3-4244-A598-04E036C3C3C8}" destId="{ACE2FE0B-B5B1-434D-AC3E-9EACBF90166F}" srcOrd="0" destOrd="0" presId="urn:microsoft.com/office/officeart/2005/8/layout/hChevron3"/>
    <dgm:cxn modelId="{BC990026-B642-4407-AEA8-C25CF1132776}" type="presOf" srcId="{B6A74FD4-EEFD-4E12-8B6E-F2066327C9DD}" destId="{AAF021F4-86AB-4B01-8D3E-64FD92297BC7}" srcOrd="0" destOrd="0" presId="urn:microsoft.com/office/officeart/2005/8/layout/hChevron3"/>
    <dgm:cxn modelId="{E984A72F-89A6-4907-B534-FD9AD30A9076}" type="presOf" srcId="{7EDB591A-8EDC-4B20-9CDC-A6A40D720230}" destId="{F5D4BD0B-9DB9-42FD-82F2-CCC3E8C419E6}" srcOrd="0" destOrd="0" presId="urn:microsoft.com/office/officeart/2005/8/layout/hChevron3"/>
    <dgm:cxn modelId="{86A25533-0996-4761-A52B-7885AA933F73}" type="presOf" srcId="{6362E8E3-E312-445C-B6CB-4CFD605CA2B5}" destId="{F5F36988-8DDD-4DF7-A58A-57FD33DC29C8}" srcOrd="0" destOrd="0" presId="urn:microsoft.com/office/officeart/2005/8/layout/hChevron3"/>
    <dgm:cxn modelId="{F79AB634-BA8D-4224-AC40-12D5CB601263}" srcId="{7EDB591A-8EDC-4B20-9CDC-A6A40D720230}" destId="{40ACCFE0-2555-46B1-8D1D-9150BBF80314}" srcOrd="1" destOrd="0" parTransId="{49F32EDA-1EDA-4814-A575-9DCDD87A8E8F}" sibTransId="{7B3724F5-3633-4999-A994-50D7A435DC25}"/>
    <dgm:cxn modelId="{86D60F67-E53F-4EE6-9BD1-2867E56B1944}" srcId="{7EDB591A-8EDC-4B20-9CDC-A6A40D720230}" destId="{5C9E7F50-00AE-4EC2-82D5-15BF921D82CE}" srcOrd="8" destOrd="0" parTransId="{C6CA25C1-16C4-4626-A60C-AC4F286759D2}" sibTransId="{0F609D0B-F336-4E18-A9DA-6E57F0F3CA3F}"/>
    <dgm:cxn modelId="{0C2DFB70-C49C-4CE4-8FC8-92C567DD709D}" type="presOf" srcId="{6F318D08-4F7D-4EA6-B3E1-BB03B87D75F0}" destId="{806D6482-5649-4716-B843-2597AAE99A46}" srcOrd="0" destOrd="0" presId="urn:microsoft.com/office/officeart/2005/8/layout/hChevron3"/>
    <dgm:cxn modelId="{C1330371-7FC1-46E0-9DB5-B1DD88086907}" srcId="{7EDB591A-8EDC-4B20-9CDC-A6A40D720230}" destId="{C784620B-2C8A-4DFF-93F4-3DACF7EFFA03}" srcOrd="6" destOrd="0" parTransId="{06BD55F0-0D74-4888-B87C-7F8611339E0F}" sibTransId="{81FD9FA7-F35A-4CFF-BFDD-4D93830489B1}"/>
    <dgm:cxn modelId="{75C8BD8C-763C-47F0-B841-4421CD56335F}" type="presOf" srcId="{4740FC6C-147F-4C38-99AD-5938BE76CE4D}" destId="{E3E88C46-B26F-455F-B3DA-C5B2A17EC195}" srcOrd="0" destOrd="0" presId="urn:microsoft.com/office/officeart/2005/8/layout/hChevron3"/>
    <dgm:cxn modelId="{6EDCBE91-EC13-484A-A364-983D03F0DEA7}" type="presOf" srcId="{5C9E7F50-00AE-4EC2-82D5-15BF921D82CE}" destId="{36F01D20-3F7F-4B68-8082-1A8CD5937F68}" srcOrd="0" destOrd="0" presId="urn:microsoft.com/office/officeart/2005/8/layout/hChevron3"/>
    <dgm:cxn modelId="{2A5BBC9C-ADCB-46C7-897C-051EDB054F57}" srcId="{7EDB591A-8EDC-4B20-9CDC-A6A40D720230}" destId="{6F318D08-4F7D-4EA6-B3E1-BB03B87D75F0}" srcOrd="0" destOrd="0" parTransId="{39FAB538-DCBE-404A-87DE-440C5C7C83D9}" sibTransId="{A6EFAACE-546F-43A2-A6F5-357306FEB219}"/>
    <dgm:cxn modelId="{CAB2EAA8-5395-483C-B787-515AE57C8737}" type="presOf" srcId="{40ACCFE0-2555-46B1-8D1D-9150BBF80314}" destId="{6651708C-4751-47C9-AE4F-617D8A36D3FB}" srcOrd="0" destOrd="0" presId="urn:microsoft.com/office/officeart/2005/8/layout/hChevron3"/>
    <dgm:cxn modelId="{A899C0C1-2EAD-4E9D-8240-16829167E729}" srcId="{7EDB591A-8EDC-4B20-9CDC-A6A40D720230}" destId="{6362E8E3-E312-445C-B6CB-4CFD605CA2B5}" srcOrd="2" destOrd="0" parTransId="{A4C545B3-1419-4E91-89A6-E2ED89C10A47}" sibTransId="{1693D752-B995-42B2-9BEC-DCFC00665615}"/>
    <dgm:cxn modelId="{516891E0-4F24-48D3-B961-2DBE37DF1CC8}" srcId="{7EDB591A-8EDC-4B20-9CDC-A6A40D720230}" destId="{B6A74FD4-EEFD-4E12-8B6E-F2066327C9DD}" srcOrd="4" destOrd="0" parTransId="{F3A680FC-008D-4B15-A7CC-8648132B17D0}" sibTransId="{AF4DF562-0FE6-46FD-A26D-B03956F124A5}"/>
    <dgm:cxn modelId="{FC76A0E7-8DBF-4146-984A-512674943613}" type="presOf" srcId="{07B1E4DD-CECD-40BB-B314-9C11ECAAB39B}" destId="{B48AFD7F-311F-4C30-BD67-559968F9256D}" srcOrd="0" destOrd="0" presId="urn:microsoft.com/office/officeart/2005/8/layout/hChevron3"/>
    <dgm:cxn modelId="{E45AE2ED-68E7-42F2-BA38-DCFDE5E14E68}" srcId="{7EDB591A-8EDC-4B20-9CDC-A6A40D720230}" destId="{4740FC6C-147F-4C38-99AD-5938BE76CE4D}" srcOrd="3" destOrd="0" parTransId="{8CE267AC-8A57-44FA-B297-B2F5CF19859E}" sibTransId="{116E9D5E-FC8A-4B05-A954-D3EE695D8E00}"/>
    <dgm:cxn modelId="{C9568DEE-9AC6-421A-88BB-4BA244843D7A}" srcId="{7EDB591A-8EDC-4B20-9CDC-A6A40D720230}" destId="{8DD92DF3-44D3-4244-A598-04E036C3C3C8}" srcOrd="7" destOrd="0" parTransId="{BCF120DD-8A62-403C-8448-CB384EA0DD23}" sibTransId="{AB08E2F4-FC97-4D9F-AD0A-BF7F34F3AAE0}"/>
    <dgm:cxn modelId="{58BE5AF5-D79C-4061-BF30-DE71705366F9}" type="presOf" srcId="{C784620B-2C8A-4DFF-93F4-3DACF7EFFA03}" destId="{6FD4D302-8550-4A8A-B719-5BC8CAA6DF91}" srcOrd="0" destOrd="0" presId="urn:microsoft.com/office/officeart/2005/8/layout/hChevron3"/>
    <dgm:cxn modelId="{FE1780FE-B9CB-4D95-987C-89A94363C02F}" srcId="{7EDB591A-8EDC-4B20-9CDC-A6A40D720230}" destId="{07B1E4DD-CECD-40BB-B314-9C11ECAAB39B}" srcOrd="5" destOrd="0" parTransId="{40F97A67-18EA-48DE-A7B1-904800B70B2C}" sibTransId="{2A86FBAE-0AB7-42C5-8705-E20A1C5C085A}"/>
    <dgm:cxn modelId="{F05413F7-0D50-4F26-9F38-0115FF221B5B}" type="presParOf" srcId="{F5D4BD0B-9DB9-42FD-82F2-CCC3E8C419E6}" destId="{806D6482-5649-4716-B843-2597AAE99A46}" srcOrd="0" destOrd="0" presId="urn:microsoft.com/office/officeart/2005/8/layout/hChevron3"/>
    <dgm:cxn modelId="{0F21640B-816B-4B19-B8BB-D22DA5E87312}" type="presParOf" srcId="{F5D4BD0B-9DB9-42FD-82F2-CCC3E8C419E6}" destId="{9C602676-1E3C-40A5-8780-9B93027C2FE2}" srcOrd="1" destOrd="0" presId="urn:microsoft.com/office/officeart/2005/8/layout/hChevron3"/>
    <dgm:cxn modelId="{D5B8A5AF-469C-4E08-8E4C-12876F0669A8}" type="presParOf" srcId="{F5D4BD0B-9DB9-42FD-82F2-CCC3E8C419E6}" destId="{6651708C-4751-47C9-AE4F-617D8A36D3FB}" srcOrd="2" destOrd="0" presId="urn:microsoft.com/office/officeart/2005/8/layout/hChevron3"/>
    <dgm:cxn modelId="{A4D613AD-F02E-421B-A285-AC8353642CC2}" type="presParOf" srcId="{F5D4BD0B-9DB9-42FD-82F2-CCC3E8C419E6}" destId="{D9A2BC1D-45A7-4A74-8B6F-CE6AACD5FE27}" srcOrd="3" destOrd="0" presId="urn:microsoft.com/office/officeart/2005/8/layout/hChevron3"/>
    <dgm:cxn modelId="{BE3B3314-042E-4FA6-AC22-6D321B0D2409}" type="presParOf" srcId="{F5D4BD0B-9DB9-42FD-82F2-CCC3E8C419E6}" destId="{F5F36988-8DDD-4DF7-A58A-57FD33DC29C8}" srcOrd="4" destOrd="0" presId="urn:microsoft.com/office/officeart/2005/8/layout/hChevron3"/>
    <dgm:cxn modelId="{0AB4A136-8F1E-44FC-BD0B-C0E5033CB1E8}" type="presParOf" srcId="{F5D4BD0B-9DB9-42FD-82F2-CCC3E8C419E6}" destId="{A6A30506-F598-46F2-9DD2-9A4C710A51E6}" srcOrd="5" destOrd="0" presId="urn:microsoft.com/office/officeart/2005/8/layout/hChevron3"/>
    <dgm:cxn modelId="{8F19CEBB-6E11-449E-84F2-BB74725EB5C6}" type="presParOf" srcId="{F5D4BD0B-9DB9-42FD-82F2-CCC3E8C419E6}" destId="{E3E88C46-B26F-455F-B3DA-C5B2A17EC195}" srcOrd="6" destOrd="0" presId="urn:microsoft.com/office/officeart/2005/8/layout/hChevron3"/>
    <dgm:cxn modelId="{216B7FBD-04A3-4DE9-911C-4F9785EACF22}" type="presParOf" srcId="{F5D4BD0B-9DB9-42FD-82F2-CCC3E8C419E6}" destId="{E0D99C27-553B-47B8-9349-F2EB01838426}" srcOrd="7" destOrd="0" presId="urn:microsoft.com/office/officeart/2005/8/layout/hChevron3"/>
    <dgm:cxn modelId="{C21291B2-08E1-4C29-B8BD-E7F7ABE86794}" type="presParOf" srcId="{F5D4BD0B-9DB9-42FD-82F2-CCC3E8C419E6}" destId="{AAF021F4-86AB-4B01-8D3E-64FD92297BC7}" srcOrd="8" destOrd="0" presId="urn:microsoft.com/office/officeart/2005/8/layout/hChevron3"/>
    <dgm:cxn modelId="{FBD8A312-991D-45D7-B179-832DCAE50716}" type="presParOf" srcId="{F5D4BD0B-9DB9-42FD-82F2-CCC3E8C419E6}" destId="{F01E2B0B-DC9B-4E95-A96D-8ADC02E8926B}" srcOrd="9" destOrd="0" presId="urn:microsoft.com/office/officeart/2005/8/layout/hChevron3"/>
    <dgm:cxn modelId="{397C8C4C-7997-4097-8938-290902833913}" type="presParOf" srcId="{F5D4BD0B-9DB9-42FD-82F2-CCC3E8C419E6}" destId="{B48AFD7F-311F-4C30-BD67-559968F9256D}" srcOrd="10" destOrd="0" presId="urn:microsoft.com/office/officeart/2005/8/layout/hChevron3"/>
    <dgm:cxn modelId="{B0CE6066-FACC-4313-B5F5-32E3DE998539}" type="presParOf" srcId="{F5D4BD0B-9DB9-42FD-82F2-CCC3E8C419E6}" destId="{0CDAC16E-B4CD-4BD3-971C-962C8BC59BF3}" srcOrd="11" destOrd="0" presId="urn:microsoft.com/office/officeart/2005/8/layout/hChevron3"/>
    <dgm:cxn modelId="{58CFD30A-59EA-4366-AAA9-F6A271891B5E}" type="presParOf" srcId="{F5D4BD0B-9DB9-42FD-82F2-CCC3E8C419E6}" destId="{6FD4D302-8550-4A8A-B719-5BC8CAA6DF91}" srcOrd="12" destOrd="0" presId="urn:microsoft.com/office/officeart/2005/8/layout/hChevron3"/>
    <dgm:cxn modelId="{57394AAC-D7BD-4956-A882-056D9527F2B4}" type="presParOf" srcId="{F5D4BD0B-9DB9-42FD-82F2-CCC3E8C419E6}" destId="{B60A4BE2-09AE-403B-BA83-20B6A65A29F0}" srcOrd="13" destOrd="0" presId="urn:microsoft.com/office/officeart/2005/8/layout/hChevron3"/>
    <dgm:cxn modelId="{F93A4DB0-A364-44E4-B64A-230F6BB267A6}" type="presParOf" srcId="{F5D4BD0B-9DB9-42FD-82F2-CCC3E8C419E6}" destId="{ACE2FE0B-B5B1-434D-AC3E-9EACBF90166F}" srcOrd="14" destOrd="0" presId="urn:microsoft.com/office/officeart/2005/8/layout/hChevron3"/>
    <dgm:cxn modelId="{8415CF48-3A45-402A-9608-585B3764D7CA}" type="presParOf" srcId="{F5D4BD0B-9DB9-42FD-82F2-CCC3E8C419E6}" destId="{B35B0590-D019-416E-B041-A81371FAAB5E}" srcOrd="15" destOrd="0" presId="urn:microsoft.com/office/officeart/2005/8/layout/hChevron3"/>
    <dgm:cxn modelId="{B8A017B1-AB75-4E2D-A50B-044DE53F08E7}" type="presParOf" srcId="{F5D4BD0B-9DB9-42FD-82F2-CCC3E8C419E6}" destId="{36F01D20-3F7F-4B68-8082-1A8CD5937F68}" srcOrd="16"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924" y="329047"/>
          <a:ext cx="1513535" cy="60541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Perustiedot</a:t>
          </a:r>
        </a:p>
      </dsp:txBody>
      <dsp:txXfrm>
        <a:off x="924" y="329047"/>
        <a:ext cx="1362182" cy="605414"/>
      </dsp:txXfrm>
    </dsp:sp>
    <dsp:sp modelId="{6651708C-4751-47C9-AE4F-617D8A36D3FB}">
      <dsp:nvSpPr>
        <dsp:cNvPr id="0" name=""/>
        <dsp:cNvSpPr/>
      </dsp:nvSpPr>
      <dsp:spPr>
        <a:xfrm>
          <a:off x="1211752" y="329047"/>
          <a:ext cx="1513535" cy="605414"/>
        </a:xfrm>
        <a:prstGeom prst="chevron">
          <a:avLst/>
        </a:prstGeom>
        <a:solidFill>
          <a:srgbClr val="00BCB3"/>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Oppimisympäristö ja turvallisuus</a:t>
          </a:r>
        </a:p>
      </dsp:txBody>
      <dsp:txXfrm>
        <a:off x="1514459" y="329047"/>
        <a:ext cx="908121" cy="605414"/>
      </dsp:txXfrm>
    </dsp:sp>
    <dsp:sp modelId="{F5F36988-8DDD-4DF7-A58A-57FD33DC29C8}">
      <dsp:nvSpPr>
        <dsp:cNvPr id="0" name=""/>
        <dsp:cNvSpPr/>
      </dsp:nvSpPr>
      <dsp:spPr>
        <a:xfrm>
          <a:off x="2422580"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Oppiminen</a:t>
          </a:r>
        </a:p>
      </dsp:txBody>
      <dsp:txXfrm>
        <a:off x="2725287" y="329047"/>
        <a:ext cx="908121" cy="605414"/>
      </dsp:txXfrm>
    </dsp:sp>
    <dsp:sp modelId="{E3E88C46-B26F-455F-B3DA-C5B2A17EC195}">
      <dsp:nvSpPr>
        <dsp:cNvPr id="0" name=""/>
        <dsp:cNvSpPr/>
      </dsp:nvSpPr>
      <dsp:spPr>
        <a:xfrm>
          <a:off x="3633409"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Yhteistyö ja koulunkäynnin tukeminen</a:t>
          </a:r>
        </a:p>
      </dsp:txBody>
      <dsp:txXfrm>
        <a:off x="3936116" y="329047"/>
        <a:ext cx="908121" cy="605414"/>
      </dsp:txXfrm>
    </dsp:sp>
    <dsp:sp modelId="{AAF021F4-86AB-4B01-8D3E-64FD92297BC7}">
      <dsp:nvSpPr>
        <dsp:cNvPr id="0" name=""/>
        <dsp:cNvSpPr/>
      </dsp:nvSpPr>
      <dsp:spPr>
        <a:xfrm>
          <a:off x="4844237"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on hyvin</a:t>
          </a:r>
        </a:p>
      </dsp:txBody>
      <dsp:txXfrm>
        <a:off x="5146944" y="329047"/>
        <a:ext cx="908121" cy="605414"/>
      </dsp:txXfrm>
    </dsp:sp>
    <dsp:sp modelId="{B48AFD7F-311F-4C30-BD67-559968F9256D}">
      <dsp:nvSpPr>
        <dsp:cNvPr id="0" name=""/>
        <dsp:cNvSpPr/>
      </dsp:nvSpPr>
      <dsp:spPr>
        <a:xfrm>
          <a:off x="6055066"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voisi olla paremmin</a:t>
          </a:r>
        </a:p>
      </dsp:txBody>
      <dsp:txXfrm>
        <a:off x="6357773" y="329047"/>
        <a:ext cx="908121" cy="6054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940" y="674483"/>
          <a:ext cx="1437836" cy="575134"/>
        </a:xfrm>
        <a:prstGeom prst="homePlat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Perustiedot</a:t>
          </a:r>
        </a:p>
      </dsp:txBody>
      <dsp:txXfrm>
        <a:off x="4940" y="674483"/>
        <a:ext cx="1294053" cy="575134"/>
      </dsp:txXfrm>
    </dsp:sp>
    <dsp:sp modelId="{6651708C-4751-47C9-AE4F-617D8A36D3FB}">
      <dsp:nvSpPr>
        <dsp:cNvPr id="0" name=""/>
        <dsp:cNvSpPr/>
      </dsp:nvSpPr>
      <dsp:spPr>
        <a:xfrm>
          <a:off x="1155209" y="674483"/>
          <a:ext cx="1437836" cy="575134"/>
        </a:xfrm>
        <a:prstGeom prst="chevron">
          <a:avLst/>
        </a:prstGeom>
        <a:no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Oppiminen</a:t>
          </a:r>
        </a:p>
      </dsp:txBody>
      <dsp:txXfrm>
        <a:off x="1442776" y="674483"/>
        <a:ext cx="862702" cy="575134"/>
      </dsp:txXfrm>
    </dsp:sp>
    <dsp:sp modelId="{F5F36988-8DDD-4DF7-A58A-57FD33DC29C8}">
      <dsp:nvSpPr>
        <dsp:cNvPr id="0" name=""/>
        <dsp:cNvSpPr/>
      </dsp:nvSpPr>
      <dsp:spPr>
        <a:xfrm>
          <a:off x="2305478" y="674483"/>
          <a:ext cx="1437836" cy="575134"/>
        </a:xfrm>
        <a:prstGeom prst="chevron">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Oppimisympäristö ja turvallisuus</a:t>
          </a:r>
        </a:p>
      </dsp:txBody>
      <dsp:txXfrm>
        <a:off x="2593045" y="674483"/>
        <a:ext cx="862702" cy="575134"/>
      </dsp:txXfrm>
    </dsp:sp>
    <dsp:sp modelId="{E3E88C46-B26F-455F-B3DA-C5B2A17EC195}">
      <dsp:nvSpPr>
        <dsp:cNvPr id="0" name=""/>
        <dsp:cNvSpPr/>
      </dsp:nvSpPr>
      <dsp:spPr>
        <a:xfrm>
          <a:off x="3455746" y="674483"/>
          <a:ext cx="1437836" cy="575134"/>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Yhteistyö ja koulunkäynnin tukeminen</a:t>
          </a:r>
        </a:p>
      </dsp:txBody>
      <dsp:txXfrm>
        <a:off x="3743313" y="674483"/>
        <a:ext cx="862702" cy="575134"/>
      </dsp:txXfrm>
    </dsp:sp>
    <dsp:sp modelId="{AAF021F4-86AB-4B01-8D3E-64FD92297BC7}">
      <dsp:nvSpPr>
        <dsp:cNvPr id="0" name=""/>
        <dsp:cNvSpPr/>
      </dsp:nvSpPr>
      <dsp:spPr>
        <a:xfrm>
          <a:off x="4606015" y="674483"/>
          <a:ext cx="1437836" cy="575134"/>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Koulun toiminta</a:t>
          </a:r>
        </a:p>
      </dsp:txBody>
      <dsp:txXfrm>
        <a:off x="4893582" y="674483"/>
        <a:ext cx="862702" cy="575134"/>
      </dsp:txXfrm>
    </dsp:sp>
    <dsp:sp modelId="{B48AFD7F-311F-4C30-BD67-559968F9256D}">
      <dsp:nvSpPr>
        <dsp:cNvPr id="0" name=""/>
        <dsp:cNvSpPr/>
      </dsp:nvSpPr>
      <dsp:spPr>
        <a:xfrm>
          <a:off x="5756284" y="674483"/>
          <a:ext cx="1437836" cy="575134"/>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Puhelimen ja mobiililaitteiden käyttö</a:t>
          </a:r>
        </a:p>
      </dsp:txBody>
      <dsp:txXfrm>
        <a:off x="6043851" y="674483"/>
        <a:ext cx="862702" cy="575134"/>
      </dsp:txXfrm>
    </dsp:sp>
    <dsp:sp modelId="{6FD4D302-8550-4A8A-B719-5BC8CAA6DF91}">
      <dsp:nvSpPr>
        <dsp:cNvPr id="0" name=""/>
        <dsp:cNvSpPr/>
      </dsp:nvSpPr>
      <dsp:spPr>
        <a:xfrm>
          <a:off x="6906553" y="674483"/>
          <a:ext cx="1437836" cy="575134"/>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7194120" y="674483"/>
        <a:ext cx="862702" cy="575134"/>
      </dsp:txXfrm>
    </dsp:sp>
    <dsp:sp modelId="{ACE2FE0B-B5B1-434D-AC3E-9EACBF90166F}">
      <dsp:nvSpPr>
        <dsp:cNvPr id="0" name=""/>
        <dsp:cNvSpPr/>
      </dsp:nvSpPr>
      <dsp:spPr>
        <a:xfrm>
          <a:off x="8056822" y="674483"/>
          <a:ext cx="1437836" cy="575134"/>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Koulussa on hyvin</a:t>
          </a:r>
        </a:p>
      </dsp:txBody>
      <dsp:txXfrm>
        <a:off x="8344389" y="674483"/>
        <a:ext cx="862702" cy="575134"/>
      </dsp:txXfrm>
    </dsp:sp>
    <dsp:sp modelId="{36F01D20-3F7F-4B68-8082-1A8CD5937F68}">
      <dsp:nvSpPr>
        <dsp:cNvPr id="0" name=""/>
        <dsp:cNvSpPr/>
      </dsp:nvSpPr>
      <dsp:spPr>
        <a:xfrm>
          <a:off x="9207091" y="674483"/>
          <a:ext cx="1437836" cy="575134"/>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Koulussa voisi olla paremmin</a:t>
          </a:r>
        </a:p>
      </dsp:txBody>
      <dsp:txXfrm>
        <a:off x="9494658" y="674483"/>
        <a:ext cx="862702" cy="57513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96" y="158466"/>
          <a:ext cx="1362951" cy="545180"/>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Perustiedot</a:t>
          </a:r>
        </a:p>
      </dsp:txBody>
      <dsp:txXfrm>
        <a:off x="4396" y="158466"/>
        <a:ext cx="1226656" cy="545180"/>
      </dsp:txXfrm>
    </dsp:sp>
    <dsp:sp modelId="{6651708C-4751-47C9-AE4F-617D8A36D3FB}">
      <dsp:nvSpPr>
        <dsp:cNvPr id="0" name=""/>
        <dsp:cNvSpPr/>
      </dsp:nvSpPr>
      <dsp:spPr>
        <a:xfrm>
          <a:off x="1094757" y="158466"/>
          <a:ext cx="1362951" cy="545180"/>
        </a:xfrm>
        <a:prstGeom prst="chevron">
          <a:avLst/>
        </a:prstGeom>
        <a:solidFill>
          <a:schemeClr val="accent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bg1"/>
              </a:solidFill>
            </a:rPr>
            <a:t>Koulun toiminta</a:t>
          </a:r>
        </a:p>
      </dsp:txBody>
      <dsp:txXfrm>
        <a:off x="1367347" y="158466"/>
        <a:ext cx="817771" cy="545180"/>
      </dsp:txXfrm>
    </dsp:sp>
    <dsp:sp modelId="{F5F36988-8DDD-4DF7-A58A-57FD33DC29C8}">
      <dsp:nvSpPr>
        <dsp:cNvPr id="0" name=""/>
        <dsp:cNvSpPr/>
      </dsp:nvSpPr>
      <dsp:spPr>
        <a:xfrm>
          <a:off x="2185119"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Oppimisympäristö ja turvallisuus</a:t>
          </a:r>
        </a:p>
      </dsp:txBody>
      <dsp:txXfrm>
        <a:off x="2457709" y="158466"/>
        <a:ext cx="817771" cy="545180"/>
      </dsp:txXfrm>
    </dsp:sp>
    <dsp:sp modelId="{E3E88C46-B26F-455F-B3DA-C5B2A17EC195}">
      <dsp:nvSpPr>
        <dsp:cNvPr id="0" name=""/>
        <dsp:cNvSpPr/>
      </dsp:nvSpPr>
      <dsp:spPr>
        <a:xfrm>
          <a:off x="3275480"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Opetus ja oppiminen</a:t>
          </a:r>
        </a:p>
      </dsp:txBody>
      <dsp:txXfrm>
        <a:off x="3548070" y="158466"/>
        <a:ext cx="817771" cy="545180"/>
      </dsp:txXfrm>
    </dsp:sp>
    <dsp:sp modelId="{AAF021F4-86AB-4B01-8D3E-64FD92297BC7}">
      <dsp:nvSpPr>
        <dsp:cNvPr id="0" name=""/>
        <dsp:cNvSpPr/>
      </dsp:nvSpPr>
      <dsp:spPr>
        <a:xfrm>
          <a:off x="4365841"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Oppimisen tuki ja opiskeluhuolto</a:t>
          </a:r>
        </a:p>
      </dsp:txBody>
      <dsp:txXfrm>
        <a:off x="4638431" y="158466"/>
        <a:ext cx="817771" cy="545180"/>
      </dsp:txXfrm>
    </dsp:sp>
    <dsp:sp modelId="{B48AFD7F-311F-4C30-BD67-559968F9256D}">
      <dsp:nvSpPr>
        <dsp:cNvPr id="0" name=""/>
        <dsp:cNvSpPr/>
      </dsp:nvSpPr>
      <dsp:spPr>
        <a:xfrm>
          <a:off x="5456203"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Puhelimen ja mobiililaitteiden käyttö</a:t>
          </a:r>
        </a:p>
      </dsp:txBody>
      <dsp:txXfrm>
        <a:off x="5728793" y="158466"/>
        <a:ext cx="817771" cy="545180"/>
      </dsp:txXfrm>
    </dsp:sp>
    <dsp:sp modelId="{6FD4D302-8550-4A8A-B719-5BC8CAA6DF91}">
      <dsp:nvSpPr>
        <dsp:cNvPr id="0" name=""/>
        <dsp:cNvSpPr/>
      </dsp:nvSpPr>
      <dsp:spPr>
        <a:xfrm>
          <a:off x="6546564"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6819154" y="158466"/>
        <a:ext cx="817771" cy="545180"/>
      </dsp:txXfrm>
    </dsp:sp>
    <dsp:sp modelId="{ACE2FE0B-B5B1-434D-AC3E-9EACBF90166F}">
      <dsp:nvSpPr>
        <dsp:cNvPr id="0" name=""/>
        <dsp:cNvSpPr/>
      </dsp:nvSpPr>
      <dsp:spPr>
        <a:xfrm>
          <a:off x="7636925"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Kiitokset ja kehittämiskohteet</a:t>
          </a:r>
        </a:p>
      </dsp:txBody>
      <dsp:txXfrm>
        <a:off x="7909515" y="158466"/>
        <a:ext cx="817771" cy="5451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96" y="158466"/>
          <a:ext cx="1362951" cy="545180"/>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Perustiedot</a:t>
          </a:r>
        </a:p>
      </dsp:txBody>
      <dsp:txXfrm>
        <a:off x="4396" y="158466"/>
        <a:ext cx="1226656" cy="545180"/>
      </dsp:txXfrm>
    </dsp:sp>
    <dsp:sp modelId="{6651708C-4751-47C9-AE4F-617D8A36D3FB}">
      <dsp:nvSpPr>
        <dsp:cNvPr id="0" name=""/>
        <dsp:cNvSpPr/>
      </dsp:nvSpPr>
      <dsp:spPr>
        <a:xfrm>
          <a:off x="1094757" y="158466"/>
          <a:ext cx="1362951" cy="54518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Koulun toiminta</a:t>
          </a:r>
        </a:p>
      </dsp:txBody>
      <dsp:txXfrm>
        <a:off x="1367347" y="158466"/>
        <a:ext cx="817771" cy="545180"/>
      </dsp:txXfrm>
    </dsp:sp>
    <dsp:sp modelId="{F5F36988-8DDD-4DF7-A58A-57FD33DC29C8}">
      <dsp:nvSpPr>
        <dsp:cNvPr id="0" name=""/>
        <dsp:cNvSpPr/>
      </dsp:nvSpPr>
      <dsp:spPr>
        <a:xfrm>
          <a:off x="2185119" y="158466"/>
          <a:ext cx="1362951" cy="545180"/>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bg1"/>
              </a:solidFill>
            </a:rPr>
            <a:t>Oppimisympäristö ja turvallisuus</a:t>
          </a:r>
        </a:p>
      </dsp:txBody>
      <dsp:txXfrm>
        <a:off x="2457709" y="158466"/>
        <a:ext cx="817771" cy="545180"/>
      </dsp:txXfrm>
    </dsp:sp>
    <dsp:sp modelId="{E3E88C46-B26F-455F-B3DA-C5B2A17EC195}">
      <dsp:nvSpPr>
        <dsp:cNvPr id="0" name=""/>
        <dsp:cNvSpPr/>
      </dsp:nvSpPr>
      <dsp:spPr>
        <a:xfrm>
          <a:off x="3275480"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Opetus ja oppiminen</a:t>
          </a:r>
        </a:p>
      </dsp:txBody>
      <dsp:txXfrm>
        <a:off x="3548070" y="158466"/>
        <a:ext cx="817771" cy="545180"/>
      </dsp:txXfrm>
    </dsp:sp>
    <dsp:sp modelId="{AAF021F4-86AB-4B01-8D3E-64FD92297BC7}">
      <dsp:nvSpPr>
        <dsp:cNvPr id="0" name=""/>
        <dsp:cNvSpPr/>
      </dsp:nvSpPr>
      <dsp:spPr>
        <a:xfrm>
          <a:off x="4365841"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Oppimisen tuki ja opiskeluhuolto</a:t>
          </a:r>
        </a:p>
      </dsp:txBody>
      <dsp:txXfrm>
        <a:off x="4638431" y="158466"/>
        <a:ext cx="817771" cy="545180"/>
      </dsp:txXfrm>
    </dsp:sp>
    <dsp:sp modelId="{B48AFD7F-311F-4C30-BD67-559968F9256D}">
      <dsp:nvSpPr>
        <dsp:cNvPr id="0" name=""/>
        <dsp:cNvSpPr/>
      </dsp:nvSpPr>
      <dsp:spPr>
        <a:xfrm>
          <a:off x="5456203"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Puhelimen ja mobiililaitteiden käyttö</a:t>
          </a:r>
        </a:p>
      </dsp:txBody>
      <dsp:txXfrm>
        <a:off x="5728793" y="158466"/>
        <a:ext cx="817771" cy="545180"/>
      </dsp:txXfrm>
    </dsp:sp>
    <dsp:sp modelId="{6FD4D302-8550-4A8A-B719-5BC8CAA6DF91}">
      <dsp:nvSpPr>
        <dsp:cNvPr id="0" name=""/>
        <dsp:cNvSpPr/>
      </dsp:nvSpPr>
      <dsp:spPr>
        <a:xfrm>
          <a:off x="6546564"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6819154" y="158466"/>
        <a:ext cx="817771" cy="545180"/>
      </dsp:txXfrm>
    </dsp:sp>
    <dsp:sp modelId="{ACE2FE0B-B5B1-434D-AC3E-9EACBF90166F}">
      <dsp:nvSpPr>
        <dsp:cNvPr id="0" name=""/>
        <dsp:cNvSpPr/>
      </dsp:nvSpPr>
      <dsp:spPr>
        <a:xfrm>
          <a:off x="7636925"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Kiitokset ja kehittämiskohteet</a:t>
          </a:r>
        </a:p>
      </dsp:txBody>
      <dsp:txXfrm>
        <a:off x="7909515" y="158466"/>
        <a:ext cx="817771" cy="5451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96" y="158466"/>
          <a:ext cx="1362951" cy="545180"/>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Perustiedot</a:t>
          </a:r>
        </a:p>
      </dsp:txBody>
      <dsp:txXfrm>
        <a:off x="4396" y="158466"/>
        <a:ext cx="1226656" cy="545180"/>
      </dsp:txXfrm>
    </dsp:sp>
    <dsp:sp modelId="{6651708C-4751-47C9-AE4F-617D8A36D3FB}">
      <dsp:nvSpPr>
        <dsp:cNvPr id="0" name=""/>
        <dsp:cNvSpPr/>
      </dsp:nvSpPr>
      <dsp:spPr>
        <a:xfrm>
          <a:off x="1094757" y="158466"/>
          <a:ext cx="1362951" cy="54518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Koulun toiminta</a:t>
          </a:r>
        </a:p>
      </dsp:txBody>
      <dsp:txXfrm>
        <a:off x="1367347" y="158466"/>
        <a:ext cx="817771" cy="545180"/>
      </dsp:txXfrm>
    </dsp:sp>
    <dsp:sp modelId="{F5F36988-8DDD-4DF7-A58A-57FD33DC29C8}">
      <dsp:nvSpPr>
        <dsp:cNvPr id="0" name=""/>
        <dsp:cNvSpPr/>
      </dsp:nvSpPr>
      <dsp:spPr>
        <a:xfrm>
          <a:off x="2185119"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Oppimisympäristö ja turvallisuus</a:t>
          </a:r>
        </a:p>
      </dsp:txBody>
      <dsp:txXfrm>
        <a:off x="2457709" y="158466"/>
        <a:ext cx="817771" cy="545180"/>
      </dsp:txXfrm>
    </dsp:sp>
    <dsp:sp modelId="{E3E88C46-B26F-455F-B3DA-C5B2A17EC195}">
      <dsp:nvSpPr>
        <dsp:cNvPr id="0" name=""/>
        <dsp:cNvSpPr/>
      </dsp:nvSpPr>
      <dsp:spPr>
        <a:xfrm>
          <a:off x="3275480" y="158466"/>
          <a:ext cx="1362951" cy="545180"/>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bg1"/>
              </a:solidFill>
            </a:rPr>
            <a:t>Opetus ja oppiminen</a:t>
          </a:r>
        </a:p>
      </dsp:txBody>
      <dsp:txXfrm>
        <a:off x="3548070" y="158466"/>
        <a:ext cx="817771" cy="545180"/>
      </dsp:txXfrm>
    </dsp:sp>
    <dsp:sp modelId="{AAF021F4-86AB-4B01-8D3E-64FD92297BC7}">
      <dsp:nvSpPr>
        <dsp:cNvPr id="0" name=""/>
        <dsp:cNvSpPr/>
      </dsp:nvSpPr>
      <dsp:spPr>
        <a:xfrm>
          <a:off x="4365841"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Oppimisen tuki ja opiskeluhuolto</a:t>
          </a:r>
        </a:p>
      </dsp:txBody>
      <dsp:txXfrm>
        <a:off x="4638431" y="158466"/>
        <a:ext cx="817771" cy="545180"/>
      </dsp:txXfrm>
    </dsp:sp>
    <dsp:sp modelId="{B48AFD7F-311F-4C30-BD67-559968F9256D}">
      <dsp:nvSpPr>
        <dsp:cNvPr id="0" name=""/>
        <dsp:cNvSpPr/>
      </dsp:nvSpPr>
      <dsp:spPr>
        <a:xfrm>
          <a:off x="5456203"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Puhelimen ja mobiililaitteiden käyttö</a:t>
          </a:r>
        </a:p>
      </dsp:txBody>
      <dsp:txXfrm>
        <a:off x="5728793" y="158466"/>
        <a:ext cx="817771" cy="545180"/>
      </dsp:txXfrm>
    </dsp:sp>
    <dsp:sp modelId="{6FD4D302-8550-4A8A-B719-5BC8CAA6DF91}">
      <dsp:nvSpPr>
        <dsp:cNvPr id="0" name=""/>
        <dsp:cNvSpPr/>
      </dsp:nvSpPr>
      <dsp:spPr>
        <a:xfrm>
          <a:off x="6546564"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6819154" y="158466"/>
        <a:ext cx="817771" cy="545180"/>
      </dsp:txXfrm>
    </dsp:sp>
    <dsp:sp modelId="{ACE2FE0B-B5B1-434D-AC3E-9EACBF90166F}">
      <dsp:nvSpPr>
        <dsp:cNvPr id="0" name=""/>
        <dsp:cNvSpPr/>
      </dsp:nvSpPr>
      <dsp:spPr>
        <a:xfrm>
          <a:off x="7636925"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Kiitokset ja kehittämiskohteet</a:t>
          </a:r>
        </a:p>
      </dsp:txBody>
      <dsp:txXfrm>
        <a:off x="7909515" y="158466"/>
        <a:ext cx="817771" cy="54518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96" y="158466"/>
          <a:ext cx="1362951" cy="545180"/>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Perustiedot</a:t>
          </a:r>
        </a:p>
      </dsp:txBody>
      <dsp:txXfrm>
        <a:off x="4396" y="158466"/>
        <a:ext cx="1226656" cy="545180"/>
      </dsp:txXfrm>
    </dsp:sp>
    <dsp:sp modelId="{6651708C-4751-47C9-AE4F-617D8A36D3FB}">
      <dsp:nvSpPr>
        <dsp:cNvPr id="0" name=""/>
        <dsp:cNvSpPr/>
      </dsp:nvSpPr>
      <dsp:spPr>
        <a:xfrm>
          <a:off x="1094757" y="158466"/>
          <a:ext cx="1362951" cy="54518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Koulun toiminta</a:t>
          </a:r>
        </a:p>
      </dsp:txBody>
      <dsp:txXfrm>
        <a:off x="1367347" y="158466"/>
        <a:ext cx="817771" cy="545180"/>
      </dsp:txXfrm>
    </dsp:sp>
    <dsp:sp modelId="{F5F36988-8DDD-4DF7-A58A-57FD33DC29C8}">
      <dsp:nvSpPr>
        <dsp:cNvPr id="0" name=""/>
        <dsp:cNvSpPr/>
      </dsp:nvSpPr>
      <dsp:spPr>
        <a:xfrm>
          <a:off x="2185119"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Oppimisympäristö ja turvallisuus</a:t>
          </a:r>
        </a:p>
      </dsp:txBody>
      <dsp:txXfrm>
        <a:off x="2457709" y="158466"/>
        <a:ext cx="817771" cy="545180"/>
      </dsp:txXfrm>
    </dsp:sp>
    <dsp:sp modelId="{E3E88C46-B26F-455F-B3DA-C5B2A17EC195}">
      <dsp:nvSpPr>
        <dsp:cNvPr id="0" name=""/>
        <dsp:cNvSpPr/>
      </dsp:nvSpPr>
      <dsp:spPr>
        <a:xfrm>
          <a:off x="3275480" y="158466"/>
          <a:ext cx="1362951" cy="545180"/>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bg1"/>
              </a:solidFill>
            </a:rPr>
            <a:t>Opetus ja oppiminen</a:t>
          </a:r>
        </a:p>
      </dsp:txBody>
      <dsp:txXfrm>
        <a:off x="3548070" y="158466"/>
        <a:ext cx="817771" cy="545180"/>
      </dsp:txXfrm>
    </dsp:sp>
    <dsp:sp modelId="{AAF021F4-86AB-4B01-8D3E-64FD92297BC7}">
      <dsp:nvSpPr>
        <dsp:cNvPr id="0" name=""/>
        <dsp:cNvSpPr/>
      </dsp:nvSpPr>
      <dsp:spPr>
        <a:xfrm>
          <a:off x="4365841" y="158466"/>
          <a:ext cx="1362951" cy="545180"/>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Oppimisen tuki ja opiskeluhuolto</a:t>
          </a:r>
        </a:p>
      </dsp:txBody>
      <dsp:txXfrm>
        <a:off x="4638431" y="158466"/>
        <a:ext cx="817771" cy="545180"/>
      </dsp:txXfrm>
    </dsp:sp>
    <dsp:sp modelId="{B48AFD7F-311F-4C30-BD67-559968F9256D}">
      <dsp:nvSpPr>
        <dsp:cNvPr id="0" name=""/>
        <dsp:cNvSpPr/>
      </dsp:nvSpPr>
      <dsp:spPr>
        <a:xfrm>
          <a:off x="5456203"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Puhelimen ja mobiililaitteiden käyttö</a:t>
          </a:r>
        </a:p>
      </dsp:txBody>
      <dsp:txXfrm>
        <a:off x="5728793" y="158466"/>
        <a:ext cx="817771" cy="545180"/>
      </dsp:txXfrm>
    </dsp:sp>
    <dsp:sp modelId="{6FD4D302-8550-4A8A-B719-5BC8CAA6DF91}">
      <dsp:nvSpPr>
        <dsp:cNvPr id="0" name=""/>
        <dsp:cNvSpPr/>
      </dsp:nvSpPr>
      <dsp:spPr>
        <a:xfrm>
          <a:off x="6546564"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6819154" y="158466"/>
        <a:ext cx="817771" cy="545180"/>
      </dsp:txXfrm>
    </dsp:sp>
    <dsp:sp modelId="{ACE2FE0B-B5B1-434D-AC3E-9EACBF90166F}">
      <dsp:nvSpPr>
        <dsp:cNvPr id="0" name=""/>
        <dsp:cNvSpPr/>
      </dsp:nvSpPr>
      <dsp:spPr>
        <a:xfrm>
          <a:off x="7636925"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Kiitokset ja kehittämiskohteet</a:t>
          </a:r>
        </a:p>
      </dsp:txBody>
      <dsp:txXfrm>
        <a:off x="7909515" y="158466"/>
        <a:ext cx="817771" cy="5451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96" y="158466"/>
          <a:ext cx="1362951" cy="545180"/>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Perustiedot</a:t>
          </a:r>
        </a:p>
      </dsp:txBody>
      <dsp:txXfrm>
        <a:off x="4396" y="158466"/>
        <a:ext cx="1226656" cy="545180"/>
      </dsp:txXfrm>
    </dsp:sp>
    <dsp:sp modelId="{6651708C-4751-47C9-AE4F-617D8A36D3FB}">
      <dsp:nvSpPr>
        <dsp:cNvPr id="0" name=""/>
        <dsp:cNvSpPr/>
      </dsp:nvSpPr>
      <dsp:spPr>
        <a:xfrm>
          <a:off x="1094757" y="158466"/>
          <a:ext cx="1362951" cy="54518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Koulun toiminta</a:t>
          </a:r>
        </a:p>
      </dsp:txBody>
      <dsp:txXfrm>
        <a:off x="1367347" y="158466"/>
        <a:ext cx="817771" cy="545180"/>
      </dsp:txXfrm>
    </dsp:sp>
    <dsp:sp modelId="{F5F36988-8DDD-4DF7-A58A-57FD33DC29C8}">
      <dsp:nvSpPr>
        <dsp:cNvPr id="0" name=""/>
        <dsp:cNvSpPr/>
      </dsp:nvSpPr>
      <dsp:spPr>
        <a:xfrm>
          <a:off x="2185119"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Oppimisympäristö ja turvallisuus</a:t>
          </a:r>
        </a:p>
      </dsp:txBody>
      <dsp:txXfrm>
        <a:off x="2457709" y="158466"/>
        <a:ext cx="817771" cy="545180"/>
      </dsp:txXfrm>
    </dsp:sp>
    <dsp:sp modelId="{E3E88C46-B26F-455F-B3DA-C5B2A17EC195}">
      <dsp:nvSpPr>
        <dsp:cNvPr id="0" name=""/>
        <dsp:cNvSpPr/>
      </dsp:nvSpPr>
      <dsp:spPr>
        <a:xfrm>
          <a:off x="3275480" y="158466"/>
          <a:ext cx="1362951" cy="545180"/>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Opetus ja oppiminen</a:t>
          </a:r>
        </a:p>
      </dsp:txBody>
      <dsp:txXfrm>
        <a:off x="3548070" y="158466"/>
        <a:ext cx="817771" cy="545180"/>
      </dsp:txXfrm>
    </dsp:sp>
    <dsp:sp modelId="{AAF021F4-86AB-4B01-8D3E-64FD92297BC7}">
      <dsp:nvSpPr>
        <dsp:cNvPr id="0" name=""/>
        <dsp:cNvSpPr/>
      </dsp:nvSpPr>
      <dsp:spPr>
        <a:xfrm>
          <a:off x="4365841" y="158466"/>
          <a:ext cx="1362951" cy="545180"/>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bg1"/>
              </a:solidFill>
            </a:rPr>
            <a:t>Oppimisen tuki ja opiskeluhuolto</a:t>
          </a:r>
        </a:p>
      </dsp:txBody>
      <dsp:txXfrm>
        <a:off x="4638431" y="158466"/>
        <a:ext cx="817771" cy="545180"/>
      </dsp:txXfrm>
    </dsp:sp>
    <dsp:sp modelId="{B48AFD7F-311F-4C30-BD67-559968F9256D}">
      <dsp:nvSpPr>
        <dsp:cNvPr id="0" name=""/>
        <dsp:cNvSpPr/>
      </dsp:nvSpPr>
      <dsp:spPr>
        <a:xfrm>
          <a:off x="5456203"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Puhelimen ja mobiililaitteiden käyttö</a:t>
          </a:r>
        </a:p>
      </dsp:txBody>
      <dsp:txXfrm>
        <a:off x="5728793" y="158466"/>
        <a:ext cx="817771" cy="545180"/>
      </dsp:txXfrm>
    </dsp:sp>
    <dsp:sp modelId="{6FD4D302-8550-4A8A-B719-5BC8CAA6DF91}">
      <dsp:nvSpPr>
        <dsp:cNvPr id="0" name=""/>
        <dsp:cNvSpPr/>
      </dsp:nvSpPr>
      <dsp:spPr>
        <a:xfrm>
          <a:off x="6546564"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6819154" y="158466"/>
        <a:ext cx="817771" cy="545180"/>
      </dsp:txXfrm>
    </dsp:sp>
    <dsp:sp modelId="{ACE2FE0B-B5B1-434D-AC3E-9EACBF90166F}">
      <dsp:nvSpPr>
        <dsp:cNvPr id="0" name=""/>
        <dsp:cNvSpPr/>
      </dsp:nvSpPr>
      <dsp:spPr>
        <a:xfrm>
          <a:off x="7636925"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Kiitokset ja kehittämiskohteet</a:t>
          </a:r>
        </a:p>
      </dsp:txBody>
      <dsp:txXfrm>
        <a:off x="7909515" y="158466"/>
        <a:ext cx="817771" cy="5451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96" y="158466"/>
          <a:ext cx="1362951" cy="545180"/>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Perustiedot</a:t>
          </a:r>
        </a:p>
      </dsp:txBody>
      <dsp:txXfrm>
        <a:off x="4396" y="158466"/>
        <a:ext cx="1226656" cy="545180"/>
      </dsp:txXfrm>
    </dsp:sp>
    <dsp:sp modelId="{6651708C-4751-47C9-AE4F-617D8A36D3FB}">
      <dsp:nvSpPr>
        <dsp:cNvPr id="0" name=""/>
        <dsp:cNvSpPr/>
      </dsp:nvSpPr>
      <dsp:spPr>
        <a:xfrm>
          <a:off x="1094757" y="158466"/>
          <a:ext cx="1362951" cy="54518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Koulun toiminta</a:t>
          </a:r>
        </a:p>
      </dsp:txBody>
      <dsp:txXfrm>
        <a:off x="1367347" y="158466"/>
        <a:ext cx="817771" cy="545180"/>
      </dsp:txXfrm>
    </dsp:sp>
    <dsp:sp modelId="{F5F36988-8DDD-4DF7-A58A-57FD33DC29C8}">
      <dsp:nvSpPr>
        <dsp:cNvPr id="0" name=""/>
        <dsp:cNvSpPr/>
      </dsp:nvSpPr>
      <dsp:spPr>
        <a:xfrm>
          <a:off x="2185119"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Oppimisympäristö ja turvallisuus</a:t>
          </a:r>
        </a:p>
      </dsp:txBody>
      <dsp:txXfrm>
        <a:off x="2457709" y="158466"/>
        <a:ext cx="817771" cy="545180"/>
      </dsp:txXfrm>
    </dsp:sp>
    <dsp:sp modelId="{E3E88C46-B26F-455F-B3DA-C5B2A17EC195}">
      <dsp:nvSpPr>
        <dsp:cNvPr id="0" name=""/>
        <dsp:cNvSpPr/>
      </dsp:nvSpPr>
      <dsp:spPr>
        <a:xfrm>
          <a:off x="3275480"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Opetus ja oppiminen</a:t>
          </a:r>
        </a:p>
      </dsp:txBody>
      <dsp:txXfrm>
        <a:off x="3548070" y="158466"/>
        <a:ext cx="817771" cy="545180"/>
      </dsp:txXfrm>
    </dsp:sp>
    <dsp:sp modelId="{AAF021F4-86AB-4B01-8D3E-64FD92297BC7}">
      <dsp:nvSpPr>
        <dsp:cNvPr id="0" name=""/>
        <dsp:cNvSpPr/>
      </dsp:nvSpPr>
      <dsp:spPr>
        <a:xfrm>
          <a:off x="4365841"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Oppimisen tuki ja opiskeluhuolto</a:t>
          </a:r>
        </a:p>
      </dsp:txBody>
      <dsp:txXfrm>
        <a:off x="4638431" y="158466"/>
        <a:ext cx="817771" cy="545180"/>
      </dsp:txXfrm>
    </dsp:sp>
    <dsp:sp modelId="{B48AFD7F-311F-4C30-BD67-559968F9256D}">
      <dsp:nvSpPr>
        <dsp:cNvPr id="0" name=""/>
        <dsp:cNvSpPr/>
      </dsp:nvSpPr>
      <dsp:spPr>
        <a:xfrm>
          <a:off x="5456203" y="158466"/>
          <a:ext cx="1362951" cy="545180"/>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bg1"/>
              </a:solidFill>
            </a:rPr>
            <a:t>Puhelimen ja mobiililaitteiden käyttö</a:t>
          </a:r>
        </a:p>
      </dsp:txBody>
      <dsp:txXfrm>
        <a:off x="5728793" y="158466"/>
        <a:ext cx="817771" cy="545180"/>
      </dsp:txXfrm>
    </dsp:sp>
    <dsp:sp modelId="{6FD4D302-8550-4A8A-B719-5BC8CAA6DF91}">
      <dsp:nvSpPr>
        <dsp:cNvPr id="0" name=""/>
        <dsp:cNvSpPr/>
      </dsp:nvSpPr>
      <dsp:spPr>
        <a:xfrm>
          <a:off x="6546564"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Yleisarvosana koulusta</a:t>
          </a:r>
        </a:p>
      </dsp:txBody>
      <dsp:txXfrm>
        <a:off x="6819154" y="158466"/>
        <a:ext cx="817771" cy="545180"/>
      </dsp:txXfrm>
    </dsp:sp>
    <dsp:sp modelId="{ACE2FE0B-B5B1-434D-AC3E-9EACBF90166F}">
      <dsp:nvSpPr>
        <dsp:cNvPr id="0" name=""/>
        <dsp:cNvSpPr/>
      </dsp:nvSpPr>
      <dsp:spPr>
        <a:xfrm>
          <a:off x="7636925" y="158466"/>
          <a:ext cx="1362951" cy="54518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fi-FI" sz="800" kern="1200" dirty="0"/>
            <a:t>Kiitokset ja kehittämiskohteet</a:t>
          </a:r>
        </a:p>
      </dsp:txBody>
      <dsp:txXfrm>
        <a:off x="7909515" y="158466"/>
        <a:ext cx="817771" cy="5451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3754" y="358364"/>
          <a:ext cx="1163848" cy="465539"/>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tx1"/>
              </a:solidFill>
            </a:rPr>
            <a:t>Perustiedot</a:t>
          </a:r>
        </a:p>
      </dsp:txBody>
      <dsp:txXfrm>
        <a:off x="3754" y="358364"/>
        <a:ext cx="1047463" cy="465539"/>
      </dsp:txXfrm>
    </dsp:sp>
    <dsp:sp modelId="{6651708C-4751-47C9-AE4F-617D8A36D3FB}">
      <dsp:nvSpPr>
        <dsp:cNvPr id="0" name=""/>
        <dsp:cNvSpPr/>
      </dsp:nvSpPr>
      <dsp:spPr>
        <a:xfrm>
          <a:off x="934832" y="358364"/>
          <a:ext cx="1163848" cy="465539"/>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tx1"/>
              </a:solidFill>
            </a:rPr>
            <a:t>Koulun toiminta</a:t>
          </a:r>
        </a:p>
      </dsp:txBody>
      <dsp:txXfrm>
        <a:off x="1167602" y="358364"/>
        <a:ext cx="698309" cy="465539"/>
      </dsp:txXfrm>
    </dsp:sp>
    <dsp:sp modelId="{F5F36988-8DDD-4DF7-A58A-57FD33DC29C8}">
      <dsp:nvSpPr>
        <dsp:cNvPr id="0" name=""/>
        <dsp:cNvSpPr/>
      </dsp:nvSpPr>
      <dsp:spPr>
        <a:xfrm>
          <a:off x="1865911" y="358364"/>
          <a:ext cx="1163848" cy="465539"/>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tx1"/>
              </a:solidFill>
            </a:rPr>
            <a:t>Oppimisympäristö ja turvallisuus</a:t>
          </a:r>
        </a:p>
      </dsp:txBody>
      <dsp:txXfrm>
        <a:off x="2098681" y="358364"/>
        <a:ext cx="698309" cy="465539"/>
      </dsp:txXfrm>
    </dsp:sp>
    <dsp:sp modelId="{E3E88C46-B26F-455F-B3DA-C5B2A17EC195}">
      <dsp:nvSpPr>
        <dsp:cNvPr id="0" name=""/>
        <dsp:cNvSpPr/>
      </dsp:nvSpPr>
      <dsp:spPr>
        <a:xfrm>
          <a:off x="2796989" y="358364"/>
          <a:ext cx="1163848" cy="465539"/>
        </a:xfrm>
        <a:prstGeom prst="chevron">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tx1"/>
              </a:solidFill>
            </a:rPr>
            <a:t>Opetus ja oppiminen</a:t>
          </a:r>
        </a:p>
      </dsp:txBody>
      <dsp:txXfrm>
        <a:off x="3029759" y="358364"/>
        <a:ext cx="698309" cy="465539"/>
      </dsp:txXfrm>
    </dsp:sp>
    <dsp:sp modelId="{AAF021F4-86AB-4B01-8D3E-64FD92297BC7}">
      <dsp:nvSpPr>
        <dsp:cNvPr id="0" name=""/>
        <dsp:cNvSpPr/>
      </dsp:nvSpPr>
      <dsp:spPr>
        <a:xfrm>
          <a:off x="3728068" y="358364"/>
          <a:ext cx="1163848" cy="465539"/>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tx1"/>
              </a:solidFill>
            </a:rPr>
            <a:t>Oppimisen tuki ja opiskeluhuolto</a:t>
          </a:r>
        </a:p>
      </dsp:txBody>
      <dsp:txXfrm>
        <a:off x="3960838" y="358364"/>
        <a:ext cx="698309" cy="465539"/>
      </dsp:txXfrm>
    </dsp:sp>
    <dsp:sp modelId="{B48AFD7F-311F-4C30-BD67-559968F9256D}">
      <dsp:nvSpPr>
        <dsp:cNvPr id="0" name=""/>
        <dsp:cNvSpPr/>
      </dsp:nvSpPr>
      <dsp:spPr>
        <a:xfrm>
          <a:off x="4659146" y="358364"/>
          <a:ext cx="1163848" cy="465539"/>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tx1"/>
              </a:solidFill>
            </a:rPr>
            <a:t>Puhelimen ja mobiililaitteiden käyttö</a:t>
          </a:r>
        </a:p>
      </dsp:txBody>
      <dsp:txXfrm>
        <a:off x="4891916" y="358364"/>
        <a:ext cx="698309" cy="465539"/>
      </dsp:txXfrm>
    </dsp:sp>
    <dsp:sp modelId="{6FD4D302-8550-4A8A-B719-5BC8CAA6DF91}">
      <dsp:nvSpPr>
        <dsp:cNvPr id="0" name=""/>
        <dsp:cNvSpPr/>
      </dsp:nvSpPr>
      <dsp:spPr>
        <a:xfrm>
          <a:off x="5590225" y="358364"/>
          <a:ext cx="1163848" cy="465539"/>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bg1"/>
              </a:solidFill>
            </a:rPr>
            <a:t>Yleisarvosana koulusta</a:t>
          </a:r>
        </a:p>
      </dsp:txBody>
      <dsp:txXfrm>
        <a:off x="5822995" y="358364"/>
        <a:ext cx="698309" cy="465539"/>
      </dsp:txXfrm>
    </dsp:sp>
    <dsp:sp modelId="{ACE2FE0B-B5B1-434D-AC3E-9EACBF90166F}">
      <dsp:nvSpPr>
        <dsp:cNvPr id="0" name=""/>
        <dsp:cNvSpPr/>
      </dsp:nvSpPr>
      <dsp:spPr>
        <a:xfrm>
          <a:off x="6521303" y="358364"/>
          <a:ext cx="1163848" cy="465539"/>
        </a:xfrm>
        <a:prstGeom prst="chevron">
          <a:avLst/>
        </a:prstGeom>
        <a:solidFill>
          <a:schemeClr val="accent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16002" rIns="8001" bIns="16002" numCol="1" spcCol="1270" anchor="ctr" anchorCtr="0">
          <a:noAutofit/>
        </a:bodyPr>
        <a:lstStyle/>
        <a:p>
          <a:pPr marL="0" lvl="0" indent="0" algn="ctr" defTabSz="266700">
            <a:lnSpc>
              <a:spcPct val="90000"/>
            </a:lnSpc>
            <a:spcBef>
              <a:spcPct val="0"/>
            </a:spcBef>
            <a:spcAft>
              <a:spcPct val="35000"/>
            </a:spcAft>
            <a:buNone/>
          </a:pPr>
          <a:r>
            <a:rPr lang="fi-FI" sz="600" kern="1200" dirty="0">
              <a:solidFill>
                <a:schemeClr val="bg1"/>
              </a:solidFill>
            </a:rPr>
            <a:t>Kiitokset ja kehittämiskohteet</a:t>
          </a:r>
        </a:p>
      </dsp:txBody>
      <dsp:txXfrm>
        <a:off x="6754073" y="358364"/>
        <a:ext cx="698309" cy="4655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tx2">
            <a:lumMod val="20000"/>
            <a:lumOff val="80000"/>
          </a:schemeClr>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924" y="329047"/>
          <a:ext cx="1513535" cy="60541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Perustiedot</a:t>
          </a:r>
        </a:p>
      </dsp:txBody>
      <dsp:txXfrm>
        <a:off x="924" y="329047"/>
        <a:ext cx="1362182" cy="605414"/>
      </dsp:txXfrm>
    </dsp:sp>
    <dsp:sp modelId="{6651708C-4751-47C9-AE4F-617D8A36D3FB}">
      <dsp:nvSpPr>
        <dsp:cNvPr id="0" name=""/>
        <dsp:cNvSpPr/>
      </dsp:nvSpPr>
      <dsp:spPr>
        <a:xfrm>
          <a:off x="1211752" y="329047"/>
          <a:ext cx="1513535" cy="605414"/>
        </a:xfrm>
        <a:prstGeom prst="chevron">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Oppimisympäristö ja turvallisuus</a:t>
          </a:r>
        </a:p>
      </dsp:txBody>
      <dsp:txXfrm>
        <a:off x="1514459" y="329047"/>
        <a:ext cx="908121" cy="605414"/>
      </dsp:txXfrm>
    </dsp:sp>
    <dsp:sp modelId="{F5F36988-8DDD-4DF7-A58A-57FD33DC29C8}">
      <dsp:nvSpPr>
        <dsp:cNvPr id="0" name=""/>
        <dsp:cNvSpPr/>
      </dsp:nvSpPr>
      <dsp:spPr>
        <a:xfrm>
          <a:off x="2422580" y="329047"/>
          <a:ext cx="1513535" cy="605414"/>
        </a:xfrm>
        <a:prstGeom prst="chevron">
          <a:avLst/>
        </a:prstGeom>
        <a:solidFill>
          <a:srgbClr val="00BCB3"/>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Oppiminen</a:t>
          </a:r>
        </a:p>
      </dsp:txBody>
      <dsp:txXfrm>
        <a:off x="2725287" y="329047"/>
        <a:ext cx="908121" cy="605414"/>
      </dsp:txXfrm>
    </dsp:sp>
    <dsp:sp modelId="{E3E88C46-B26F-455F-B3DA-C5B2A17EC195}">
      <dsp:nvSpPr>
        <dsp:cNvPr id="0" name=""/>
        <dsp:cNvSpPr/>
      </dsp:nvSpPr>
      <dsp:spPr>
        <a:xfrm>
          <a:off x="3633409"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Yhteistyö ja koulunkäynnin tukeminen</a:t>
          </a:r>
        </a:p>
      </dsp:txBody>
      <dsp:txXfrm>
        <a:off x="3936116" y="329047"/>
        <a:ext cx="908121" cy="605414"/>
      </dsp:txXfrm>
    </dsp:sp>
    <dsp:sp modelId="{AAF021F4-86AB-4B01-8D3E-64FD92297BC7}">
      <dsp:nvSpPr>
        <dsp:cNvPr id="0" name=""/>
        <dsp:cNvSpPr/>
      </dsp:nvSpPr>
      <dsp:spPr>
        <a:xfrm>
          <a:off x="4844237"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on hyvin</a:t>
          </a:r>
        </a:p>
      </dsp:txBody>
      <dsp:txXfrm>
        <a:off x="5146944" y="329047"/>
        <a:ext cx="908121" cy="605414"/>
      </dsp:txXfrm>
    </dsp:sp>
    <dsp:sp modelId="{B48AFD7F-311F-4C30-BD67-559968F9256D}">
      <dsp:nvSpPr>
        <dsp:cNvPr id="0" name=""/>
        <dsp:cNvSpPr/>
      </dsp:nvSpPr>
      <dsp:spPr>
        <a:xfrm>
          <a:off x="6055066"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voisi olla paremmin</a:t>
          </a:r>
        </a:p>
      </dsp:txBody>
      <dsp:txXfrm>
        <a:off x="6357773" y="329047"/>
        <a:ext cx="908121" cy="60541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1159" y="511618"/>
          <a:ext cx="1054908" cy="421963"/>
        </a:xfrm>
        <a:prstGeom prst="homePlate">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Perustiedot</a:t>
          </a:r>
        </a:p>
      </dsp:txBody>
      <dsp:txXfrm>
        <a:off x="1159" y="511618"/>
        <a:ext cx="949417" cy="421963"/>
      </dsp:txXfrm>
    </dsp:sp>
    <dsp:sp modelId="{6651708C-4751-47C9-AE4F-617D8A36D3FB}">
      <dsp:nvSpPr>
        <dsp:cNvPr id="0" name=""/>
        <dsp:cNvSpPr/>
      </dsp:nvSpPr>
      <dsp:spPr>
        <a:xfrm>
          <a:off x="845085" y="511618"/>
          <a:ext cx="1054908" cy="421963"/>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solidFill>
                <a:schemeClr val="tx1"/>
              </a:solidFill>
            </a:rPr>
            <a:t>Toimintakulttuuri</a:t>
          </a:r>
        </a:p>
      </dsp:txBody>
      <dsp:txXfrm>
        <a:off x="1056067" y="511618"/>
        <a:ext cx="632945" cy="421963"/>
      </dsp:txXfrm>
    </dsp:sp>
    <dsp:sp modelId="{F5F36988-8DDD-4DF7-A58A-57FD33DC29C8}">
      <dsp:nvSpPr>
        <dsp:cNvPr id="0" name=""/>
        <dsp:cNvSpPr/>
      </dsp:nvSpPr>
      <dsp:spPr>
        <a:xfrm>
          <a:off x="168901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Opetussuunnitelma</a:t>
          </a:r>
        </a:p>
      </dsp:txBody>
      <dsp:txXfrm>
        <a:off x="1899994" y="511618"/>
        <a:ext cx="632945" cy="421963"/>
      </dsp:txXfrm>
    </dsp:sp>
    <dsp:sp modelId="{E3E88C46-B26F-455F-B3DA-C5B2A17EC195}">
      <dsp:nvSpPr>
        <dsp:cNvPr id="0" name=""/>
        <dsp:cNvSpPr/>
      </dsp:nvSpPr>
      <dsp:spPr>
        <a:xfrm>
          <a:off x="253293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Opetus ja opetusjärjestelyt</a:t>
          </a:r>
        </a:p>
      </dsp:txBody>
      <dsp:txXfrm>
        <a:off x="2743921" y="511618"/>
        <a:ext cx="632945" cy="421963"/>
      </dsp:txXfrm>
    </dsp:sp>
    <dsp:sp modelId="{AAF021F4-86AB-4B01-8D3E-64FD92297BC7}">
      <dsp:nvSpPr>
        <dsp:cNvPr id="0" name=""/>
        <dsp:cNvSpPr/>
      </dsp:nvSpPr>
      <dsp:spPr>
        <a:xfrm>
          <a:off x="337686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Oppimisen, kasvun ja hyvinvoinnin tuki </a:t>
          </a:r>
        </a:p>
      </dsp:txBody>
      <dsp:txXfrm>
        <a:off x="3587848" y="511618"/>
        <a:ext cx="632945" cy="421963"/>
      </dsp:txXfrm>
    </dsp:sp>
    <dsp:sp modelId="{B48AFD7F-311F-4C30-BD67-559968F9256D}">
      <dsp:nvSpPr>
        <dsp:cNvPr id="0" name=""/>
        <dsp:cNvSpPr/>
      </dsp:nvSpPr>
      <dsp:spPr>
        <a:xfrm>
          <a:off x="422079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Osallisuus ja vaikuttaminen</a:t>
          </a:r>
        </a:p>
      </dsp:txBody>
      <dsp:txXfrm>
        <a:off x="4431774" y="511618"/>
        <a:ext cx="632945" cy="421963"/>
      </dsp:txXfrm>
    </dsp:sp>
    <dsp:sp modelId="{06EE0186-DF6A-4AC6-9BFA-EEFEBBE1A7C0}">
      <dsp:nvSpPr>
        <dsp:cNvPr id="0" name=""/>
        <dsp:cNvSpPr/>
      </dsp:nvSpPr>
      <dsp:spPr>
        <a:xfrm>
          <a:off x="5064719"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Kodin ja koulun yhteistyö</a:t>
          </a:r>
        </a:p>
      </dsp:txBody>
      <dsp:txXfrm>
        <a:off x="5275701" y="511618"/>
        <a:ext cx="632945" cy="421963"/>
      </dsp:txXfrm>
    </dsp:sp>
    <dsp:sp modelId="{ABA6C26F-CF71-4A04-8C91-0E8080D5B20F}">
      <dsp:nvSpPr>
        <dsp:cNvPr id="0" name=""/>
        <dsp:cNvSpPr/>
      </dsp:nvSpPr>
      <dsp:spPr>
        <a:xfrm>
          <a:off x="5908646"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Oppimisympäristön turvallisuus</a:t>
          </a:r>
        </a:p>
      </dsp:txBody>
      <dsp:txXfrm>
        <a:off x="6119628" y="511618"/>
        <a:ext cx="632945" cy="421963"/>
      </dsp:txXfrm>
    </dsp:sp>
    <dsp:sp modelId="{E4A27AB2-67BC-46B6-A3B1-C2A21B2E4C4C}">
      <dsp:nvSpPr>
        <dsp:cNvPr id="0" name=""/>
        <dsp:cNvSpPr/>
      </dsp:nvSpPr>
      <dsp:spPr>
        <a:xfrm>
          <a:off x="6752572" y="511618"/>
          <a:ext cx="1054908" cy="421963"/>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Puhelimen ja mobiililaitteiden käyttö</a:t>
          </a:r>
        </a:p>
      </dsp:txBody>
      <dsp:txXfrm>
        <a:off x="6963554" y="511618"/>
        <a:ext cx="632945" cy="421963"/>
      </dsp:txXfrm>
    </dsp:sp>
    <dsp:sp modelId="{6FD4D302-8550-4A8A-B719-5BC8CAA6DF91}">
      <dsp:nvSpPr>
        <dsp:cNvPr id="0" name=""/>
        <dsp:cNvSpPr/>
      </dsp:nvSpPr>
      <dsp:spPr>
        <a:xfrm>
          <a:off x="7596499" y="511618"/>
          <a:ext cx="1054908" cy="421963"/>
        </a:xfrm>
        <a:prstGeom prst="chevron">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Yleisarvosana koulusta</a:t>
          </a:r>
        </a:p>
      </dsp:txBody>
      <dsp:txXfrm>
        <a:off x="7807481" y="511618"/>
        <a:ext cx="632945" cy="421963"/>
      </dsp:txXfrm>
    </dsp:sp>
    <dsp:sp modelId="{ACE2FE0B-B5B1-434D-AC3E-9EACBF90166F}">
      <dsp:nvSpPr>
        <dsp:cNvPr id="0" name=""/>
        <dsp:cNvSpPr/>
      </dsp:nvSpPr>
      <dsp:spPr>
        <a:xfrm>
          <a:off x="8440426" y="511618"/>
          <a:ext cx="1054908" cy="421963"/>
        </a:xfrm>
        <a:prstGeom prst="chevron">
          <a:avLst/>
        </a:prstGeom>
        <a:solidFill>
          <a:schemeClr val="bg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3" tIns="13335" rIns="6668" bIns="13335" numCol="1" spcCol="1270" anchor="ctr" anchorCtr="0">
          <a:noAutofit/>
        </a:bodyPr>
        <a:lstStyle/>
        <a:p>
          <a:pPr marL="0" lvl="0" indent="0" algn="ctr" defTabSz="222250">
            <a:lnSpc>
              <a:spcPct val="90000"/>
            </a:lnSpc>
            <a:spcBef>
              <a:spcPct val="0"/>
            </a:spcBef>
            <a:spcAft>
              <a:spcPct val="35000"/>
            </a:spcAft>
            <a:buNone/>
          </a:pPr>
          <a:r>
            <a:rPr lang="fi-FI" sz="500" kern="1200" dirty="0"/>
            <a:t>Kiitokset ja kehittämiskohteet</a:t>
          </a:r>
        </a:p>
      </dsp:txBody>
      <dsp:txXfrm>
        <a:off x="8651408" y="511618"/>
        <a:ext cx="632945" cy="4219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924" y="329047"/>
          <a:ext cx="1513535" cy="60541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Perustiedot</a:t>
          </a:r>
        </a:p>
      </dsp:txBody>
      <dsp:txXfrm>
        <a:off x="924" y="329047"/>
        <a:ext cx="1362182" cy="605414"/>
      </dsp:txXfrm>
    </dsp:sp>
    <dsp:sp modelId="{6651708C-4751-47C9-AE4F-617D8A36D3FB}">
      <dsp:nvSpPr>
        <dsp:cNvPr id="0" name=""/>
        <dsp:cNvSpPr/>
      </dsp:nvSpPr>
      <dsp:spPr>
        <a:xfrm>
          <a:off x="1211752" y="329047"/>
          <a:ext cx="1513535" cy="605414"/>
        </a:xfrm>
        <a:prstGeom prst="chevron">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Oppimisympäristö ja turvallisuus</a:t>
          </a:r>
        </a:p>
      </dsp:txBody>
      <dsp:txXfrm>
        <a:off x="1514459" y="329047"/>
        <a:ext cx="908121" cy="605414"/>
      </dsp:txXfrm>
    </dsp:sp>
    <dsp:sp modelId="{F5F36988-8DDD-4DF7-A58A-57FD33DC29C8}">
      <dsp:nvSpPr>
        <dsp:cNvPr id="0" name=""/>
        <dsp:cNvSpPr/>
      </dsp:nvSpPr>
      <dsp:spPr>
        <a:xfrm>
          <a:off x="2422580" y="329047"/>
          <a:ext cx="1513535" cy="605414"/>
        </a:xfrm>
        <a:prstGeom prst="chevron">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Oppiminen</a:t>
          </a:r>
        </a:p>
      </dsp:txBody>
      <dsp:txXfrm>
        <a:off x="2725287" y="329047"/>
        <a:ext cx="908121" cy="605414"/>
      </dsp:txXfrm>
    </dsp:sp>
    <dsp:sp modelId="{E3E88C46-B26F-455F-B3DA-C5B2A17EC195}">
      <dsp:nvSpPr>
        <dsp:cNvPr id="0" name=""/>
        <dsp:cNvSpPr/>
      </dsp:nvSpPr>
      <dsp:spPr>
        <a:xfrm>
          <a:off x="3633409" y="329047"/>
          <a:ext cx="1513535" cy="605414"/>
        </a:xfrm>
        <a:prstGeom prst="chevron">
          <a:avLst/>
        </a:prstGeom>
        <a:solidFill>
          <a:srgbClr val="00BCB3"/>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Yhteistyö ja koulunkäynnin tukeminen</a:t>
          </a:r>
        </a:p>
      </dsp:txBody>
      <dsp:txXfrm>
        <a:off x="3936116" y="329047"/>
        <a:ext cx="908121" cy="605414"/>
      </dsp:txXfrm>
    </dsp:sp>
    <dsp:sp modelId="{AAF021F4-86AB-4B01-8D3E-64FD92297BC7}">
      <dsp:nvSpPr>
        <dsp:cNvPr id="0" name=""/>
        <dsp:cNvSpPr/>
      </dsp:nvSpPr>
      <dsp:spPr>
        <a:xfrm>
          <a:off x="4844237"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on hyvin</a:t>
          </a:r>
        </a:p>
      </dsp:txBody>
      <dsp:txXfrm>
        <a:off x="5146944" y="329047"/>
        <a:ext cx="908121" cy="605414"/>
      </dsp:txXfrm>
    </dsp:sp>
    <dsp:sp modelId="{B48AFD7F-311F-4C30-BD67-559968F9256D}">
      <dsp:nvSpPr>
        <dsp:cNvPr id="0" name=""/>
        <dsp:cNvSpPr/>
      </dsp:nvSpPr>
      <dsp:spPr>
        <a:xfrm>
          <a:off x="6055066" y="329047"/>
          <a:ext cx="1513535" cy="60541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voisi olla paremmin</a:t>
          </a:r>
        </a:p>
      </dsp:txBody>
      <dsp:txXfrm>
        <a:off x="6357773" y="329047"/>
        <a:ext cx="908121" cy="6054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948" y="336480"/>
          <a:ext cx="1552936" cy="62117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Perustiedot</a:t>
          </a:r>
        </a:p>
      </dsp:txBody>
      <dsp:txXfrm>
        <a:off x="948" y="336480"/>
        <a:ext cx="1397643" cy="621174"/>
      </dsp:txXfrm>
    </dsp:sp>
    <dsp:sp modelId="{6651708C-4751-47C9-AE4F-617D8A36D3FB}">
      <dsp:nvSpPr>
        <dsp:cNvPr id="0" name=""/>
        <dsp:cNvSpPr/>
      </dsp:nvSpPr>
      <dsp:spPr>
        <a:xfrm>
          <a:off x="1243297" y="336480"/>
          <a:ext cx="1552936" cy="621174"/>
        </a:xfrm>
        <a:prstGeom prst="chevron">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Oppimisympäristö ja turvallisuus</a:t>
          </a:r>
        </a:p>
      </dsp:txBody>
      <dsp:txXfrm>
        <a:off x="1553884" y="336480"/>
        <a:ext cx="931762" cy="621174"/>
      </dsp:txXfrm>
    </dsp:sp>
    <dsp:sp modelId="{F5F36988-8DDD-4DF7-A58A-57FD33DC29C8}">
      <dsp:nvSpPr>
        <dsp:cNvPr id="0" name=""/>
        <dsp:cNvSpPr/>
      </dsp:nvSpPr>
      <dsp:spPr>
        <a:xfrm>
          <a:off x="2485647" y="336480"/>
          <a:ext cx="1552936" cy="621174"/>
        </a:xfrm>
        <a:prstGeom prst="chevron">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Oppiminen</a:t>
          </a:r>
        </a:p>
      </dsp:txBody>
      <dsp:txXfrm>
        <a:off x="2796234" y="336480"/>
        <a:ext cx="931762" cy="621174"/>
      </dsp:txXfrm>
    </dsp:sp>
    <dsp:sp modelId="{E3E88C46-B26F-455F-B3DA-C5B2A17EC195}">
      <dsp:nvSpPr>
        <dsp:cNvPr id="0" name=""/>
        <dsp:cNvSpPr/>
      </dsp:nvSpPr>
      <dsp:spPr>
        <a:xfrm>
          <a:off x="3727996" y="336480"/>
          <a:ext cx="1552936" cy="621174"/>
        </a:xfrm>
        <a:prstGeom prst="chevron">
          <a:avLst/>
        </a:pr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Yhteistyö ja koulunkäynnin tukeminen</a:t>
          </a:r>
        </a:p>
      </dsp:txBody>
      <dsp:txXfrm>
        <a:off x="4038583" y="336480"/>
        <a:ext cx="931762" cy="621174"/>
      </dsp:txXfrm>
    </dsp:sp>
    <dsp:sp modelId="{AAF021F4-86AB-4B01-8D3E-64FD92297BC7}">
      <dsp:nvSpPr>
        <dsp:cNvPr id="0" name=""/>
        <dsp:cNvSpPr/>
      </dsp:nvSpPr>
      <dsp:spPr>
        <a:xfrm>
          <a:off x="4970346" y="336480"/>
          <a:ext cx="1552936" cy="621174"/>
        </a:xfrm>
        <a:prstGeom prst="chevron">
          <a:avLst/>
        </a:prstGeom>
        <a:solidFill>
          <a:schemeClr val="accent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on hyvin</a:t>
          </a:r>
        </a:p>
      </dsp:txBody>
      <dsp:txXfrm>
        <a:off x="5280933" y="336480"/>
        <a:ext cx="931762" cy="621174"/>
      </dsp:txXfrm>
    </dsp:sp>
    <dsp:sp modelId="{B48AFD7F-311F-4C30-BD67-559968F9256D}">
      <dsp:nvSpPr>
        <dsp:cNvPr id="0" name=""/>
        <dsp:cNvSpPr/>
      </dsp:nvSpPr>
      <dsp:spPr>
        <a:xfrm>
          <a:off x="6212695" y="336480"/>
          <a:ext cx="1552936" cy="621174"/>
        </a:xfrm>
        <a:prstGeom prst="chevron">
          <a:avLst/>
        </a:prstGeom>
        <a:solidFill>
          <a:schemeClr val="accent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i-FI" sz="900" kern="1200" dirty="0"/>
            <a:t>Koulussa voisi olla paremmin</a:t>
          </a:r>
        </a:p>
      </dsp:txBody>
      <dsp:txXfrm>
        <a:off x="6523282" y="336480"/>
        <a:ext cx="931762" cy="6211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60" y="494965"/>
          <a:ext cx="1269100" cy="507640"/>
        </a:xfrm>
        <a:prstGeom prst="homePlat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Perustiedot</a:t>
          </a:r>
        </a:p>
      </dsp:txBody>
      <dsp:txXfrm>
        <a:off x="4360" y="494965"/>
        <a:ext cx="1142190" cy="507640"/>
      </dsp:txXfrm>
    </dsp:sp>
    <dsp:sp modelId="{6651708C-4751-47C9-AE4F-617D8A36D3FB}">
      <dsp:nvSpPr>
        <dsp:cNvPr id="0" name=""/>
        <dsp:cNvSpPr/>
      </dsp:nvSpPr>
      <dsp:spPr>
        <a:xfrm>
          <a:off x="1019641" y="494965"/>
          <a:ext cx="1269100" cy="507640"/>
        </a:xfrm>
        <a:prstGeom prst="chevron">
          <a:avLst/>
        </a:prstGeom>
        <a:solidFill>
          <a:schemeClr val="accent3"/>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Oppiminen</a:t>
          </a:r>
        </a:p>
      </dsp:txBody>
      <dsp:txXfrm>
        <a:off x="1273461" y="494965"/>
        <a:ext cx="761460" cy="507640"/>
      </dsp:txXfrm>
    </dsp:sp>
    <dsp:sp modelId="{F5F36988-8DDD-4DF7-A58A-57FD33DC29C8}">
      <dsp:nvSpPr>
        <dsp:cNvPr id="0" name=""/>
        <dsp:cNvSpPr/>
      </dsp:nvSpPr>
      <dsp:spPr>
        <a:xfrm>
          <a:off x="2034921"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Oppimisympäristö ja turvallisuus</a:t>
          </a:r>
        </a:p>
      </dsp:txBody>
      <dsp:txXfrm>
        <a:off x="2288741" y="494965"/>
        <a:ext cx="761460" cy="507640"/>
      </dsp:txXfrm>
    </dsp:sp>
    <dsp:sp modelId="{E3E88C46-B26F-455F-B3DA-C5B2A17EC195}">
      <dsp:nvSpPr>
        <dsp:cNvPr id="0" name=""/>
        <dsp:cNvSpPr/>
      </dsp:nvSpPr>
      <dsp:spPr>
        <a:xfrm>
          <a:off x="3050202"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Yhteistyö ja koulunkäynnin tukeminen</a:t>
          </a:r>
        </a:p>
      </dsp:txBody>
      <dsp:txXfrm>
        <a:off x="3304022" y="494965"/>
        <a:ext cx="761460" cy="507640"/>
      </dsp:txXfrm>
    </dsp:sp>
    <dsp:sp modelId="{AAF021F4-86AB-4B01-8D3E-64FD92297BC7}">
      <dsp:nvSpPr>
        <dsp:cNvPr id="0" name=""/>
        <dsp:cNvSpPr/>
      </dsp:nvSpPr>
      <dsp:spPr>
        <a:xfrm>
          <a:off x="4065483"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Koulun toiminta</a:t>
          </a:r>
        </a:p>
      </dsp:txBody>
      <dsp:txXfrm>
        <a:off x="4319303" y="494965"/>
        <a:ext cx="761460" cy="507640"/>
      </dsp:txXfrm>
    </dsp:sp>
    <dsp:sp modelId="{B48AFD7F-311F-4C30-BD67-559968F9256D}">
      <dsp:nvSpPr>
        <dsp:cNvPr id="0" name=""/>
        <dsp:cNvSpPr/>
      </dsp:nvSpPr>
      <dsp:spPr>
        <a:xfrm>
          <a:off x="5080764"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Puhelimen ja mobiililaitteiden käyttö</a:t>
          </a:r>
        </a:p>
      </dsp:txBody>
      <dsp:txXfrm>
        <a:off x="5334584" y="494965"/>
        <a:ext cx="761460" cy="507640"/>
      </dsp:txXfrm>
    </dsp:sp>
    <dsp:sp modelId="{6FD4D302-8550-4A8A-B719-5BC8CAA6DF91}">
      <dsp:nvSpPr>
        <dsp:cNvPr id="0" name=""/>
        <dsp:cNvSpPr/>
      </dsp:nvSpPr>
      <dsp:spPr>
        <a:xfrm>
          <a:off x="609604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Yleisarvosana koulusta</a:t>
          </a:r>
        </a:p>
      </dsp:txBody>
      <dsp:txXfrm>
        <a:off x="6349865" y="494965"/>
        <a:ext cx="761460" cy="507640"/>
      </dsp:txXfrm>
    </dsp:sp>
    <dsp:sp modelId="{ACE2FE0B-B5B1-434D-AC3E-9EACBF90166F}">
      <dsp:nvSpPr>
        <dsp:cNvPr id="0" name=""/>
        <dsp:cNvSpPr/>
      </dsp:nvSpPr>
      <dsp:spPr>
        <a:xfrm>
          <a:off x="711132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on jyvin</a:t>
          </a:r>
        </a:p>
      </dsp:txBody>
      <dsp:txXfrm>
        <a:off x="7365145" y="494965"/>
        <a:ext cx="761460" cy="507640"/>
      </dsp:txXfrm>
    </dsp:sp>
    <dsp:sp modelId="{36F01D20-3F7F-4B68-8082-1A8CD5937F68}">
      <dsp:nvSpPr>
        <dsp:cNvPr id="0" name=""/>
        <dsp:cNvSpPr/>
      </dsp:nvSpPr>
      <dsp:spPr>
        <a:xfrm>
          <a:off x="8126606"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voisi olla paremmin</a:t>
          </a:r>
        </a:p>
      </dsp:txBody>
      <dsp:txXfrm>
        <a:off x="8380426" y="494965"/>
        <a:ext cx="761460" cy="5076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60" y="494965"/>
          <a:ext cx="1269100" cy="507640"/>
        </a:xfrm>
        <a:prstGeom prst="homePlat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Perustiedot</a:t>
          </a:r>
        </a:p>
      </dsp:txBody>
      <dsp:txXfrm>
        <a:off x="4360" y="494965"/>
        <a:ext cx="1142190" cy="507640"/>
      </dsp:txXfrm>
    </dsp:sp>
    <dsp:sp modelId="{6651708C-4751-47C9-AE4F-617D8A36D3FB}">
      <dsp:nvSpPr>
        <dsp:cNvPr id="0" name=""/>
        <dsp:cNvSpPr/>
      </dsp:nvSpPr>
      <dsp:spPr>
        <a:xfrm>
          <a:off x="1019641" y="494965"/>
          <a:ext cx="1269100" cy="50764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Oppiminen</a:t>
          </a:r>
        </a:p>
      </dsp:txBody>
      <dsp:txXfrm>
        <a:off x="1273461" y="494965"/>
        <a:ext cx="761460" cy="507640"/>
      </dsp:txXfrm>
    </dsp:sp>
    <dsp:sp modelId="{F5F36988-8DDD-4DF7-A58A-57FD33DC29C8}">
      <dsp:nvSpPr>
        <dsp:cNvPr id="0" name=""/>
        <dsp:cNvSpPr/>
      </dsp:nvSpPr>
      <dsp:spPr>
        <a:xfrm>
          <a:off x="2034921" y="494965"/>
          <a:ext cx="1269100" cy="507640"/>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Oppimisympäristö ja turvallisuus</a:t>
          </a:r>
        </a:p>
      </dsp:txBody>
      <dsp:txXfrm>
        <a:off x="2288741" y="494965"/>
        <a:ext cx="761460" cy="507640"/>
      </dsp:txXfrm>
    </dsp:sp>
    <dsp:sp modelId="{E3E88C46-B26F-455F-B3DA-C5B2A17EC195}">
      <dsp:nvSpPr>
        <dsp:cNvPr id="0" name=""/>
        <dsp:cNvSpPr/>
      </dsp:nvSpPr>
      <dsp:spPr>
        <a:xfrm>
          <a:off x="3050202"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Yhteistyö ja koulunkäynnin tukeminen</a:t>
          </a:r>
        </a:p>
      </dsp:txBody>
      <dsp:txXfrm>
        <a:off x="3304022" y="494965"/>
        <a:ext cx="761460" cy="507640"/>
      </dsp:txXfrm>
    </dsp:sp>
    <dsp:sp modelId="{AAF021F4-86AB-4B01-8D3E-64FD92297BC7}">
      <dsp:nvSpPr>
        <dsp:cNvPr id="0" name=""/>
        <dsp:cNvSpPr/>
      </dsp:nvSpPr>
      <dsp:spPr>
        <a:xfrm>
          <a:off x="4065483"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Koulun toiminta</a:t>
          </a:r>
        </a:p>
      </dsp:txBody>
      <dsp:txXfrm>
        <a:off x="4319303" y="494965"/>
        <a:ext cx="761460" cy="507640"/>
      </dsp:txXfrm>
    </dsp:sp>
    <dsp:sp modelId="{B48AFD7F-311F-4C30-BD67-559968F9256D}">
      <dsp:nvSpPr>
        <dsp:cNvPr id="0" name=""/>
        <dsp:cNvSpPr/>
      </dsp:nvSpPr>
      <dsp:spPr>
        <a:xfrm>
          <a:off x="5080764"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Puhelimen ja mobiililaitteiden käyttö</a:t>
          </a:r>
        </a:p>
      </dsp:txBody>
      <dsp:txXfrm>
        <a:off x="5334584" y="494965"/>
        <a:ext cx="761460" cy="507640"/>
      </dsp:txXfrm>
    </dsp:sp>
    <dsp:sp modelId="{6FD4D302-8550-4A8A-B719-5BC8CAA6DF91}">
      <dsp:nvSpPr>
        <dsp:cNvPr id="0" name=""/>
        <dsp:cNvSpPr/>
      </dsp:nvSpPr>
      <dsp:spPr>
        <a:xfrm>
          <a:off x="609604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Yleisarvosana koulusta</a:t>
          </a:r>
        </a:p>
      </dsp:txBody>
      <dsp:txXfrm>
        <a:off x="6349865" y="494965"/>
        <a:ext cx="761460" cy="507640"/>
      </dsp:txXfrm>
    </dsp:sp>
    <dsp:sp modelId="{ACE2FE0B-B5B1-434D-AC3E-9EACBF90166F}">
      <dsp:nvSpPr>
        <dsp:cNvPr id="0" name=""/>
        <dsp:cNvSpPr/>
      </dsp:nvSpPr>
      <dsp:spPr>
        <a:xfrm>
          <a:off x="711132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on jyvin</a:t>
          </a:r>
        </a:p>
      </dsp:txBody>
      <dsp:txXfrm>
        <a:off x="7365145" y="494965"/>
        <a:ext cx="761460" cy="507640"/>
      </dsp:txXfrm>
    </dsp:sp>
    <dsp:sp modelId="{36F01D20-3F7F-4B68-8082-1A8CD5937F68}">
      <dsp:nvSpPr>
        <dsp:cNvPr id="0" name=""/>
        <dsp:cNvSpPr/>
      </dsp:nvSpPr>
      <dsp:spPr>
        <a:xfrm>
          <a:off x="8126606"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voisi olla paremmin</a:t>
          </a:r>
        </a:p>
      </dsp:txBody>
      <dsp:txXfrm>
        <a:off x="8380426" y="494965"/>
        <a:ext cx="761460" cy="5076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60" y="494965"/>
          <a:ext cx="1269100" cy="507640"/>
        </a:xfrm>
        <a:prstGeom prst="homePlat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Perustiedot</a:t>
          </a:r>
        </a:p>
      </dsp:txBody>
      <dsp:txXfrm>
        <a:off x="4360" y="494965"/>
        <a:ext cx="1142190" cy="507640"/>
      </dsp:txXfrm>
    </dsp:sp>
    <dsp:sp modelId="{6651708C-4751-47C9-AE4F-617D8A36D3FB}">
      <dsp:nvSpPr>
        <dsp:cNvPr id="0" name=""/>
        <dsp:cNvSpPr/>
      </dsp:nvSpPr>
      <dsp:spPr>
        <a:xfrm>
          <a:off x="1019641" y="494965"/>
          <a:ext cx="1269100" cy="50764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Oppiminen</a:t>
          </a:r>
        </a:p>
      </dsp:txBody>
      <dsp:txXfrm>
        <a:off x="1273461" y="494965"/>
        <a:ext cx="761460" cy="507640"/>
      </dsp:txXfrm>
    </dsp:sp>
    <dsp:sp modelId="{F5F36988-8DDD-4DF7-A58A-57FD33DC29C8}">
      <dsp:nvSpPr>
        <dsp:cNvPr id="0" name=""/>
        <dsp:cNvSpPr/>
      </dsp:nvSpPr>
      <dsp:spPr>
        <a:xfrm>
          <a:off x="2034921"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Oppimisympäristö ja turvallisuus</a:t>
          </a:r>
        </a:p>
      </dsp:txBody>
      <dsp:txXfrm>
        <a:off x="2288741" y="494965"/>
        <a:ext cx="761460" cy="507640"/>
      </dsp:txXfrm>
    </dsp:sp>
    <dsp:sp modelId="{E3E88C46-B26F-455F-B3DA-C5B2A17EC195}">
      <dsp:nvSpPr>
        <dsp:cNvPr id="0" name=""/>
        <dsp:cNvSpPr/>
      </dsp:nvSpPr>
      <dsp:spPr>
        <a:xfrm>
          <a:off x="3050202" y="494965"/>
          <a:ext cx="1269100" cy="507640"/>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Yhteistyö ja koulunkäynnin tukeminen</a:t>
          </a:r>
        </a:p>
      </dsp:txBody>
      <dsp:txXfrm>
        <a:off x="3304022" y="494965"/>
        <a:ext cx="761460" cy="507640"/>
      </dsp:txXfrm>
    </dsp:sp>
    <dsp:sp modelId="{AAF021F4-86AB-4B01-8D3E-64FD92297BC7}">
      <dsp:nvSpPr>
        <dsp:cNvPr id="0" name=""/>
        <dsp:cNvSpPr/>
      </dsp:nvSpPr>
      <dsp:spPr>
        <a:xfrm>
          <a:off x="4065483"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Koulun toiminta</a:t>
          </a:r>
        </a:p>
      </dsp:txBody>
      <dsp:txXfrm>
        <a:off x="4319303" y="494965"/>
        <a:ext cx="761460" cy="507640"/>
      </dsp:txXfrm>
    </dsp:sp>
    <dsp:sp modelId="{B48AFD7F-311F-4C30-BD67-559968F9256D}">
      <dsp:nvSpPr>
        <dsp:cNvPr id="0" name=""/>
        <dsp:cNvSpPr/>
      </dsp:nvSpPr>
      <dsp:spPr>
        <a:xfrm>
          <a:off x="5080764"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Puhelimen ja mobiililaitteiden käyttö</a:t>
          </a:r>
        </a:p>
      </dsp:txBody>
      <dsp:txXfrm>
        <a:off x="5334584" y="494965"/>
        <a:ext cx="761460" cy="507640"/>
      </dsp:txXfrm>
    </dsp:sp>
    <dsp:sp modelId="{6FD4D302-8550-4A8A-B719-5BC8CAA6DF91}">
      <dsp:nvSpPr>
        <dsp:cNvPr id="0" name=""/>
        <dsp:cNvSpPr/>
      </dsp:nvSpPr>
      <dsp:spPr>
        <a:xfrm>
          <a:off x="609604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Yleisarvosana koulusta</a:t>
          </a:r>
        </a:p>
      </dsp:txBody>
      <dsp:txXfrm>
        <a:off x="6349865" y="494965"/>
        <a:ext cx="761460" cy="507640"/>
      </dsp:txXfrm>
    </dsp:sp>
    <dsp:sp modelId="{ACE2FE0B-B5B1-434D-AC3E-9EACBF90166F}">
      <dsp:nvSpPr>
        <dsp:cNvPr id="0" name=""/>
        <dsp:cNvSpPr/>
      </dsp:nvSpPr>
      <dsp:spPr>
        <a:xfrm>
          <a:off x="711132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on jyvin</a:t>
          </a:r>
        </a:p>
      </dsp:txBody>
      <dsp:txXfrm>
        <a:off x="7365145" y="494965"/>
        <a:ext cx="761460" cy="507640"/>
      </dsp:txXfrm>
    </dsp:sp>
    <dsp:sp modelId="{36F01D20-3F7F-4B68-8082-1A8CD5937F68}">
      <dsp:nvSpPr>
        <dsp:cNvPr id="0" name=""/>
        <dsp:cNvSpPr/>
      </dsp:nvSpPr>
      <dsp:spPr>
        <a:xfrm>
          <a:off x="8126606"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voisi olla paremmin</a:t>
          </a:r>
        </a:p>
      </dsp:txBody>
      <dsp:txXfrm>
        <a:off x="8380426" y="494965"/>
        <a:ext cx="761460" cy="5076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60" y="494965"/>
          <a:ext cx="1269100" cy="507640"/>
        </a:xfrm>
        <a:prstGeom prst="homePlat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Perustiedot</a:t>
          </a:r>
        </a:p>
      </dsp:txBody>
      <dsp:txXfrm>
        <a:off x="4360" y="494965"/>
        <a:ext cx="1142190" cy="507640"/>
      </dsp:txXfrm>
    </dsp:sp>
    <dsp:sp modelId="{6651708C-4751-47C9-AE4F-617D8A36D3FB}">
      <dsp:nvSpPr>
        <dsp:cNvPr id="0" name=""/>
        <dsp:cNvSpPr/>
      </dsp:nvSpPr>
      <dsp:spPr>
        <a:xfrm>
          <a:off x="1019641" y="494965"/>
          <a:ext cx="1269100" cy="50764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Oppiminen</a:t>
          </a:r>
        </a:p>
      </dsp:txBody>
      <dsp:txXfrm>
        <a:off x="1273461" y="494965"/>
        <a:ext cx="761460" cy="507640"/>
      </dsp:txXfrm>
    </dsp:sp>
    <dsp:sp modelId="{F5F36988-8DDD-4DF7-A58A-57FD33DC29C8}">
      <dsp:nvSpPr>
        <dsp:cNvPr id="0" name=""/>
        <dsp:cNvSpPr/>
      </dsp:nvSpPr>
      <dsp:spPr>
        <a:xfrm>
          <a:off x="2034921"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Oppimisympäristö ja turvallisuus</a:t>
          </a:r>
        </a:p>
      </dsp:txBody>
      <dsp:txXfrm>
        <a:off x="2288741" y="494965"/>
        <a:ext cx="761460" cy="507640"/>
      </dsp:txXfrm>
    </dsp:sp>
    <dsp:sp modelId="{E3E88C46-B26F-455F-B3DA-C5B2A17EC195}">
      <dsp:nvSpPr>
        <dsp:cNvPr id="0" name=""/>
        <dsp:cNvSpPr/>
      </dsp:nvSpPr>
      <dsp:spPr>
        <a:xfrm>
          <a:off x="3050202" y="494965"/>
          <a:ext cx="1269100" cy="507640"/>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Yhteistyö ja koulunkäynnin tukeminen</a:t>
          </a:r>
        </a:p>
      </dsp:txBody>
      <dsp:txXfrm>
        <a:off x="3304022" y="494965"/>
        <a:ext cx="761460" cy="507640"/>
      </dsp:txXfrm>
    </dsp:sp>
    <dsp:sp modelId="{AAF021F4-86AB-4B01-8D3E-64FD92297BC7}">
      <dsp:nvSpPr>
        <dsp:cNvPr id="0" name=""/>
        <dsp:cNvSpPr/>
      </dsp:nvSpPr>
      <dsp:spPr>
        <a:xfrm>
          <a:off x="4065483" y="494965"/>
          <a:ext cx="1269100" cy="507640"/>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Koulun toiminta</a:t>
          </a:r>
        </a:p>
      </dsp:txBody>
      <dsp:txXfrm>
        <a:off x="4319303" y="494965"/>
        <a:ext cx="761460" cy="507640"/>
      </dsp:txXfrm>
    </dsp:sp>
    <dsp:sp modelId="{B48AFD7F-311F-4C30-BD67-559968F9256D}">
      <dsp:nvSpPr>
        <dsp:cNvPr id="0" name=""/>
        <dsp:cNvSpPr/>
      </dsp:nvSpPr>
      <dsp:spPr>
        <a:xfrm>
          <a:off x="5080764"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Puhelimen ja mobiililaitteiden käyttö</a:t>
          </a:r>
        </a:p>
      </dsp:txBody>
      <dsp:txXfrm>
        <a:off x="5334584" y="494965"/>
        <a:ext cx="761460" cy="507640"/>
      </dsp:txXfrm>
    </dsp:sp>
    <dsp:sp modelId="{6FD4D302-8550-4A8A-B719-5BC8CAA6DF91}">
      <dsp:nvSpPr>
        <dsp:cNvPr id="0" name=""/>
        <dsp:cNvSpPr/>
      </dsp:nvSpPr>
      <dsp:spPr>
        <a:xfrm>
          <a:off x="609604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Yleisarvosana koulusta</a:t>
          </a:r>
        </a:p>
      </dsp:txBody>
      <dsp:txXfrm>
        <a:off x="6349865" y="494965"/>
        <a:ext cx="761460" cy="507640"/>
      </dsp:txXfrm>
    </dsp:sp>
    <dsp:sp modelId="{ACE2FE0B-B5B1-434D-AC3E-9EACBF90166F}">
      <dsp:nvSpPr>
        <dsp:cNvPr id="0" name=""/>
        <dsp:cNvSpPr/>
      </dsp:nvSpPr>
      <dsp:spPr>
        <a:xfrm>
          <a:off x="711132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on jyvin</a:t>
          </a:r>
        </a:p>
      </dsp:txBody>
      <dsp:txXfrm>
        <a:off x="7365145" y="494965"/>
        <a:ext cx="761460" cy="507640"/>
      </dsp:txXfrm>
    </dsp:sp>
    <dsp:sp modelId="{36F01D20-3F7F-4B68-8082-1A8CD5937F68}">
      <dsp:nvSpPr>
        <dsp:cNvPr id="0" name=""/>
        <dsp:cNvSpPr/>
      </dsp:nvSpPr>
      <dsp:spPr>
        <a:xfrm>
          <a:off x="8126606"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voisi olla paremmin</a:t>
          </a:r>
        </a:p>
      </dsp:txBody>
      <dsp:txXfrm>
        <a:off x="8380426" y="494965"/>
        <a:ext cx="761460" cy="5076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D6482-5649-4716-B843-2597AAE99A46}">
      <dsp:nvSpPr>
        <dsp:cNvPr id="0" name=""/>
        <dsp:cNvSpPr/>
      </dsp:nvSpPr>
      <dsp:spPr>
        <a:xfrm>
          <a:off x="4360" y="494965"/>
          <a:ext cx="1269100" cy="507640"/>
        </a:xfrm>
        <a:prstGeom prst="homePlat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Perustiedot</a:t>
          </a:r>
        </a:p>
      </dsp:txBody>
      <dsp:txXfrm>
        <a:off x="4360" y="494965"/>
        <a:ext cx="1142190" cy="507640"/>
      </dsp:txXfrm>
    </dsp:sp>
    <dsp:sp modelId="{6651708C-4751-47C9-AE4F-617D8A36D3FB}">
      <dsp:nvSpPr>
        <dsp:cNvPr id="0" name=""/>
        <dsp:cNvSpPr/>
      </dsp:nvSpPr>
      <dsp:spPr>
        <a:xfrm>
          <a:off x="1019641" y="494965"/>
          <a:ext cx="1269100" cy="507640"/>
        </a:xfrm>
        <a:prstGeom prst="chevron">
          <a:avLst/>
        </a:prstGeom>
        <a:solidFill>
          <a:schemeClr val="bg1"/>
        </a:solidFill>
        <a:ln w="1270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Oppiminen</a:t>
          </a:r>
        </a:p>
      </dsp:txBody>
      <dsp:txXfrm>
        <a:off x="1273461" y="494965"/>
        <a:ext cx="761460" cy="507640"/>
      </dsp:txXfrm>
    </dsp:sp>
    <dsp:sp modelId="{F5F36988-8DDD-4DF7-A58A-57FD33DC29C8}">
      <dsp:nvSpPr>
        <dsp:cNvPr id="0" name=""/>
        <dsp:cNvSpPr/>
      </dsp:nvSpPr>
      <dsp:spPr>
        <a:xfrm>
          <a:off x="2034921"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Oppimisympäristö ja turvallisuus</a:t>
          </a:r>
        </a:p>
      </dsp:txBody>
      <dsp:txXfrm>
        <a:off x="2288741" y="494965"/>
        <a:ext cx="761460" cy="507640"/>
      </dsp:txXfrm>
    </dsp:sp>
    <dsp:sp modelId="{E3E88C46-B26F-455F-B3DA-C5B2A17EC195}">
      <dsp:nvSpPr>
        <dsp:cNvPr id="0" name=""/>
        <dsp:cNvSpPr/>
      </dsp:nvSpPr>
      <dsp:spPr>
        <a:xfrm>
          <a:off x="3050202" y="494965"/>
          <a:ext cx="1269100" cy="507640"/>
        </a:xfrm>
        <a:prstGeom prst="chevron">
          <a:avLst/>
        </a:prstGeom>
        <a:solidFill>
          <a:schemeClr val="bg1"/>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Yhteistyö ja koulunkäynnin tukeminen</a:t>
          </a:r>
        </a:p>
      </dsp:txBody>
      <dsp:txXfrm>
        <a:off x="3304022" y="494965"/>
        <a:ext cx="761460" cy="507640"/>
      </dsp:txXfrm>
    </dsp:sp>
    <dsp:sp modelId="{AAF021F4-86AB-4B01-8D3E-64FD92297BC7}">
      <dsp:nvSpPr>
        <dsp:cNvPr id="0" name=""/>
        <dsp:cNvSpPr/>
      </dsp:nvSpPr>
      <dsp:spPr>
        <a:xfrm>
          <a:off x="4065483"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Koulun toiminta</a:t>
          </a:r>
        </a:p>
      </dsp:txBody>
      <dsp:txXfrm>
        <a:off x="4319303" y="494965"/>
        <a:ext cx="761460" cy="507640"/>
      </dsp:txXfrm>
    </dsp:sp>
    <dsp:sp modelId="{B48AFD7F-311F-4C30-BD67-559968F9256D}">
      <dsp:nvSpPr>
        <dsp:cNvPr id="0" name=""/>
        <dsp:cNvSpPr/>
      </dsp:nvSpPr>
      <dsp:spPr>
        <a:xfrm>
          <a:off x="5080764" y="494965"/>
          <a:ext cx="1269100" cy="507640"/>
        </a:xfrm>
        <a:prstGeom prst="chevron">
          <a:avLst/>
        </a:prstGeom>
        <a:solidFill>
          <a:schemeClr val="accent3"/>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Puhelimen ja mobiililaitteiden käyttö</a:t>
          </a:r>
        </a:p>
      </dsp:txBody>
      <dsp:txXfrm>
        <a:off x="5334584" y="494965"/>
        <a:ext cx="761460" cy="507640"/>
      </dsp:txXfrm>
    </dsp:sp>
    <dsp:sp modelId="{6FD4D302-8550-4A8A-B719-5BC8CAA6DF91}">
      <dsp:nvSpPr>
        <dsp:cNvPr id="0" name=""/>
        <dsp:cNvSpPr/>
      </dsp:nvSpPr>
      <dsp:spPr>
        <a:xfrm>
          <a:off x="609604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Yleisarvosana koulusta</a:t>
          </a:r>
        </a:p>
      </dsp:txBody>
      <dsp:txXfrm>
        <a:off x="6349865" y="494965"/>
        <a:ext cx="761460" cy="507640"/>
      </dsp:txXfrm>
    </dsp:sp>
    <dsp:sp modelId="{ACE2FE0B-B5B1-434D-AC3E-9EACBF90166F}">
      <dsp:nvSpPr>
        <dsp:cNvPr id="0" name=""/>
        <dsp:cNvSpPr/>
      </dsp:nvSpPr>
      <dsp:spPr>
        <a:xfrm>
          <a:off x="7111325"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on jyvin</a:t>
          </a:r>
        </a:p>
      </dsp:txBody>
      <dsp:txXfrm>
        <a:off x="7365145" y="494965"/>
        <a:ext cx="761460" cy="507640"/>
      </dsp:txXfrm>
    </dsp:sp>
    <dsp:sp modelId="{36F01D20-3F7F-4B68-8082-1A8CD5937F68}">
      <dsp:nvSpPr>
        <dsp:cNvPr id="0" name=""/>
        <dsp:cNvSpPr/>
      </dsp:nvSpPr>
      <dsp:spPr>
        <a:xfrm>
          <a:off x="8126606" y="494965"/>
          <a:ext cx="1269100" cy="50764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18669" rIns="9335" bIns="18669" numCol="1" spcCol="1270" anchor="ctr" anchorCtr="0">
          <a:noAutofit/>
        </a:bodyPr>
        <a:lstStyle/>
        <a:p>
          <a:pPr marL="0" lvl="0" indent="0" algn="ctr" defTabSz="311150">
            <a:lnSpc>
              <a:spcPct val="90000"/>
            </a:lnSpc>
            <a:spcBef>
              <a:spcPct val="0"/>
            </a:spcBef>
            <a:spcAft>
              <a:spcPct val="35000"/>
            </a:spcAft>
            <a:buNone/>
          </a:pPr>
          <a:r>
            <a:rPr lang="fi-FI" sz="700" kern="1200" dirty="0"/>
            <a:t>Koulussa voisi olla paremmin</a:t>
          </a:r>
        </a:p>
      </dsp:txBody>
      <dsp:txXfrm>
        <a:off x="8380426" y="494965"/>
        <a:ext cx="761460" cy="50764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A97FF21A-2A53-49B9-B369-F1D0684DFA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520DAE44-EC54-4095-9970-7B8DE29BF06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F5136F-1FFC-4CDD-91EC-98FB1833BF1F}" type="datetimeFigureOut">
              <a:rPr lang="fi-FI" smtClean="0"/>
              <a:t>26.6.2026</a:t>
            </a:fld>
            <a:endParaRPr lang="fi-FI"/>
          </a:p>
        </p:txBody>
      </p:sp>
      <p:sp>
        <p:nvSpPr>
          <p:cNvPr id="4" name="Alatunnisteen paikkamerkki 3">
            <a:extLst>
              <a:ext uri="{FF2B5EF4-FFF2-40B4-BE49-F238E27FC236}">
                <a16:creationId xmlns:a16="http://schemas.microsoft.com/office/drawing/2014/main" id="{CDA243AA-09FE-477D-A1E1-7A80A717C7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C9BDB7AF-BAD9-4B2C-A7A3-06B7041D9F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E17157-AEBA-4D11-A41D-FF5C22E099C0}" type="slidenum">
              <a:rPr lang="fi-FI" smtClean="0"/>
              <a:t>‹#›</a:t>
            </a:fld>
            <a:endParaRPr lang="fi-FI"/>
          </a:p>
        </p:txBody>
      </p:sp>
    </p:spTree>
    <p:extLst>
      <p:ext uri="{BB962C8B-B14F-4D97-AF65-F5344CB8AC3E}">
        <p14:creationId xmlns:p14="http://schemas.microsoft.com/office/powerpoint/2010/main" val="1545234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D44D3-475D-45B4-B8FD-3B0A8DA85D5F}" type="datetimeFigureOut">
              <a:rPr lang="fi-FI" smtClean="0"/>
              <a:t>26.6.2026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B7628-B1C3-4A0B-B21B-510FCC5476F1}" type="slidenum">
              <a:rPr lang="fi-FI" smtClean="0"/>
              <a:t>‹#›</a:t>
            </a:fld>
            <a:endParaRPr lang="fi-FI"/>
          </a:p>
        </p:txBody>
      </p:sp>
    </p:spTree>
    <p:extLst>
      <p:ext uri="{BB962C8B-B14F-4D97-AF65-F5344CB8AC3E}">
        <p14:creationId xmlns:p14="http://schemas.microsoft.com/office/powerpoint/2010/main" val="2535048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1.-2. </a:t>
            </a:r>
            <a:r>
              <a:rPr lang="fi-FI" dirty="0" err="1"/>
              <a:t>lk</a:t>
            </a:r>
            <a:r>
              <a:rPr lang="fi-FI" dirty="0"/>
              <a:t> oppilaat</a:t>
            </a:r>
          </a:p>
          <a:p>
            <a:r>
              <a:rPr lang="fi-FI" dirty="0"/>
              <a:t>3.9. </a:t>
            </a:r>
            <a:r>
              <a:rPr lang="fi-FI" dirty="0" err="1"/>
              <a:t>lk</a:t>
            </a:r>
            <a:r>
              <a:rPr lang="fi-FI" dirty="0"/>
              <a:t> oppilaat</a:t>
            </a:r>
          </a:p>
          <a:p>
            <a:r>
              <a:rPr lang="fi-FI" dirty="0"/>
              <a:t>Huoltajat</a:t>
            </a:r>
          </a:p>
          <a:p>
            <a:r>
              <a:rPr lang="fi-FI" dirty="0"/>
              <a:t>Henkilöstö</a:t>
            </a:r>
          </a:p>
          <a:p>
            <a:r>
              <a:rPr lang="fi-FI" dirty="0"/>
              <a:t>Koontitaulukoista muutamista teemoista, joissa kaikki vastaajaryhmät</a:t>
            </a:r>
          </a:p>
          <a:p>
            <a:endParaRPr lang="fi-FI" dirty="0"/>
          </a:p>
          <a:p>
            <a:r>
              <a:rPr lang="fi-FI" dirty="0"/>
              <a:t>Koskee </a:t>
            </a:r>
            <a:r>
              <a:rPr lang="fi-FI"/>
              <a:t>koko Päijät-Hämettä</a:t>
            </a:r>
            <a:endParaRPr lang="fi-FI" dirty="0"/>
          </a:p>
        </p:txBody>
      </p:sp>
      <p:sp>
        <p:nvSpPr>
          <p:cNvPr id="4" name="Dian numeron paikkamerkki 3"/>
          <p:cNvSpPr>
            <a:spLocks noGrp="1"/>
          </p:cNvSpPr>
          <p:nvPr>
            <p:ph type="sldNum" sz="quarter" idx="5"/>
          </p:nvPr>
        </p:nvSpPr>
        <p:spPr/>
        <p:txBody>
          <a:bodyPr/>
          <a:lstStyle/>
          <a:p>
            <a:fld id="{FAAB7628-B1C3-4A0B-B21B-510FCC5476F1}" type="slidenum">
              <a:rPr lang="fi-FI" smtClean="0"/>
              <a:t>1</a:t>
            </a:fld>
            <a:endParaRPr lang="fi-FI"/>
          </a:p>
        </p:txBody>
      </p:sp>
    </p:spTree>
    <p:extLst>
      <p:ext uri="{BB962C8B-B14F-4D97-AF65-F5344CB8AC3E}">
        <p14:creationId xmlns:p14="http://schemas.microsoft.com/office/powerpoint/2010/main" val="1524735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10059-B911-AE80-4EF8-5A821BDECD5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02BA57A2-9823-5557-8E9B-D2CC95478AC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D9C77EE-027B-A106-ADE8-66FCCA13ACEC}"/>
              </a:ext>
            </a:extLst>
          </p:cNvPr>
          <p:cNvSpPr>
            <a:spLocks noGrp="1"/>
          </p:cNvSpPr>
          <p:nvPr>
            <p:ph type="body" idx="1"/>
          </p:nvPr>
        </p:nvSpPr>
        <p:spPr/>
        <p:txBody>
          <a:bodyPr/>
          <a:lstStyle/>
          <a:p>
            <a:pPr marL="0" indent="0">
              <a:buFont typeface="Arial" panose="020B0604020202020204" pitchFamily="34" charset="0"/>
              <a:buNone/>
            </a:pPr>
            <a:r>
              <a:rPr lang="fi-FI" sz="1200" dirty="0"/>
              <a:t>2026:Tasa-arvo- ja yhdenvertaisuus toteutuu koulun toiminnassa 4.0</a:t>
            </a:r>
          </a:p>
          <a:p>
            <a:pPr marL="0" indent="0">
              <a:buFont typeface="Arial" panose="020B0604020202020204" pitchFamily="34" charset="0"/>
              <a:buNone/>
            </a:pPr>
            <a:r>
              <a:rPr lang="fi-FI" sz="1200" dirty="0"/>
              <a:t>2024: Lapseni koulussa noudatetaan yhdessä sovittuja pelisääntöjä. – 67.6 I 81.3 (ÄZ – 18.8 I 66.0)</a:t>
            </a:r>
          </a:p>
          <a:p>
            <a:pPr marL="0" indent="0">
              <a:buFont typeface="Arial" panose="020B0604020202020204" pitchFamily="34" charset="0"/>
              <a:buNone/>
            </a:pPr>
            <a:endParaRPr lang="fi-FI" sz="1200" dirty="0"/>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Saan riittävästi tietoa lapseni koulun toiminnasta 4.1</a:t>
            </a:r>
          </a:p>
          <a:p>
            <a:pPr marL="0" indent="0">
              <a:buFont typeface="Arial" panose="020B0604020202020204" pitchFamily="34" charset="0"/>
              <a:buNone/>
            </a:pPr>
            <a:r>
              <a:rPr lang="fi-FI" sz="1200" dirty="0"/>
              <a:t>2024: Koulun viestintä on riittävää -69,7 I 78,4 (ÄZ -67,9  I77.8)</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2026:Kodin ja koulun yhteistyö toimii hyvin 4.2</a:t>
            </a:r>
          </a:p>
          <a:p>
            <a:pPr marL="0" indent="0">
              <a:buFont typeface="Arial" panose="020B0604020202020204" pitchFamily="34" charset="0"/>
              <a:buNone/>
            </a:pPr>
            <a:r>
              <a:rPr lang="fi-FI" sz="1200" dirty="0"/>
              <a:t>2024: -</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Lapseni koulun henkilöstöön on helppo ottaa yhteyttä 4.3</a:t>
            </a:r>
          </a:p>
          <a:p>
            <a:pPr marL="0" indent="0">
              <a:buFont typeface="Arial" panose="020B0604020202020204" pitchFamily="34" charset="0"/>
              <a:buNone/>
            </a:pPr>
            <a:r>
              <a:rPr lang="fi-FI" sz="1200" dirty="0"/>
              <a:t>2024: Lapseni koulun henkilöstöä on helppo lähestyä -74,2 I 79,8 (ÄZ -93,1 I 89,3)</a:t>
            </a:r>
          </a:p>
          <a:p>
            <a:endParaRPr lang="fi-FI" dirty="0"/>
          </a:p>
        </p:txBody>
      </p:sp>
      <p:sp>
        <p:nvSpPr>
          <p:cNvPr id="4" name="Dian numeron paikkamerkki 3">
            <a:extLst>
              <a:ext uri="{FF2B5EF4-FFF2-40B4-BE49-F238E27FC236}">
                <a16:creationId xmlns:a16="http://schemas.microsoft.com/office/drawing/2014/main" id="{AC6071EF-E1EB-C85B-76C8-C372A60B02C8}"/>
              </a:ext>
            </a:extLst>
          </p:cNvPr>
          <p:cNvSpPr>
            <a:spLocks noGrp="1"/>
          </p:cNvSpPr>
          <p:nvPr>
            <p:ph type="sldNum" sz="quarter" idx="5"/>
          </p:nvPr>
        </p:nvSpPr>
        <p:spPr/>
        <p:txBody>
          <a:bodyPr/>
          <a:lstStyle/>
          <a:p>
            <a:fld id="{FAAB7628-B1C3-4A0B-B21B-510FCC5476F1}" type="slidenum">
              <a:rPr lang="fi-FI" smtClean="0"/>
              <a:t>22</a:t>
            </a:fld>
            <a:endParaRPr lang="fi-FI"/>
          </a:p>
        </p:txBody>
      </p:sp>
    </p:spTree>
    <p:extLst>
      <p:ext uri="{BB962C8B-B14F-4D97-AF65-F5344CB8AC3E}">
        <p14:creationId xmlns:p14="http://schemas.microsoft.com/office/powerpoint/2010/main" val="3903829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05EF9-4A43-DF5F-4B3C-9E002A89FF6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0CE0F396-65CA-63AB-FEF2-A4C45DEE9A8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61A91FC-4FD9-4426-1A2C-F1EE4DBAFCF5}"/>
              </a:ext>
            </a:extLst>
          </p:cNvPr>
          <p:cNvSpPr>
            <a:spLocks noGrp="1"/>
          </p:cNvSpPr>
          <p:nvPr>
            <p:ph type="body" idx="1"/>
          </p:nvPr>
        </p:nvSpPr>
        <p:spPr/>
        <p:txBody>
          <a:bodyPr/>
          <a:lstStyle/>
          <a:p>
            <a:pPr marL="0" indent="0">
              <a:buFont typeface="Arial" panose="020B0604020202020204" pitchFamily="34" charset="0"/>
              <a:buNone/>
            </a:pPr>
            <a:r>
              <a:rPr lang="fi-FI" sz="1200" dirty="0"/>
              <a:t>2026:Tasa-arvo- ja yhdenvertaisuus toteutuu koulun toiminnassa 4.0</a:t>
            </a:r>
          </a:p>
          <a:p>
            <a:pPr marL="0" indent="0">
              <a:buFont typeface="Arial" panose="020B0604020202020204" pitchFamily="34" charset="0"/>
              <a:buNone/>
            </a:pPr>
            <a:r>
              <a:rPr lang="fi-FI" sz="1200" dirty="0"/>
              <a:t>2024: Lapseni koulussa noudatetaan yhdessä sovittuja pelisääntöjä. – 67.6 I 81.3 (ÄZ – 18.8 I 66.0)</a:t>
            </a:r>
          </a:p>
          <a:p>
            <a:pPr marL="0" indent="0">
              <a:buFont typeface="Arial" panose="020B0604020202020204" pitchFamily="34" charset="0"/>
              <a:buNone/>
            </a:pPr>
            <a:endParaRPr lang="fi-FI" sz="1200" dirty="0"/>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Saan riittävästi tietoa lapseni koulun toiminnasta 4.1</a:t>
            </a:r>
          </a:p>
          <a:p>
            <a:pPr marL="0" indent="0">
              <a:buFont typeface="Arial" panose="020B0604020202020204" pitchFamily="34" charset="0"/>
              <a:buNone/>
            </a:pPr>
            <a:r>
              <a:rPr lang="fi-FI" sz="1200" dirty="0"/>
              <a:t>2024: Koulun viestintä on riittävää -69,7 I 78,4 (ÄZ -67,9  I77.8)</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2026:Kodin ja koulun yhteistyö toimii hyvin 4.2</a:t>
            </a:r>
          </a:p>
          <a:p>
            <a:pPr marL="0" indent="0">
              <a:buFont typeface="Arial" panose="020B0604020202020204" pitchFamily="34" charset="0"/>
              <a:buNone/>
            </a:pPr>
            <a:r>
              <a:rPr lang="fi-FI" sz="1200" dirty="0"/>
              <a:t>2024: -</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Lapseni koulun henkilöstöön on helppo ottaa yhteyttä 4.3</a:t>
            </a:r>
          </a:p>
          <a:p>
            <a:pPr marL="0" indent="0">
              <a:buFont typeface="Arial" panose="020B0604020202020204" pitchFamily="34" charset="0"/>
              <a:buNone/>
            </a:pPr>
            <a:r>
              <a:rPr lang="fi-FI" sz="1200" dirty="0"/>
              <a:t>2024: Lapseni koulun henkilöstöä on helppo lähestyä -74,2 I 79,8 (ÄZ -93,1 I 89,3)</a:t>
            </a:r>
          </a:p>
          <a:p>
            <a:endParaRPr lang="fi-FI" dirty="0"/>
          </a:p>
        </p:txBody>
      </p:sp>
      <p:sp>
        <p:nvSpPr>
          <p:cNvPr id="4" name="Dian numeron paikkamerkki 3">
            <a:extLst>
              <a:ext uri="{FF2B5EF4-FFF2-40B4-BE49-F238E27FC236}">
                <a16:creationId xmlns:a16="http://schemas.microsoft.com/office/drawing/2014/main" id="{D8CA6B74-8E58-BF91-4CBA-48A6D9030265}"/>
              </a:ext>
            </a:extLst>
          </p:cNvPr>
          <p:cNvSpPr>
            <a:spLocks noGrp="1"/>
          </p:cNvSpPr>
          <p:nvPr>
            <p:ph type="sldNum" sz="quarter" idx="5"/>
          </p:nvPr>
        </p:nvSpPr>
        <p:spPr/>
        <p:txBody>
          <a:bodyPr/>
          <a:lstStyle/>
          <a:p>
            <a:fld id="{FAAB7628-B1C3-4A0B-B21B-510FCC5476F1}" type="slidenum">
              <a:rPr lang="fi-FI" smtClean="0"/>
              <a:t>23</a:t>
            </a:fld>
            <a:endParaRPr lang="fi-FI"/>
          </a:p>
        </p:txBody>
      </p:sp>
    </p:spTree>
    <p:extLst>
      <p:ext uri="{BB962C8B-B14F-4D97-AF65-F5344CB8AC3E}">
        <p14:creationId xmlns:p14="http://schemas.microsoft.com/office/powerpoint/2010/main" val="2971877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F680A-AB1C-D4BF-6201-4C64DF4FB05F}"/>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70C021F0-5C9B-1D25-B275-8A11CE0375C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285D751-515A-E6BE-77D7-A2DBD2A48586}"/>
              </a:ext>
            </a:extLst>
          </p:cNvPr>
          <p:cNvSpPr>
            <a:spLocks noGrp="1"/>
          </p:cNvSpPr>
          <p:nvPr>
            <p:ph type="body" idx="1"/>
          </p:nvPr>
        </p:nvSpPr>
        <p:spPr/>
        <p:txBody>
          <a:bodyPr/>
          <a:lstStyle/>
          <a:p>
            <a:pPr marL="0" indent="0">
              <a:buFont typeface="Arial" panose="020B0604020202020204" pitchFamily="34" charset="0"/>
              <a:buNone/>
            </a:pPr>
            <a:r>
              <a:rPr lang="fi-FI" sz="1200" dirty="0"/>
              <a:t>2026:Tasa-arvo- ja yhdenvertaisuus toteutuu koulun toiminnassa 4.0</a:t>
            </a:r>
          </a:p>
          <a:p>
            <a:pPr marL="0" indent="0">
              <a:buFont typeface="Arial" panose="020B0604020202020204" pitchFamily="34" charset="0"/>
              <a:buNone/>
            </a:pPr>
            <a:r>
              <a:rPr lang="fi-FI" sz="1200" dirty="0"/>
              <a:t>2024: Lapseni koulussa noudatetaan yhdessä sovittuja pelisääntöjä. – 67.6 I 81.3 (ÄZ – 18.8 I 66.0)</a:t>
            </a:r>
          </a:p>
          <a:p>
            <a:pPr marL="0" indent="0">
              <a:buFont typeface="Arial" panose="020B0604020202020204" pitchFamily="34" charset="0"/>
              <a:buNone/>
            </a:pPr>
            <a:endParaRPr lang="fi-FI" sz="1200" dirty="0"/>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Saan riittävästi tietoa lapseni koulun toiminnasta 4.1</a:t>
            </a:r>
          </a:p>
          <a:p>
            <a:pPr marL="0" indent="0">
              <a:buFont typeface="Arial" panose="020B0604020202020204" pitchFamily="34" charset="0"/>
              <a:buNone/>
            </a:pPr>
            <a:r>
              <a:rPr lang="fi-FI" sz="1200" dirty="0"/>
              <a:t>2024: Koulun viestintä on riittävää -69,7 I 78,4 (ÄZ -67,9  I77.8)</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2026:Kodin ja koulun yhteistyö toimii hyvin 4.2</a:t>
            </a:r>
          </a:p>
          <a:p>
            <a:pPr marL="0" indent="0">
              <a:buFont typeface="Arial" panose="020B0604020202020204" pitchFamily="34" charset="0"/>
              <a:buNone/>
            </a:pPr>
            <a:r>
              <a:rPr lang="fi-FI" sz="1200" dirty="0"/>
              <a:t>2024: -</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Lapseni koulun henkilöstöön on helppo ottaa yhteyttä 4.3</a:t>
            </a:r>
          </a:p>
          <a:p>
            <a:pPr marL="0" indent="0">
              <a:buFont typeface="Arial" panose="020B0604020202020204" pitchFamily="34" charset="0"/>
              <a:buNone/>
            </a:pPr>
            <a:r>
              <a:rPr lang="fi-FI" sz="1200" dirty="0"/>
              <a:t>2024: Lapseni koulun henkilöstöä on helppo lähestyä -74,2 I 79,8 (ÄZ -93,1 I 89,3)</a:t>
            </a:r>
          </a:p>
          <a:p>
            <a:endParaRPr lang="fi-FI" dirty="0"/>
          </a:p>
        </p:txBody>
      </p:sp>
      <p:sp>
        <p:nvSpPr>
          <p:cNvPr id="4" name="Dian numeron paikkamerkki 3">
            <a:extLst>
              <a:ext uri="{FF2B5EF4-FFF2-40B4-BE49-F238E27FC236}">
                <a16:creationId xmlns:a16="http://schemas.microsoft.com/office/drawing/2014/main" id="{A6B05508-C36D-7F1C-D4E1-26CFEB8F5DA0}"/>
              </a:ext>
            </a:extLst>
          </p:cNvPr>
          <p:cNvSpPr>
            <a:spLocks noGrp="1"/>
          </p:cNvSpPr>
          <p:nvPr>
            <p:ph type="sldNum" sz="quarter" idx="5"/>
          </p:nvPr>
        </p:nvSpPr>
        <p:spPr/>
        <p:txBody>
          <a:bodyPr/>
          <a:lstStyle/>
          <a:p>
            <a:fld id="{FAAB7628-B1C3-4A0B-B21B-510FCC5476F1}" type="slidenum">
              <a:rPr lang="fi-FI" smtClean="0"/>
              <a:t>24</a:t>
            </a:fld>
            <a:endParaRPr lang="fi-FI"/>
          </a:p>
        </p:txBody>
      </p:sp>
    </p:spTree>
    <p:extLst>
      <p:ext uri="{BB962C8B-B14F-4D97-AF65-F5344CB8AC3E}">
        <p14:creationId xmlns:p14="http://schemas.microsoft.com/office/powerpoint/2010/main" val="3949031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Koska 2024 henkilöstö ovat vastanneet nelikentällä, ja 2026 janalla, suoria vastaavuuksia ei pystytä osoittamaan.</a:t>
            </a:r>
          </a:p>
          <a:p>
            <a:endParaRPr lang="fi-FI" dirty="0"/>
          </a:p>
          <a:p>
            <a:r>
              <a:rPr lang="fi-FI" dirty="0"/>
              <a:t>Taulukoihin kerätty huomioita, tarkastelu muutosta.</a:t>
            </a:r>
          </a:p>
          <a:p>
            <a:endParaRPr lang="fi-FI" dirty="0"/>
          </a:p>
        </p:txBody>
      </p:sp>
      <p:sp>
        <p:nvSpPr>
          <p:cNvPr id="4" name="Dian numeron paikkamerkki 3"/>
          <p:cNvSpPr>
            <a:spLocks noGrp="1"/>
          </p:cNvSpPr>
          <p:nvPr>
            <p:ph type="sldNum" sz="quarter" idx="5"/>
          </p:nvPr>
        </p:nvSpPr>
        <p:spPr/>
        <p:txBody>
          <a:bodyPr/>
          <a:lstStyle/>
          <a:p>
            <a:fld id="{FAAB7628-B1C3-4A0B-B21B-510FCC5476F1}" type="slidenum">
              <a:rPr lang="fi-FI" smtClean="0"/>
              <a:t>26</a:t>
            </a:fld>
            <a:endParaRPr lang="fi-FI"/>
          </a:p>
        </p:txBody>
      </p:sp>
    </p:spTree>
    <p:extLst>
      <p:ext uri="{BB962C8B-B14F-4D97-AF65-F5344CB8AC3E}">
        <p14:creationId xmlns:p14="http://schemas.microsoft.com/office/powerpoint/2010/main" val="2683057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p:cNvSpPr>
            <a:spLocks noGrp="1"/>
          </p:cNvSpPr>
          <p:nvPr>
            <p:ph type="sldNum" sz="quarter" idx="5"/>
          </p:nvPr>
        </p:nvSpPr>
        <p:spPr/>
        <p:txBody>
          <a:bodyPr/>
          <a:lstStyle/>
          <a:p>
            <a:fld id="{FAAB7628-B1C3-4A0B-B21B-510FCC5476F1}" type="slidenum">
              <a:rPr lang="fi-FI" smtClean="0"/>
              <a:t>28</a:t>
            </a:fld>
            <a:endParaRPr lang="fi-FI"/>
          </a:p>
        </p:txBody>
      </p:sp>
    </p:spTree>
    <p:extLst>
      <p:ext uri="{BB962C8B-B14F-4D97-AF65-F5344CB8AC3E}">
        <p14:creationId xmlns:p14="http://schemas.microsoft.com/office/powerpoint/2010/main" val="723539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6EA74-926B-0404-F8F1-351CB2A2D03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917BE9D-7797-B5FB-CA11-F102ED8A229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277C1B7-1B5F-AA4F-FE7A-69CB7C602D9D}"/>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727B8562-DDDB-83C1-A0AD-FD3C54840613}"/>
              </a:ext>
            </a:extLst>
          </p:cNvPr>
          <p:cNvSpPr>
            <a:spLocks noGrp="1"/>
          </p:cNvSpPr>
          <p:nvPr>
            <p:ph type="sldNum" sz="quarter" idx="5"/>
          </p:nvPr>
        </p:nvSpPr>
        <p:spPr/>
        <p:txBody>
          <a:bodyPr/>
          <a:lstStyle/>
          <a:p>
            <a:fld id="{FAAB7628-B1C3-4A0B-B21B-510FCC5476F1}" type="slidenum">
              <a:rPr lang="fi-FI" smtClean="0"/>
              <a:t>29</a:t>
            </a:fld>
            <a:endParaRPr lang="fi-FI"/>
          </a:p>
        </p:txBody>
      </p:sp>
    </p:spTree>
    <p:extLst>
      <p:ext uri="{BB962C8B-B14F-4D97-AF65-F5344CB8AC3E}">
        <p14:creationId xmlns:p14="http://schemas.microsoft.com/office/powerpoint/2010/main" val="1200068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C2262-743A-466B-0DCD-228956ED049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EF3AA93-78CE-DE5C-8AE4-20F80DEA6058}"/>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C6734E0-2A08-5B96-8B54-33D4A8C23BAE}"/>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D4758A32-B7D1-9B04-EB6A-2387931498EB}"/>
              </a:ext>
            </a:extLst>
          </p:cNvPr>
          <p:cNvSpPr>
            <a:spLocks noGrp="1"/>
          </p:cNvSpPr>
          <p:nvPr>
            <p:ph type="sldNum" sz="quarter" idx="5"/>
          </p:nvPr>
        </p:nvSpPr>
        <p:spPr/>
        <p:txBody>
          <a:bodyPr/>
          <a:lstStyle/>
          <a:p>
            <a:fld id="{FAAB7628-B1C3-4A0B-B21B-510FCC5476F1}" type="slidenum">
              <a:rPr lang="fi-FI" smtClean="0"/>
              <a:t>30</a:t>
            </a:fld>
            <a:endParaRPr lang="fi-FI"/>
          </a:p>
        </p:txBody>
      </p:sp>
    </p:spTree>
    <p:extLst>
      <p:ext uri="{BB962C8B-B14F-4D97-AF65-F5344CB8AC3E}">
        <p14:creationId xmlns:p14="http://schemas.microsoft.com/office/powerpoint/2010/main" val="1811885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9BC66-8DBF-A834-5E4E-1BE5C49B0C6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96B2A48-7C98-F55C-BF04-0F419640AD4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A7CFB645-DF05-08A9-256F-265FF71375CB}"/>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7CA5CC1C-1386-D991-F26B-1E4747C458B9}"/>
              </a:ext>
            </a:extLst>
          </p:cNvPr>
          <p:cNvSpPr>
            <a:spLocks noGrp="1"/>
          </p:cNvSpPr>
          <p:nvPr>
            <p:ph type="sldNum" sz="quarter" idx="5"/>
          </p:nvPr>
        </p:nvSpPr>
        <p:spPr/>
        <p:txBody>
          <a:bodyPr/>
          <a:lstStyle/>
          <a:p>
            <a:fld id="{FAAB7628-B1C3-4A0B-B21B-510FCC5476F1}" type="slidenum">
              <a:rPr lang="fi-FI" smtClean="0"/>
              <a:t>31</a:t>
            </a:fld>
            <a:endParaRPr lang="fi-FI"/>
          </a:p>
        </p:txBody>
      </p:sp>
    </p:spTree>
    <p:extLst>
      <p:ext uri="{BB962C8B-B14F-4D97-AF65-F5344CB8AC3E}">
        <p14:creationId xmlns:p14="http://schemas.microsoft.com/office/powerpoint/2010/main" val="438413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2131B-1E60-203C-3F08-AB80AB22BAB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CDBC90D-DA0D-210D-2DC7-EA27F29DDCBE}"/>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8AA76BF-4875-780F-1895-0A709E2B1AE9}"/>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88534616-D006-227E-69B0-601C802D3FD1}"/>
              </a:ext>
            </a:extLst>
          </p:cNvPr>
          <p:cNvSpPr>
            <a:spLocks noGrp="1"/>
          </p:cNvSpPr>
          <p:nvPr>
            <p:ph type="sldNum" sz="quarter" idx="5"/>
          </p:nvPr>
        </p:nvSpPr>
        <p:spPr/>
        <p:txBody>
          <a:bodyPr/>
          <a:lstStyle/>
          <a:p>
            <a:fld id="{FAAB7628-B1C3-4A0B-B21B-510FCC5476F1}" type="slidenum">
              <a:rPr lang="fi-FI" smtClean="0"/>
              <a:t>32</a:t>
            </a:fld>
            <a:endParaRPr lang="fi-FI"/>
          </a:p>
        </p:txBody>
      </p:sp>
    </p:spTree>
    <p:extLst>
      <p:ext uri="{BB962C8B-B14F-4D97-AF65-F5344CB8AC3E}">
        <p14:creationId xmlns:p14="http://schemas.microsoft.com/office/powerpoint/2010/main" val="1697640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7B99-D1F2-C6A0-99DC-AC1ACB2FEB2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62EDB33-0101-37D9-64C2-118B31F34FD8}"/>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8A853CE4-998D-C685-1608-A73268FBE2A3}"/>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C74D8C43-199C-1085-A328-D3208869FBFD}"/>
              </a:ext>
            </a:extLst>
          </p:cNvPr>
          <p:cNvSpPr>
            <a:spLocks noGrp="1"/>
          </p:cNvSpPr>
          <p:nvPr>
            <p:ph type="sldNum" sz="quarter" idx="5"/>
          </p:nvPr>
        </p:nvSpPr>
        <p:spPr/>
        <p:txBody>
          <a:bodyPr/>
          <a:lstStyle/>
          <a:p>
            <a:fld id="{FAAB7628-B1C3-4A0B-B21B-510FCC5476F1}" type="slidenum">
              <a:rPr lang="fi-FI" smtClean="0"/>
              <a:t>33</a:t>
            </a:fld>
            <a:endParaRPr lang="fi-FI"/>
          </a:p>
        </p:txBody>
      </p:sp>
    </p:spTree>
    <p:extLst>
      <p:ext uri="{BB962C8B-B14F-4D97-AF65-F5344CB8AC3E}">
        <p14:creationId xmlns:p14="http://schemas.microsoft.com/office/powerpoint/2010/main" val="3744702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Arviointiasteikko eri vuosina 2026 ja 2024. </a:t>
            </a:r>
          </a:p>
          <a:p>
            <a:endParaRPr lang="fi-FI" dirty="0"/>
          </a:p>
          <a:p>
            <a:r>
              <a:rPr lang="fi-FI" dirty="0"/>
              <a:t>Punaisella vuoden 2026 kehittämiskohteet, jos arvo alle 2.</a:t>
            </a:r>
          </a:p>
          <a:p>
            <a:r>
              <a:rPr lang="fi-FI" dirty="0"/>
              <a:t>Vihreällä vahvuudet 2026, jos arvo yli 4.</a:t>
            </a:r>
          </a:p>
        </p:txBody>
      </p:sp>
      <p:sp>
        <p:nvSpPr>
          <p:cNvPr id="4" name="Dian numeron paikkamerkki 3"/>
          <p:cNvSpPr>
            <a:spLocks noGrp="1"/>
          </p:cNvSpPr>
          <p:nvPr>
            <p:ph type="sldNum" sz="quarter" idx="5"/>
          </p:nvPr>
        </p:nvSpPr>
        <p:spPr/>
        <p:txBody>
          <a:bodyPr/>
          <a:lstStyle/>
          <a:p>
            <a:fld id="{FAAB7628-B1C3-4A0B-B21B-510FCC5476F1}" type="slidenum">
              <a:rPr lang="fi-FI" smtClean="0"/>
              <a:t>3</a:t>
            </a:fld>
            <a:endParaRPr lang="fi-FI"/>
          </a:p>
        </p:txBody>
      </p:sp>
    </p:spTree>
    <p:extLst>
      <p:ext uri="{BB962C8B-B14F-4D97-AF65-F5344CB8AC3E}">
        <p14:creationId xmlns:p14="http://schemas.microsoft.com/office/powerpoint/2010/main" val="1227577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9913-F1AD-557C-3B4F-BB3884EDEF8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F6B640B-F44F-9E3B-258D-ECE91F4C049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7D9E33F-DA7B-FD9E-B2CC-D3BA89DFC62A}"/>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09E58E47-8822-9E14-FBAE-C5429D2AF7EA}"/>
              </a:ext>
            </a:extLst>
          </p:cNvPr>
          <p:cNvSpPr>
            <a:spLocks noGrp="1"/>
          </p:cNvSpPr>
          <p:nvPr>
            <p:ph type="sldNum" sz="quarter" idx="5"/>
          </p:nvPr>
        </p:nvSpPr>
        <p:spPr/>
        <p:txBody>
          <a:bodyPr/>
          <a:lstStyle/>
          <a:p>
            <a:fld id="{FAAB7628-B1C3-4A0B-B21B-510FCC5476F1}" type="slidenum">
              <a:rPr lang="fi-FI" smtClean="0"/>
              <a:t>34</a:t>
            </a:fld>
            <a:endParaRPr lang="fi-FI"/>
          </a:p>
        </p:txBody>
      </p:sp>
    </p:spTree>
    <p:extLst>
      <p:ext uri="{BB962C8B-B14F-4D97-AF65-F5344CB8AC3E}">
        <p14:creationId xmlns:p14="http://schemas.microsoft.com/office/powerpoint/2010/main" val="4015436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7C438-DD30-448E-858F-70FA71C960E1}"/>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C9A051F-4383-776A-E679-34C29FCEB70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C05E157-AC76-A6F6-084B-385764A6E889}"/>
              </a:ext>
            </a:extLst>
          </p:cNvPr>
          <p:cNvSpPr>
            <a:spLocks noGrp="1"/>
          </p:cNvSpPr>
          <p:nvPr>
            <p:ph type="body" idx="1"/>
          </p:nvPr>
        </p:nvSpPr>
        <p:spPr/>
        <p:txBody>
          <a:bodyPr/>
          <a:lstStyle/>
          <a:p>
            <a:pPr marL="0" indent="0">
              <a:buFont typeface="Arial" panose="020B0604020202020204" pitchFamily="34" charset="0"/>
              <a:buNone/>
            </a:pPr>
            <a:r>
              <a:rPr lang="fi-FI" sz="1200" dirty="0"/>
              <a:t>2026: Koulumme kehittämiskohteilla on ollut vaikuttavuutta 3.6</a:t>
            </a:r>
          </a:p>
          <a:p>
            <a:pPr marL="0" indent="0">
              <a:buFont typeface="Arial" panose="020B0604020202020204" pitchFamily="34" charset="0"/>
              <a:buNone/>
            </a:pPr>
            <a:r>
              <a:rPr lang="fi-FI" sz="1200" dirty="0"/>
              <a:t>2024: Kouluani on kehitetty arviointien tulosten perusteella. -64.0 I 74.4 (ÄZ 8.4 I 28 4)</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Kestävän kehityksen periaatteet toteutuvat koulussani 3.6</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Koulussani sisäinen viestintä toimii hyvin 3.7</a:t>
            </a:r>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Johtajuus on koulussani toimivaa 3.8</a:t>
            </a:r>
          </a:p>
          <a:p>
            <a:pPr marL="0" indent="0">
              <a:buFont typeface="Arial" panose="020B0604020202020204" pitchFamily="34" charset="0"/>
              <a:buNone/>
            </a:pPr>
            <a:r>
              <a:rPr lang="fi-FI" sz="1200" dirty="0"/>
              <a:t>2024: </a:t>
            </a:r>
            <a:r>
              <a:rPr lang="fi-FI" sz="1200" i="1" dirty="0"/>
              <a:t>johtamisen kysymysryhmä sisälsi kuusi erillistä kysymystä. – 67,7 I 76,2 (ÄZ : -50 I 50)</a:t>
            </a:r>
            <a:endParaRPr lang="fi-FI" sz="1200" dirty="0"/>
          </a:p>
          <a:p>
            <a:pPr marL="285750" indent="-285750">
              <a:buFont typeface="Arial" panose="020B0604020202020204" pitchFamily="34" charset="0"/>
              <a:buChar char="•"/>
            </a:pPr>
            <a:endParaRPr lang="fi-FI" sz="1200" dirty="0"/>
          </a:p>
          <a:p>
            <a:pPr marL="0" indent="0">
              <a:buFont typeface="Arial" panose="020B0604020202020204" pitchFamily="34" charset="0"/>
              <a:buNone/>
            </a:pPr>
            <a:r>
              <a:rPr lang="fi-FI" sz="1200" dirty="0"/>
              <a:t>2026: Edistän koulussani avoimuutta ja keskustelua 4.2</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Minun on helppo sitoutua yhteisesti sovittuihin käytäntöihin 4.3</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Tiedostan, mikä vaikutus omalla toiminnallani on työyhteisön ilmapiiriin 4.4</a:t>
            </a:r>
          </a:p>
          <a:p>
            <a:endParaRPr lang="fi-FI" dirty="0"/>
          </a:p>
        </p:txBody>
      </p:sp>
      <p:sp>
        <p:nvSpPr>
          <p:cNvPr id="4" name="Dian numeron paikkamerkki 3">
            <a:extLst>
              <a:ext uri="{FF2B5EF4-FFF2-40B4-BE49-F238E27FC236}">
                <a16:creationId xmlns:a16="http://schemas.microsoft.com/office/drawing/2014/main" id="{1E91CD43-C6C4-B5B8-C07A-319649E20546}"/>
              </a:ext>
            </a:extLst>
          </p:cNvPr>
          <p:cNvSpPr>
            <a:spLocks noGrp="1"/>
          </p:cNvSpPr>
          <p:nvPr>
            <p:ph type="sldNum" sz="quarter" idx="5"/>
          </p:nvPr>
        </p:nvSpPr>
        <p:spPr/>
        <p:txBody>
          <a:bodyPr/>
          <a:lstStyle/>
          <a:p>
            <a:fld id="{FAAB7628-B1C3-4A0B-B21B-510FCC5476F1}" type="slidenum">
              <a:rPr lang="fi-FI" smtClean="0"/>
              <a:t>35</a:t>
            </a:fld>
            <a:endParaRPr lang="fi-FI"/>
          </a:p>
        </p:txBody>
      </p:sp>
    </p:spTree>
    <p:extLst>
      <p:ext uri="{BB962C8B-B14F-4D97-AF65-F5344CB8AC3E}">
        <p14:creationId xmlns:p14="http://schemas.microsoft.com/office/powerpoint/2010/main" val="92426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Yläreunassa= mikä kysymysryhmä kyseessä. Nyt ”</a:t>
            </a:r>
            <a:r>
              <a:rPr lang="fi-FI" dirty="0" err="1"/>
              <a:t>Oppimisympräistö</a:t>
            </a:r>
            <a:r>
              <a:rPr lang="fi-FI" dirty="0"/>
              <a:t> ja turvallisuus”</a:t>
            </a:r>
          </a:p>
          <a:p>
            <a:endParaRPr lang="fi-FI" dirty="0"/>
          </a:p>
          <a:p>
            <a:r>
              <a:rPr lang="fi-FI" dirty="0"/>
              <a:t>Alareunassa= arviointiasteikon vastaavuus 2026 ja 2024.</a:t>
            </a:r>
          </a:p>
        </p:txBody>
      </p:sp>
      <p:sp>
        <p:nvSpPr>
          <p:cNvPr id="4" name="Dian numeron paikkamerkki 3"/>
          <p:cNvSpPr>
            <a:spLocks noGrp="1"/>
          </p:cNvSpPr>
          <p:nvPr>
            <p:ph type="sldNum" sz="quarter" idx="5"/>
          </p:nvPr>
        </p:nvSpPr>
        <p:spPr/>
        <p:txBody>
          <a:bodyPr/>
          <a:lstStyle/>
          <a:p>
            <a:fld id="{FAAB7628-B1C3-4A0B-B21B-510FCC5476F1}" type="slidenum">
              <a:rPr lang="fi-FI" smtClean="0"/>
              <a:t>5</a:t>
            </a:fld>
            <a:endParaRPr lang="fi-FI"/>
          </a:p>
        </p:txBody>
      </p:sp>
    </p:spTree>
    <p:extLst>
      <p:ext uri="{BB962C8B-B14F-4D97-AF65-F5344CB8AC3E}">
        <p14:creationId xmlns:p14="http://schemas.microsoft.com/office/powerpoint/2010/main" val="2860040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69E16-6FE9-8702-4863-052C94A29388}"/>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B9EA5959-14FC-2ED7-34E1-CC37BF86CAA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F14E25C-6A40-D211-2FAF-5F60338C6722}"/>
              </a:ext>
            </a:extLst>
          </p:cNvPr>
          <p:cNvSpPr>
            <a:spLocks noGrp="1"/>
          </p:cNvSpPr>
          <p:nvPr>
            <p:ph type="body" idx="1"/>
          </p:nvPr>
        </p:nvSpPr>
        <p:spPr/>
        <p:txBody>
          <a:bodyPr/>
          <a:lstStyle/>
          <a:p>
            <a:r>
              <a:rPr lang="fi-FI" dirty="0"/>
              <a:t>Yläreunassa= mikä kysymysryhmä kyseessä. Nyt ”</a:t>
            </a:r>
            <a:r>
              <a:rPr lang="fi-FI" dirty="0" err="1"/>
              <a:t>Oppimisympräistö</a:t>
            </a:r>
            <a:r>
              <a:rPr lang="fi-FI" dirty="0"/>
              <a:t> ja turvallisuus”</a:t>
            </a:r>
          </a:p>
          <a:p>
            <a:endParaRPr lang="fi-FI" dirty="0"/>
          </a:p>
          <a:p>
            <a:r>
              <a:rPr lang="fi-FI" dirty="0"/>
              <a:t>Alareunassa= arviointiasteikon vastaavuus 2026 ja 2024.</a:t>
            </a:r>
          </a:p>
        </p:txBody>
      </p:sp>
      <p:sp>
        <p:nvSpPr>
          <p:cNvPr id="4" name="Dian numeron paikkamerkki 3">
            <a:extLst>
              <a:ext uri="{FF2B5EF4-FFF2-40B4-BE49-F238E27FC236}">
                <a16:creationId xmlns:a16="http://schemas.microsoft.com/office/drawing/2014/main" id="{A6E9398F-3F08-E995-36FA-79D862FE7369}"/>
              </a:ext>
            </a:extLst>
          </p:cNvPr>
          <p:cNvSpPr>
            <a:spLocks noGrp="1"/>
          </p:cNvSpPr>
          <p:nvPr>
            <p:ph type="sldNum" sz="quarter" idx="5"/>
          </p:nvPr>
        </p:nvSpPr>
        <p:spPr/>
        <p:txBody>
          <a:bodyPr/>
          <a:lstStyle/>
          <a:p>
            <a:fld id="{FAAB7628-B1C3-4A0B-B21B-510FCC5476F1}" type="slidenum">
              <a:rPr lang="fi-FI" smtClean="0"/>
              <a:t>6</a:t>
            </a:fld>
            <a:endParaRPr lang="fi-FI"/>
          </a:p>
        </p:txBody>
      </p:sp>
    </p:spTree>
    <p:extLst>
      <p:ext uri="{BB962C8B-B14F-4D97-AF65-F5344CB8AC3E}">
        <p14:creationId xmlns:p14="http://schemas.microsoft.com/office/powerpoint/2010/main" val="191013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09099-9603-EAFE-C801-50683E81E07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CC5F0F6-4E16-6797-2506-6161A5AC2B0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61E1F34-216E-BCE5-8653-784462660FA5}"/>
              </a:ext>
            </a:extLst>
          </p:cNvPr>
          <p:cNvSpPr>
            <a:spLocks noGrp="1"/>
          </p:cNvSpPr>
          <p:nvPr>
            <p:ph type="body" idx="1"/>
          </p:nvPr>
        </p:nvSpPr>
        <p:spPr/>
        <p:txBody>
          <a:bodyPr/>
          <a:lstStyle/>
          <a:p>
            <a:r>
              <a:rPr lang="fi-FI" dirty="0"/>
              <a:t>Yläreunassa= mikä kysymysryhmä kyseessä. Nyt ”</a:t>
            </a:r>
            <a:r>
              <a:rPr lang="fi-FI" dirty="0" err="1"/>
              <a:t>Oppimisympräistö</a:t>
            </a:r>
            <a:r>
              <a:rPr lang="fi-FI" dirty="0"/>
              <a:t> ja turvallisuus”</a:t>
            </a:r>
          </a:p>
          <a:p>
            <a:endParaRPr lang="fi-FI" dirty="0"/>
          </a:p>
          <a:p>
            <a:r>
              <a:rPr lang="fi-FI" dirty="0"/>
              <a:t>Alareunassa= arviointiasteikon vastaavuus 2026 ja 2024.</a:t>
            </a:r>
          </a:p>
        </p:txBody>
      </p:sp>
      <p:sp>
        <p:nvSpPr>
          <p:cNvPr id="4" name="Dian numeron paikkamerkki 3">
            <a:extLst>
              <a:ext uri="{FF2B5EF4-FFF2-40B4-BE49-F238E27FC236}">
                <a16:creationId xmlns:a16="http://schemas.microsoft.com/office/drawing/2014/main" id="{AD272F52-DE22-6003-D034-2BEFA8271BA7}"/>
              </a:ext>
            </a:extLst>
          </p:cNvPr>
          <p:cNvSpPr>
            <a:spLocks noGrp="1"/>
          </p:cNvSpPr>
          <p:nvPr>
            <p:ph type="sldNum" sz="quarter" idx="5"/>
          </p:nvPr>
        </p:nvSpPr>
        <p:spPr/>
        <p:txBody>
          <a:bodyPr/>
          <a:lstStyle/>
          <a:p>
            <a:fld id="{FAAB7628-B1C3-4A0B-B21B-510FCC5476F1}" type="slidenum">
              <a:rPr lang="fi-FI" smtClean="0"/>
              <a:t>7</a:t>
            </a:fld>
            <a:endParaRPr lang="fi-FI"/>
          </a:p>
        </p:txBody>
      </p:sp>
    </p:spTree>
    <p:extLst>
      <p:ext uri="{BB962C8B-B14F-4D97-AF65-F5344CB8AC3E}">
        <p14:creationId xmlns:p14="http://schemas.microsoft.com/office/powerpoint/2010/main" val="2725272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Koska 2024 huoltajat ovat vastanneet nelikentällä, ja 2026 janalla, suoria vastaavuuksia ei pystytä osoittamaan.</a:t>
            </a:r>
          </a:p>
          <a:p>
            <a:endParaRPr lang="fi-FI" dirty="0"/>
          </a:p>
          <a:p>
            <a:r>
              <a:rPr lang="fi-FI" dirty="0"/>
              <a:t>Taulukoihin kerätty huomioita, tarkastelu muutosta.</a:t>
            </a:r>
          </a:p>
        </p:txBody>
      </p:sp>
      <p:sp>
        <p:nvSpPr>
          <p:cNvPr id="4" name="Dian numeron paikkamerkki 3"/>
          <p:cNvSpPr>
            <a:spLocks noGrp="1"/>
          </p:cNvSpPr>
          <p:nvPr>
            <p:ph type="sldNum" sz="quarter" idx="5"/>
          </p:nvPr>
        </p:nvSpPr>
        <p:spPr/>
        <p:txBody>
          <a:bodyPr/>
          <a:lstStyle/>
          <a:p>
            <a:fld id="{FAAB7628-B1C3-4A0B-B21B-510FCC5476F1}" type="slidenum">
              <a:rPr lang="fi-FI" smtClean="0"/>
              <a:t>17</a:t>
            </a:fld>
            <a:endParaRPr lang="fi-FI"/>
          </a:p>
        </p:txBody>
      </p:sp>
    </p:spTree>
    <p:extLst>
      <p:ext uri="{BB962C8B-B14F-4D97-AF65-F5344CB8AC3E}">
        <p14:creationId xmlns:p14="http://schemas.microsoft.com/office/powerpoint/2010/main" val="1834705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2F472-9A3E-5023-7B57-55D86F08500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A443844-F1FD-E96C-2D06-6AB2762EA2A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6CE87BB-FC6A-649A-D83A-D271842D8D1F}"/>
              </a:ext>
            </a:extLst>
          </p:cNvPr>
          <p:cNvSpPr>
            <a:spLocks noGrp="1"/>
          </p:cNvSpPr>
          <p:nvPr>
            <p:ph type="body" idx="1"/>
          </p:nvPr>
        </p:nvSpPr>
        <p:spPr/>
        <p:txBody>
          <a:bodyPr/>
          <a:lstStyle/>
          <a:p>
            <a:pPr marL="0" indent="0">
              <a:buFont typeface="Arial" panose="020B0604020202020204" pitchFamily="34" charset="0"/>
              <a:buNone/>
            </a:pPr>
            <a:r>
              <a:rPr lang="fi-FI" sz="1200" dirty="0"/>
              <a:t>2026:Tasa-arvo- ja yhdenvertaisuus toteutuu koulun toiminnassa 4.0</a:t>
            </a:r>
          </a:p>
          <a:p>
            <a:pPr marL="0" indent="0">
              <a:buFont typeface="Arial" panose="020B0604020202020204" pitchFamily="34" charset="0"/>
              <a:buNone/>
            </a:pPr>
            <a:r>
              <a:rPr lang="fi-FI" sz="1200" dirty="0"/>
              <a:t>2024: Lapseni koulussa noudatetaan yhdessä sovittuja pelisääntöjä. – 67.6 I 81.3 (ÄZ – 18.8 I 66.0)</a:t>
            </a:r>
          </a:p>
          <a:p>
            <a:pPr marL="0" indent="0">
              <a:buFont typeface="Arial" panose="020B0604020202020204" pitchFamily="34" charset="0"/>
              <a:buNone/>
            </a:pPr>
            <a:endParaRPr lang="fi-FI" sz="1200" dirty="0"/>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Saan riittävästi tietoa lapseni koulun toiminnasta 4.1</a:t>
            </a:r>
          </a:p>
          <a:p>
            <a:pPr marL="0" indent="0">
              <a:buFont typeface="Arial" panose="020B0604020202020204" pitchFamily="34" charset="0"/>
              <a:buNone/>
            </a:pPr>
            <a:r>
              <a:rPr lang="fi-FI" sz="1200" dirty="0"/>
              <a:t>2024: Koulun viestintä on riittävää -69,7 I 78,4 (ÄZ -67,9  I77.8)</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2026:Kodin ja koulun yhteistyö toimii hyvin 4.2</a:t>
            </a:r>
          </a:p>
          <a:p>
            <a:pPr marL="0" indent="0">
              <a:buFont typeface="Arial" panose="020B0604020202020204" pitchFamily="34" charset="0"/>
              <a:buNone/>
            </a:pPr>
            <a:r>
              <a:rPr lang="fi-FI" sz="1200" dirty="0"/>
              <a:t>2024: -</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Lapseni koulun henkilöstöön on helppo ottaa yhteyttä 4.3</a:t>
            </a:r>
          </a:p>
          <a:p>
            <a:pPr marL="0" indent="0">
              <a:buFont typeface="Arial" panose="020B0604020202020204" pitchFamily="34" charset="0"/>
              <a:buNone/>
            </a:pPr>
            <a:r>
              <a:rPr lang="fi-FI" sz="1200" dirty="0"/>
              <a:t>2024: Lapseni koulun henkilöstöä on helppo lähestyä -74,2 I 79,8 (ÄZ -93,1 I 89,3)</a:t>
            </a:r>
          </a:p>
          <a:p>
            <a:endParaRPr lang="fi-FI" dirty="0"/>
          </a:p>
        </p:txBody>
      </p:sp>
      <p:sp>
        <p:nvSpPr>
          <p:cNvPr id="4" name="Dian numeron paikkamerkki 3">
            <a:extLst>
              <a:ext uri="{FF2B5EF4-FFF2-40B4-BE49-F238E27FC236}">
                <a16:creationId xmlns:a16="http://schemas.microsoft.com/office/drawing/2014/main" id="{77C25A77-1E92-3479-C57B-5D879C5185EB}"/>
              </a:ext>
            </a:extLst>
          </p:cNvPr>
          <p:cNvSpPr>
            <a:spLocks noGrp="1"/>
          </p:cNvSpPr>
          <p:nvPr>
            <p:ph type="sldNum" sz="quarter" idx="5"/>
          </p:nvPr>
        </p:nvSpPr>
        <p:spPr/>
        <p:txBody>
          <a:bodyPr/>
          <a:lstStyle/>
          <a:p>
            <a:fld id="{FAAB7628-B1C3-4A0B-B21B-510FCC5476F1}" type="slidenum">
              <a:rPr lang="fi-FI" smtClean="0"/>
              <a:t>19</a:t>
            </a:fld>
            <a:endParaRPr lang="fi-FI"/>
          </a:p>
        </p:txBody>
      </p:sp>
    </p:spTree>
    <p:extLst>
      <p:ext uri="{BB962C8B-B14F-4D97-AF65-F5344CB8AC3E}">
        <p14:creationId xmlns:p14="http://schemas.microsoft.com/office/powerpoint/2010/main" val="3637469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210FE-E6BF-9FF8-0EDF-BDF6A1E64BEC}"/>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7F34C35-8EBC-8757-6F6B-7979528CA52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A4E849FA-60BE-9EB0-33B2-141ABE73CD0C}"/>
              </a:ext>
            </a:extLst>
          </p:cNvPr>
          <p:cNvSpPr>
            <a:spLocks noGrp="1"/>
          </p:cNvSpPr>
          <p:nvPr>
            <p:ph type="body" idx="1"/>
          </p:nvPr>
        </p:nvSpPr>
        <p:spPr/>
        <p:txBody>
          <a:bodyPr/>
          <a:lstStyle/>
          <a:p>
            <a:pPr marL="0" indent="0">
              <a:buFont typeface="Arial" panose="020B0604020202020204" pitchFamily="34" charset="0"/>
              <a:buNone/>
            </a:pPr>
            <a:r>
              <a:rPr lang="fi-FI" sz="1200" dirty="0"/>
              <a:t>2026:Tasa-arvo- ja yhdenvertaisuus toteutuu koulun toiminnassa 4.0</a:t>
            </a:r>
          </a:p>
          <a:p>
            <a:pPr marL="0" indent="0">
              <a:buFont typeface="Arial" panose="020B0604020202020204" pitchFamily="34" charset="0"/>
              <a:buNone/>
            </a:pPr>
            <a:r>
              <a:rPr lang="fi-FI" sz="1200" dirty="0"/>
              <a:t>2024: Lapseni koulussa noudatetaan yhdessä sovittuja pelisääntöjä. – 67.6 I 81.3 (ÄZ – 18.8 I 66.0)</a:t>
            </a:r>
          </a:p>
          <a:p>
            <a:pPr marL="0" indent="0">
              <a:buFont typeface="Arial" panose="020B0604020202020204" pitchFamily="34" charset="0"/>
              <a:buNone/>
            </a:pPr>
            <a:endParaRPr lang="fi-FI" sz="1200" dirty="0"/>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Saan riittävästi tietoa lapseni koulun toiminnasta 4.1</a:t>
            </a:r>
          </a:p>
          <a:p>
            <a:pPr marL="0" indent="0">
              <a:buFont typeface="Arial" panose="020B0604020202020204" pitchFamily="34" charset="0"/>
              <a:buNone/>
            </a:pPr>
            <a:r>
              <a:rPr lang="fi-FI" sz="1200" dirty="0"/>
              <a:t>2024: Koulun viestintä on riittävää -69,7 I 78,4 (ÄZ -67,9  I77.8)</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2026:Kodin ja koulun yhteistyö toimii hyvin 4.2</a:t>
            </a:r>
          </a:p>
          <a:p>
            <a:pPr marL="0" indent="0">
              <a:buFont typeface="Arial" panose="020B0604020202020204" pitchFamily="34" charset="0"/>
              <a:buNone/>
            </a:pPr>
            <a:r>
              <a:rPr lang="fi-FI" sz="1200" dirty="0"/>
              <a:t>2024: -</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Lapseni koulun henkilöstöön on helppo ottaa yhteyttä 4.3</a:t>
            </a:r>
          </a:p>
          <a:p>
            <a:pPr marL="0" indent="0">
              <a:buFont typeface="Arial" panose="020B0604020202020204" pitchFamily="34" charset="0"/>
              <a:buNone/>
            </a:pPr>
            <a:r>
              <a:rPr lang="fi-FI" sz="1200" dirty="0"/>
              <a:t>2024: Lapseni koulun henkilöstöä on helppo lähestyä -74,2 I 79,8 (ÄZ -93,1 I 89,3)</a:t>
            </a:r>
          </a:p>
          <a:p>
            <a:endParaRPr lang="fi-FI" dirty="0"/>
          </a:p>
        </p:txBody>
      </p:sp>
      <p:sp>
        <p:nvSpPr>
          <p:cNvPr id="4" name="Dian numeron paikkamerkki 3">
            <a:extLst>
              <a:ext uri="{FF2B5EF4-FFF2-40B4-BE49-F238E27FC236}">
                <a16:creationId xmlns:a16="http://schemas.microsoft.com/office/drawing/2014/main" id="{D77DFA13-2265-8FF7-C489-CBA73524528D}"/>
              </a:ext>
            </a:extLst>
          </p:cNvPr>
          <p:cNvSpPr>
            <a:spLocks noGrp="1"/>
          </p:cNvSpPr>
          <p:nvPr>
            <p:ph type="sldNum" sz="quarter" idx="5"/>
          </p:nvPr>
        </p:nvSpPr>
        <p:spPr/>
        <p:txBody>
          <a:bodyPr/>
          <a:lstStyle/>
          <a:p>
            <a:fld id="{FAAB7628-B1C3-4A0B-B21B-510FCC5476F1}" type="slidenum">
              <a:rPr lang="fi-FI" smtClean="0"/>
              <a:t>20</a:t>
            </a:fld>
            <a:endParaRPr lang="fi-FI"/>
          </a:p>
        </p:txBody>
      </p:sp>
    </p:spTree>
    <p:extLst>
      <p:ext uri="{BB962C8B-B14F-4D97-AF65-F5344CB8AC3E}">
        <p14:creationId xmlns:p14="http://schemas.microsoft.com/office/powerpoint/2010/main" val="2843575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7FEFE-3467-88CF-9237-B3064023EAB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D8BB14FD-F374-3C2D-C9A4-D680918EC81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37B91DC-8256-D8C9-20E0-6E7B913DC9D6}"/>
              </a:ext>
            </a:extLst>
          </p:cNvPr>
          <p:cNvSpPr>
            <a:spLocks noGrp="1"/>
          </p:cNvSpPr>
          <p:nvPr>
            <p:ph type="body" idx="1"/>
          </p:nvPr>
        </p:nvSpPr>
        <p:spPr/>
        <p:txBody>
          <a:bodyPr/>
          <a:lstStyle/>
          <a:p>
            <a:pPr marL="0" indent="0">
              <a:buFont typeface="Arial" panose="020B0604020202020204" pitchFamily="34" charset="0"/>
              <a:buNone/>
            </a:pPr>
            <a:r>
              <a:rPr lang="fi-FI" sz="1200" dirty="0"/>
              <a:t>2026:Tasa-arvo- ja yhdenvertaisuus toteutuu koulun toiminnassa 4.0</a:t>
            </a:r>
          </a:p>
          <a:p>
            <a:pPr marL="0" indent="0">
              <a:buFont typeface="Arial" panose="020B0604020202020204" pitchFamily="34" charset="0"/>
              <a:buNone/>
            </a:pPr>
            <a:r>
              <a:rPr lang="fi-FI" sz="1200" dirty="0"/>
              <a:t>2024: Lapseni koulussa noudatetaan yhdessä sovittuja pelisääntöjä. – 67.6 I 81.3 (ÄZ – 18.8 I 66.0)</a:t>
            </a:r>
          </a:p>
          <a:p>
            <a:pPr marL="0" indent="0">
              <a:buFont typeface="Arial" panose="020B0604020202020204" pitchFamily="34" charset="0"/>
              <a:buNone/>
            </a:pPr>
            <a:endParaRPr lang="fi-FI" sz="1200" dirty="0"/>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Saan riittävästi tietoa lapseni koulun toiminnasta 4.1</a:t>
            </a:r>
          </a:p>
          <a:p>
            <a:pPr marL="0" indent="0">
              <a:buFont typeface="Arial" panose="020B0604020202020204" pitchFamily="34" charset="0"/>
              <a:buNone/>
            </a:pPr>
            <a:r>
              <a:rPr lang="fi-FI" sz="1200" dirty="0"/>
              <a:t>2024: Koulun viestintä on riittävää -69,7 I 78,4 (ÄZ -67,9  I77.8)</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2026:Kodin ja koulun yhteistyö toimii hyvin 4.2</a:t>
            </a:r>
          </a:p>
          <a:p>
            <a:pPr marL="0" indent="0">
              <a:buFont typeface="Arial" panose="020B0604020202020204" pitchFamily="34" charset="0"/>
              <a:buNone/>
            </a:pPr>
            <a:r>
              <a:rPr lang="fi-FI" sz="1200" dirty="0"/>
              <a:t>2024: -</a:t>
            </a:r>
          </a:p>
          <a:p>
            <a:pPr marL="0" indent="0">
              <a:buFont typeface="Arial" panose="020B0604020202020204" pitchFamily="34" charset="0"/>
              <a:buNone/>
            </a:pPr>
            <a:endParaRPr lang="fi-FI" sz="1200" dirty="0"/>
          </a:p>
          <a:p>
            <a:pPr marL="0" indent="0">
              <a:buFont typeface="Arial" panose="020B0604020202020204" pitchFamily="34" charset="0"/>
              <a:buNone/>
            </a:pPr>
            <a:r>
              <a:rPr lang="fi-FI" sz="1200" dirty="0"/>
              <a:t>2026: Lapseni koulun henkilöstöön on helppo ottaa yhteyttä 4.3</a:t>
            </a:r>
          </a:p>
          <a:p>
            <a:pPr marL="0" indent="0">
              <a:buFont typeface="Arial" panose="020B0604020202020204" pitchFamily="34" charset="0"/>
              <a:buNone/>
            </a:pPr>
            <a:r>
              <a:rPr lang="fi-FI" sz="1200" dirty="0"/>
              <a:t>2024: Lapseni koulun henkilöstöä on helppo lähestyä -74,2 I 79,8 (ÄZ -93,1 I 89,3)</a:t>
            </a:r>
          </a:p>
          <a:p>
            <a:endParaRPr lang="fi-FI" dirty="0"/>
          </a:p>
        </p:txBody>
      </p:sp>
      <p:sp>
        <p:nvSpPr>
          <p:cNvPr id="4" name="Dian numeron paikkamerkki 3">
            <a:extLst>
              <a:ext uri="{FF2B5EF4-FFF2-40B4-BE49-F238E27FC236}">
                <a16:creationId xmlns:a16="http://schemas.microsoft.com/office/drawing/2014/main" id="{A6697CF0-4264-4B2B-B988-90EA61174781}"/>
              </a:ext>
            </a:extLst>
          </p:cNvPr>
          <p:cNvSpPr>
            <a:spLocks noGrp="1"/>
          </p:cNvSpPr>
          <p:nvPr>
            <p:ph type="sldNum" sz="quarter" idx="5"/>
          </p:nvPr>
        </p:nvSpPr>
        <p:spPr/>
        <p:txBody>
          <a:bodyPr/>
          <a:lstStyle/>
          <a:p>
            <a:fld id="{FAAB7628-B1C3-4A0B-B21B-510FCC5476F1}" type="slidenum">
              <a:rPr lang="fi-FI" smtClean="0"/>
              <a:t>21</a:t>
            </a:fld>
            <a:endParaRPr lang="fi-FI"/>
          </a:p>
        </p:txBody>
      </p:sp>
    </p:spTree>
    <p:extLst>
      <p:ext uri="{BB962C8B-B14F-4D97-AF65-F5344CB8AC3E}">
        <p14:creationId xmlns:p14="http://schemas.microsoft.com/office/powerpoint/2010/main" val="315207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5552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7555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BE78F6-1990-4397-B90B-AF1573A2341D}"/>
              </a:ext>
            </a:extLst>
          </p:cNvPr>
          <p:cNvSpPr>
            <a:spLocks noGrp="1"/>
          </p:cNvSpPr>
          <p:nvPr>
            <p:ph type="title"/>
          </p:nvPr>
        </p:nvSpPr>
        <p:spPr>
          <a:xfrm>
            <a:off x="839788" y="1251751"/>
            <a:ext cx="3932237" cy="1322773"/>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471F2AA0-4A25-432C-94D6-6823526BC543}"/>
              </a:ext>
            </a:extLst>
          </p:cNvPr>
          <p:cNvSpPr>
            <a:spLocks noGrp="1"/>
          </p:cNvSpPr>
          <p:nvPr>
            <p:ph idx="1"/>
          </p:nvPr>
        </p:nvSpPr>
        <p:spPr>
          <a:xfrm>
            <a:off x="5183188" y="1251752"/>
            <a:ext cx="6172200" cy="38884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A3C8EB4C-7193-4C41-9AF4-8637D9F118EB}"/>
              </a:ext>
            </a:extLst>
          </p:cNvPr>
          <p:cNvSpPr>
            <a:spLocks noGrp="1"/>
          </p:cNvSpPr>
          <p:nvPr>
            <p:ph type="body" sz="half" idx="2"/>
          </p:nvPr>
        </p:nvSpPr>
        <p:spPr>
          <a:xfrm>
            <a:off x="839788" y="2787587"/>
            <a:ext cx="3932237" cy="281866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Tree>
    <p:extLst>
      <p:ext uri="{BB962C8B-B14F-4D97-AF65-F5344CB8AC3E}">
        <p14:creationId xmlns:p14="http://schemas.microsoft.com/office/powerpoint/2010/main" val="373656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9946EA-56D8-4E04-B7EE-2B56A26AED26}"/>
              </a:ext>
            </a:extLst>
          </p:cNvPr>
          <p:cNvSpPr>
            <a:spLocks noGrp="1"/>
          </p:cNvSpPr>
          <p:nvPr>
            <p:ph type="title"/>
          </p:nvPr>
        </p:nvSpPr>
        <p:spPr>
          <a:xfrm>
            <a:off x="839788" y="987424"/>
            <a:ext cx="3932237" cy="1318549"/>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F503506B-58A5-4ED2-9532-90913AA9CA59}"/>
              </a:ext>
            </a:extLst>
          </p:cNvPr>
          <p:cNvSpPr>
            <a:spLocks noGrp="1"/>
          </p:cNvSpPr>
          <p:nvPr>
            <p:ph type="pic" idx="1"/>
          </p:nvPr>
        </p:nvSpPr>
        <p:spPr>
          <a:xfrm>
            <a:off x="5183188" y="987426"/>
            <a:ext cx="6172200" cy="41438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D1E5C8DD-5125-49E6-85E5-A4201AC26178}"/>
              </a:ext>
            </a:extLst>
          </p:cNvPr>
          <p:cNvSpPr>
            <a:spLocks noGrp="1"/>
          </p:cNvSpPr>
          <p:nvPr>
            <p:ph type="body" sz="half" idx="2"/>
          </p:nvPr>
        </p:nvSpPr>
        <p:spPr>
          <a:xfrm>
            <a:off x="839788" y="2574525"/>
            <a:ext cx="3932237" cy="295626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Tree>
    <p:extLst>
      <p:ext uri="{BB962C8B-B14F-4D97-AF65-F5344CB8AC3E}">
        <p14:creationId xmlns:p14="http://schemas.microsoft.com/office/powerpoint/2010/main" val="3093531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FE788B9-F1DA-47A6-8860-80CE7D4C1025}"/>
              </a:ext>
            </a:extLst>
          </p:cNvPr>
          <p:cNvSpPr>
            <a:spLocks noGrp="1"/>
          </p:cNvSpPr>
          <p:nvPr>
            <p:ph type="title"/>
          </p:nvPr>
        </p:nvSpPr>
        <p:spPr>
          <a:xfrm>
            <a:off x="838200" y="5051394"/>
            <a:ext cx="10515600" cy="1255683"/>
          </a:xfrm>
          <a:prstGeom prst="rect">
            <a:avLst/>
          </a:prstGeom>
        </p:spPr>
        <p:txBody>
          <a:bodyPr/>
          <a:lstStyle>
            <a:lvl1pPr>
              <a:defRPr b="1">
                <a:latin typeface="Franklin Gothic Book" panose="020B05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485950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F07610-AD3C-4BFE-810C-9C9750FD9A96}"/>
              </a:ext>
            </a:extLst>
          </p:cNvPr>
          <p:cNvSpPr>
            <a:spLocks noGrp="1"/>
          </p:cNvSpPr>
          <p:nvPr>
            <p:ph type="ctrTitle"/>
          </p:nvPr>
        </p:nvSpPr>
        <p:spPr>
          <a:xfrm>
            <a:off x="1495887" y="4580877"/>
            <a:ext cx="9200225" cy="1139625"/>
          </a:xfrm>
          <a:prstGeom prst="rect">
            <a:avLst/>
          </a:prstGeom>
        </p:spPr>
        <p:txBody>
          <a:bodyPr anchor="b"/>
          <a:lstStyle>
            <a:lvl1pPr algn="ctr">
              <a:defRPr sz="3600" b="1">
                <a:solidFill>
                  <a:schemeClr val="bg1"/>
                </a:solidFill>
                <a:latin typeface="Franklin Gothic Book" panose="020B05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3654778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16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F07610-AD3C-4BFE-810C-9C9750FD9A96}"/>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C84643FC-FCC5-4CF3-BA46-7E397087FE2A}"/>
              </a:ext>
            </a:extLst>
          </p:cNvPr>
          <p:cNvSpPr>
            <a:spLocks noGrp="1"/>
          </p:cNvSpPr>
          <p:nvPr>
            <p:ph type="subTitle" idx="1"/>
          </p:nvPr>
        </p:nvSpPr>
        <p:spPr>
          <a:xfrm>
            <a:off x="1524000" y="3602038"/>
            <a:ext cx="9144000" cy="203321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Tree>
    <p:extLst>
      <p:ext uri="{BB962C8B-B14F-4D97-AF65-F5344CB8AC3E}">
        <p14:creationId xmlns:p14="http://schemas.microsoft.com/office/powerpoint/2010/main" val="1783755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3BD303-2D54-477D-880E-D1D9CCC91D5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18016FDC-3DE5-4672-AFAC-6587808410F9}"/>
              </a:ext>
            </a:extLst>
          </p:cNvPr>
          <p:cNvSpPr>
            <a:spLocks noGrp="1"/>
          </p:cNvSpPr>
          <p:nvPr>
            <p:ph idx="1"/>
          </p:nvPr>
        </p:nvSpPr>
        <p:spPr>
          <a:xfrm>
            <a:off x="1157796" y="2904261"/>
            <a:ext cx="9797249" cy="2380119"/>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902517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0DFCE2D-07B6-45CF-A941-E9F44C307100}"/>
              </a:ext>
            </a:extLst>
          </p:cNvPr>
          <p:cNvSpPr>
            <a:spLocks noGrp="1"/>
          </p:cNvSpPr>
          <p:nvPr>
            <p:ph type="title"/>
          </p:nvPr>
        </p:nvSpPr>
        <p:spPr>
          <a:xfrm>
            <a:off x="838200" y="84216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00D4EA99-FF8F-4C50-BAE4-8B25DC67665F}"/>
              </a:ext>
            </a:extLst>
          </p:cNvPr>
          <p:cNvSpPr>
            <a:spLocks noGrp="1"/>
          </p:cNvSpPr>
          <p:nvPr>
            <p:ph type="body" idx="1"/>
          </p:nvPr>
        </p:nvSpPr>
        <p:spPr>
          <a:xfrm>
            <a:off x="831850" y="3835153"/>
            <a:ext cx="10515600" cy="144706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Tree>
    <p:extLst>
      <p:ext uri="{BB962C8B-B14F-4D97-AF65-F5344CB8AC3E}">
        <p14:creationId xmlns:p14="http://schemas.microsoft.com/office/powerpoint/2010/main" val="3646407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D4484F-6420-487E-A0F2-2D0F3C6A67AD}"/>
              </a:ext>
            </a:extLst>
          </p:cNvPr>
          <p:cNvSpPr>
            <a:spLocks noGrp="1"/>
          </p:cNvSpPr>
          <p:nvPr>
            <p:ph type="title"/>
          </p:nvPr>
        </p:nvSpPr>
        <p:spPr>
          <a:xfrm>
            <a:off x="838200" y="1029810"/>
            <a:ext cx="10116845" cy="1739515"/>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1781E81-3F2B-4787-9171-762C681F1FFF}"/>
              </a:ext>
            </a:extLst>
          </p:cNvPr>
          <p:cNvSpPr>
            <a:spLocks noGrp="1"/>
          </p:cNvSpPr>
          <p:nvPr>
            <p:ph sz="half" idx="1"/>
          </p:nvPr>
        </p:nvSpPr>
        <p:spPr>
          <a:xfrm>
            <a:off x="838200" y="2948712"/>
            <a:ext cx="5181600" cy="274187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B3646275-01C5-44F7-A994-FC99BE65DAB2}"/>
              </a:ext>
            </a:extLst>
          </p:cNvPr>
          <p:cNvSpPr>
            <a:spLocks noGrp="1"/>
          </p:cNvSpPr>
          <p:nvPr>
            <p:ph sz="half" idx="2"/>
          </p:nvPr>
        </p:nvSpPr>
        <p:spPr>
          <a:xfrm>
            <a:off x="6172200" y="2948711"/>
            <a:ext cx="5181600" cy="223584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427666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005595-3209-4307-B77B-DFECDEB8151A}"/>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9D4121C4-C0F2-48A0-8372-47768C6A28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6BC01EF4-86AA-47A1-815F-58E9E4E13FB6}"/>
              </a:ext>
            </a:extLst>
          </p:cNvPr>
          <p:cNvSpPr>
            <a:spLocks noGrp="1"/>
          </p:cNvSpPr>
          <p:nvPr>
            <p:ph sz="half" idx="2"/>
          </p:nvPr>
        </p:nvSpPr>
        <p:spPr>
          <a:xfrm>
            <a:off x="839788" y="2505074"/>
            <a:ext cx="5157787" cy="323877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22689D85-A775-4D59-BC8F-83899A6911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9730A166-5A18-490D-86C1-72A2A877F908}"/>
              </a:ext>
            </a:extLst>
          </p:cNvPr>
          <p:cNvSpPr>
            <a:spLocks noGrp="1"/>
          </p:cNvSpPr>
          <p:nvPr>
            <p:ph sz="quarter" idx="4"/>
          </p:nvPr>
        </p:nvSpPr>
        <p:spPr>
          <a:xfrm>
            <a:off x="6172200" y="2505075"/>
            <a:ext cx="5183188" cy="267176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9312502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10" Type="http://schemas.openxmlformats.org/officeDocument/2006/relationships/image" Target="../media/image1.png"/><Relationship Id="rId4" Type="http://schemas.openxmlformats.org/officeDocument/2006/relationships/slideLayout" Target="../slideLayouts/slideLayout8.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663A8791-CBD9-4679-98A7-2571C7B30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8878" y="537345"/>
            <a:ext cx="5434244" cy="5434244"/>
          </a:xfrm>
          <a:prstGeom prst="rect">
            <a:avLst/>
          </a:prstGeom>
        </p:spPr>
      </p:pic>
      <p:sp>
        <p:nvSpPr>
          <p:cNvPr id="9" name="Suorakulmio 8">
            <a:extLst>
              <a:ext uri="{FF2B5EF4-FFF2-40B4-BE49-F238E27FC236}">
                <a16:creationId xmlns:a16="http://schemas.microsoft.com/office/drawing/2014/main" id="{965806B9-3B48-40F8-B2B6-91ED713BE784}"/>
              </a:ext>
            </a:extLst>
          </p:cNvPr>
          <p:cNvSpPr/>
          <p:nvPr userDrawn="1"/>
        </p:nvSpPr>
        <p:spPr>
          <a:xfrm>
            <a:off x="592315" y="6107835"/>
            <a:ext cx="10890848" cy="1334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57803615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914400" rtl="0" eaLnBrk="1" latinLnBrk="0" hangingPunct="1">
        <a:lnSpc>
          <a:spcPct val="90000"/>
        </a:lnSpc>
        <a:spcBef>
          <a:spcPct val="0"/>
        </a:spcBef>
        <a:buNone/>
        <a:defRPr sz="4000" kern="1200">
          <a:solidFill>
            <a:schemeClr val="tx1"/>
          </a:solidFill>
          <a:latin typeface="Lahti Sans" panose="0200050300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75FE3FC6-6C4E-4C67-ABDE-DFB8C444CB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98949" y="451082"/>
            <a:ext cx="4823614" cy="4823614"/>
          </a:xfrm>
          <a:prstGeom prst="rect">
            <a:avLst/>
          </a:prstGeom>
        </p:spPr>
      </p:pic>
      <p:sp>
        <p:nvSpPr>
          <p:cNvPr id="9" name="Suorakulmio 8">
            <a:extLst>
              <a:ext uri="{FF2B5EF4-FFF2-40B4-BE49-F238E27FC236}">
                <a16:creationId xmlns:a16="http://schemas.microsoft.com/office/drawing/2014/main" id="{965806B9-3B48-40F8-B2B6-91ED713BE784}"/>
              </a:ext>
            </a:extLst>
          </p:cNvPr>
          <p:cNvSpPr/>
          <p:nvPr userDrawn="1"/>
        </p:nvSpPr>
        <p:spPr>
          <a:xfrm>
            <a:off x="592315" y="6107835"/>
            <a:ext cx="10890848" cy="1334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212691779"/>
      </p:ext>
    </p:extLst>
  </p:cSld>
  <p:clrMap bg1="lt1" tx1="dk1" bg2="lt2" tx2="dk2" accent1="accent1" accent2="accent2" accent3="accent3" accent4="accent4" accent5="accent5" accent6="accent6" hlink="hlink" folHlink="folHlink"/>
  <p:sldLayoutIdLst>
    <p:sldLayoutId id="2147483680" r:id="rId1"/>
  </p:sldLayoutIdLst>
  <p:txStyles>
    <p:titleStyle>
      <a:lvl1pPr algn="ctr" defTabSz="914400" rtl="0" eaLnBrk="1" latinLnBrk="0" hangingPunct="1">
        <a:lnSpc>
          <a:spcPct val="90000"/>
        </a:lnSpc>
        <a:spcBef>
          <a:spcPct val="0"/>
        </a:spcBef>
        <a:buNone/>
        <a:defRPr sz="4000" kern="1200">
          <a:solidFill>
            <a:schemeClr val="tx1"/>
          </a:solidFill>
          <a:latin typeface="Lahti Sans" panose="0200050300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817735B3-5786-42CA-A49D-4FE2A114036E}"/>
              </a:ext>
            </a:extLst>
          </p:cNvPr>
          <p:cNvSpPr/>
          <p:nvPr userDrawn="1"/>
        </p:nvSpPr>
        <p:spPr>
          <a:xfrm>
            <a:off x="0" y="0"/>
            <a:ext cx="12192000" cy="68580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a:extLst>
              <a:ext uri="{FF2B5EF4-FFF2-40B4-BE49-F238E27FC236}">
                <a16:creationId xmlns:a16="http://schemas.microsoft.com/office/drawing/2014/main" id="{02CC7572-722B-486B-B1E3-AA6486300D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60466" y="438202"/>
            <a:ext cx="4871068" cy="4871068"/>
          </a:xfrm>
          <a:prstGeom prst="rect">
            <a:avLst/>
          </a:prstGeom>
        </p:spPr>
      </p:pic>
      <p:sp>
        <p:nvSpPr>
          <p:cNvPr id="7" name="Suorakulmio 6">
            <a:extLst>
              <a:ext uri="{FF2B5EF4-FFF2-40B4-BE49-F238E27FC236}">
                <a16:creationId xmlns:a16="http://schemas.microsoft.com/office/drawing/2014/main" id="{8916EE60-4672-46E5-942F-5F5605E7F528}"/>
              </a:ext>
            </a:extLst>
          </p:cNvPr>
          <p:cNvSpPr/>
          <p:nvPr userDrawn="1"/>
        </p:nvSpPr>
        <p:spPr>
          <a:xfrm>
            <a:off x="592315" y="6107835"/>
            <a:ext cx="10890848" cy="1334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616357444"/>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Lahti Sans" panose="0200050300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817735B3-5786-42CA-A49D-4FE2A114036E}"/>
              </a:ext>
            </a:extLst>
          </p:cNvPr>
          <p:cNvSpPr/>
          <p:nvPr userDrawn="1"/>
        </p:nvSpPr>
        <p:spPr>
          <a:xfrm>
            <a:off x="0" y="0"/>
            <a:ext cx="12192000" cy="68580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a:extLst>
              <a:ext uri="{FF2B5EF4-FFF2-40B4-BE49-F238E27FC236}">
                <a16:creationId xmlns:a16="http://schemas.microsoft.com/office/drawing/2014/main" id="{74F74903-9818-45AC-BC3E-5C21CFA45A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2991" y="598932"/>
            <a:ext cx="5557885" cy="5557885"/>
          </a:xfrm>
          <a:prstGeom prst="rect">
            <a:avLst/>
          </a:prstGeom>
        </p:spPr>
      </p:pic>
      <p:sp>
        <p:nvSpPr>
          <p:cNvPr id="7" name="Suorakulmio 6">
            <a:extLst>
              <a:ext uri="{FF2B5EF4-FFF2-40B4-BE49-F238E27FC236}">
                <a16:creationId xmlns:a16="http://schemas.microsoft.com/office/drawing/2014/main" id="{8916EE60-4672-46E5-942F-5F5605E7F528}"/>
              </a:ext>
            </a:extLst>
          </p:cNvPr>
          <p:cNvSpPr/>
          <p:nvPr userDrawn="1"/>
        </p:nvSpPr>
        <p:spPr>
          <a:xfrm>
            <a:off x="592315" y="6107835"/>
            <a:ext cx="10890848" cy="1334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950736141"/>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Lahti Sans" panose="0200050300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31FBD515-8762-476C-9F8F-D400E88AD85A}"/>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030" t="18123" r="5944" b="21052"/>
          <a:stretch/>
        </p:blipFill>
        <p:spPr>
          <a:xfrm>
            <a:off x="9877885" y="5371631"/>
            <a:ext cx="1609819" cy="1112364"/>
          </a:xfrm>
          <a:prstGeom prst="rect">
            <a:avLst/>
          </a:prstGeom>
        </p:spPr>
      </p:pic>
      <p:sp>
        <p:nvSpPr>
          <p:cNvPr id="2" name="Otsikon paikkamerkki 1">
            <a:extLst>
              <a:ext uri="{FF2B5EF4-FFF2-40B4-BE49-F238E27FC236}">
                <a16:creationId xmlns:a16="http://schemas.microsoft.com/office/drawing/2014/main" id="{1FDE9A54-72FC-4463-AC7B-7C915CDAF738}"/>
              </a:ext>
            </a:extLst>
          </p:cNvPr>
          <p:cNvSpPr>
            <a:spLocks noGrp="1"/>
          </p:cNvSpPr>
          <p:nvPr>
            <p:ph type="title"/>
          </p:nvPr>
        </p:nvSpPr>
        <p:spPr>
          <a:xfrm>
            <a:off x="1157796" y="1443762"/>
            <a:ext cx="9797249"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57D121E1-3489-43F8-9E8A-FACAAE176C77}"/>
              </a:ext>
            </a:extLst>
          </p:cNvPr>
          <p:cNvSpPr>
            <a:spLocks noGrp="1"/>
          </p:cNvSpPr>
          <p:nvPr>
            <p:ph type="body" idx="1"/>
          </p:nvPr>
        </p:nvSpPr>
        <p:spPr>
          <a:xfrm>
            <a:off x="1157796" y="2904262"/>
            <a:ext cx="9797249" cy="2027284"/>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Suorakulmio 8">
            <a:extLst>
              <a:ext uri="{FF2B5EF4-FFF2-40B4-BE49-F238E27FC236}">
                <a16:creationId xmlns:a16="http://schemas.microsoft.com/office/drawing/2014/main" id="{965806B9-3B48-40F8-B2B6-91ED713BE784}"/>
              </a:ext>
            </a:extLst>
          </p:cNvPr>
          <p:cNvSpPr/>
          <p:nvPr userDrawn="1"/>
        </p:nvSpPr>
        <p:spPr>
          <a:xfrm>
            <a:off x="592315" y="6107835"/>
            <a:ext cx="8684850" cy="106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55197635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Lst>
  <p:txStyles>
    <p:titleStyle>
      <a:lvl1pPr algn="l" defTabSz="914400" rtl="0" eaLnBrk="1" latinLnBrk="0" hangingPunct="1">
        <a:lnSpc>
          <a:spcPct val="90000"/>
        </a:lnSpc>
        <a:spcBef>
          <a:spcPct val="0"/>
        </a:spcBef>
        <a:buNone/>
        <a:defRPr sz="4400" kern="1200">
          <a:solidFill>
            <a:schemeClr val="tx1"/>
          </a:solidFill>
          <a:latin typeface="Lahti Sans" panose="0200050300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6.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04FD70-9C3B-F4A4-EEF5-07F44486D979}"/>
              </a:ext>
            </a:extLst>
          </p:cNvPr>
          <p:cNvSpPr>
            <a:spLocks noGrp="1"/>
          </p:cNvSpPr>
          <p:nvPr>
            <p:ph type="title"/>
          </p:nvPr>
        </p:nvSpPr>
        <p:spPr>
          <a:xfrm>
            <a:off x="907869" y="4642091"/>
            <a:ext cx="10515600" cy="1255683"/>
          </a:xfrm>
        </p:spPr>
        <p:txBody>
          <a:bodyPr/>
          <a:lstStyle/>
          <a:p>
            <a:r>
              <a:rPr lang="fi-FI" dirty="0"/>
              <a:t>Perusopetuksen seudullinen arviointi 2026</a:t>
            </a:r>
            <a:br>
              <a:rPr lang="fi-FI" dirty="0"/>
            </a:br>
            <a:r>
              <a:rPr lang="fi-FI" dirty="0"/>
              <a:t>Hartolan perusopetus</a:t>
            </a:r>
            <a:endParaRPr lang="fi-FI" sz="2000" dirty="0"/>
          </a:p>
        </p:txBody>
      </p:sp>
    </p:spTree>
    <p:extLst>
      <p:ext uri="{BB962C8B-B14F-4D97-AF65-F5344CB8AC3E}">
        <p14:creationId xmlns:p14="http://schemas.microsoft.com/office/powerpoint/2010/main" val="3341023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79F0E-CE2D-FC14-B44C-7F31A4C4C09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EF9EA14-197C-7B9B-DE0C-B97B58BB40DE}"/>
              </a:ext>
            </a:extLst>
          </p:cNvPr>
          <p:cNvSpPr>
            <a:spLocks noGrp="1"/>
          </p:cNvSpPr>
          <p:nvPr>
            <p:ph type="title"/>
          </p:nvPr>
        </p:nvSpPr>
        <p:spPr>
          <a:xfrm>
            <a:off x="1197375" y="475288"/>
            <a:ext cx="9797249" cy="768496"/>
          </a:xfrm>
        </p:spPr>
        <p:txBody>
          <a:bodyPr>
            <a:normAutofit/>
          </a:bodyPr>
          <a:lstStyle/>
          <a:p>
            <a:r>
              <a:rPr lang="fi-FI" sz="3200" b="1" dirty="0"/>
              <a:t>Oppilaat 3.-9.lk - arviointikysymykset</a:t>
            </a:r>
          </a:p>
        </p:txBody>
      </p:sp>
      <p:sp>
        <p:nvSpPr>
          <p:cNvPr id="3" name="Sisällön paikkamerkki 2">
            <a:extLst>
              <a:ext uri="{FF2B5EF4-FFF2-40B4-BE49-F238E27FC236}">
                <a16:creationId xmlns:a16="http://schemas.microsoft.com/office/drawing/2014/main" id="{D8169621-C010-A4D2-0409-2BD266723C85}"/>
              </a:ext>
            </a:extLst>
          </p:cNvPr>
          <p:cNvSpPr>
            <a:spLocks noGrp="1"/>
          </p:cNvSpPr>
          <p:nvPr>
            <p:ph idx="1"/>
          </p:nvPr>
        </p:nvSpPr>
        <p:spPr>
          <a:xfrm>
            <a:off x="1029976" y="1432172"/>
            <a:ext cx="4938205" cy="4621162"/>
          </a:xfrm>
        </p:spPr>
        <p:txBody>
          <a:bodyPr>
            <a:normAutofit fontScale="47500" lnSpcReduction="20000"/>
          </a:bodyPr>
          <a:lstStyle/>
          <a:p>
            <a:pPr fontAlgn="base"/>
            <a:r>
              <a:rPr lang="fi-FI" sz="3200" b="1" dirty="0"/>
              <a:t>OPPIMINEN </a:t>
            </a:r>
            <a:br>
              <a:rPr lang="fi-FI" dirty="0"/>
            </a:br>
            <a:r>
              <a:rPr lang="fi-FI" dirty="0"/>
              <a:t>-</a:t>
            </a:r>
            <a:r>
              <a:rPr lang="fi-FI" sz="2900" dirty="0"/>
              <a:t> Kouluni oppilaita kohdellaan tasa-arvoisesti. </a:t>
            </a:r>
            <a:br>
              <a:rPr lang="fi-FI" sz="2900" dirty="0"/>
            </a:br>
            <a:r>
              <a:rPr lang="fi-FI" sz="2900" dirty="0"/>
              <a:t>- Opin koulussa tärkeitä asioita ja taitoja. </a:t>
            </a:r>
            <a:br>
              <a:rPr lang="fi-FI" sz="2900" dirty="0"/>
            </a:br>
            <a:r>
              <a:rPr lang="fi-FI" sz="2900" dirty="0"/>
              <a:t>- Liikun jokaisen koulupäivän aikana yhteensä vähintään tunnin. </a:t>
            </a:r>
            <a:br>
              <a:rPr lang="fi-FI" sz="2900" dirty="0"/>
            </a:br>
            <a:r>
              <a:rPr lang="fi-FI" sz="2900" dirty="0"/>
              <a:t>- Voin työskennellä rauhassa. </a:t>
            </a:r>
            <a:br>
              <a:rPr lang="fi-FI" sz="2900" dirty="0"/>
            </a:br>
            <a:r>
              <a:rPr lang="fi-FI" sz="2900" dirty="0"/>
              <a:t>- Opiskelussa käytetään vaihtelevia työtapoja. </a:t>
            </a:r>
            <a:br>
              <a:rPr lang="fi-FI" sz="2900" dirty="0"/>
            </a:br>
            <a:r>
              <a:rPr lang="fi-FI" sz="2900" dirty="0"/>
              <a:t>- Oppitunnit innostavat minua opiskelemaan</a:t>
            </a:r>
            <a:r>
              <a:rPr lang="fi-FI" dirty="0"/>
              <a:t>. </a:t>
            </a:r>
          </a:p>
          <a:p>
            <a:pPr fontAlgn="base"/>
            <a:r>
              <a:rPr lang="fi-FI" sz="3200" b="1" dirty="0"/>
              <a:t>OPPIMISYMPÄRISTÖ JA TURVALLISUUS </a:t>
            </a:r>
            <a:br>
              <a:rPr lang="fi-FI" dirty="0"/>
            </a:br>
            <a:r>
              <a:rPr lang="fi-FI" sz="2900" dirty="0"/>
              <a:t>- Käytämme lähiympäristöä opiskeluun. </a:t>
            </a:r>
            <a:br>
              <a:rPr lang="fi-FI" sz="2900" dirty="0"/>
            </a:br>
            <a:r>
              <a:rPr lang="fi-FI" sz="2900" dirty="0"/>
              <a:t>- Kouluni tilat ovat viihtyisiä. </a:t>
            </a:r>
            <a:br>
              <a:rPr lang="fi-FI" sz="2900" dirty="0"/>
            </a:br>
            <a:r>
              <a:rPr lang="fi-FI" sz="2900" dirty="0"/>
              <a:t>- Kouluni piha-alue mahdollistaa monipuolisen toiminnan. </a:t>
            </a:r>
            <a:br>
              <a:rPr lang="fi-FI" sz="2900" dirty="0"/>
            </a:br>
            <a:r>
              <a:rPr lang="fi-FI" sz="2900" dirty="0"/>
              <a:t>- Minulla on turvallinen olo koulussa. </a:t>
            </a:r>
            <a:br>
              <a:rPr lang="fi-FI" sz="2900" dirty="0"/>
            </a:br>
            <a:r>
              <a:rPr lang="fi-FI" sz="2900" dirty="0"/>
              <a:t>- Koulussani noudatetaan yhteisesti sovittuja </a:t>
            </a:r>
            <a:r>
              <a:rPr lang="fi-FI" sz="2900" strike="sngStrike" dirty="0"/>
              <a:t>s</a:t>
            </a:r>
            <a:r>
              <a:rPr lang="fi-FI" sz="2900" dirty="0"/>
              <a:t>ääntöjä. </a:t>
            </a:r>
            <a:br>
              <a:rPr lang="fi-FI" sz="2900" dirty="0"/>
            </a:br>
            <a:r>
              <a:rPr lang="fi-FI" sz="2900" dirty="0"/>
              <a:t>- Minulla on kavereita koulussa. </a:t>
            </a:r>
            <a:br>
              <a:rPr lang="fi-FI" sz="2900" dirty="0"/>
            </a:br>
            <a:r>
              <a:rPr lang="fi-FI" sz="2900" dirty="0"/>
              <a:t>- Koulumatkani on turvallinen. </a:t>
            </a:r>
            <a:br>
              <a:rPr lang="fi-FI" sz="2900" dirty="0"/>
            </a:br>
            <a:r>
              <a:rPr lang="fi-FI" sz="2900" dirty="0"/>
              <a:t>- Syön mielelläni kouluruokaa. </a:t>
            </a:r>
          </a:p>
          <a:p>
            <a:pPr fontAlgn="base"/>
            <a:r>
              <a:rPr lang="fi-FI" sz="3200" b="1" dirty="0"/>
              <a:t>YHTEISTYÖ JA KOULUNKÄYNNIN TUKEMINEN </a:t>
            </a:r>
            <a:br>
              <a:rPr lang="fi-FI" dirty="0"/>
            </a:br>
            <a:r>
              <a:rPr lang="fi-FI" sz="2900" dirty="0"/>
              <a:t>- Huoltajani tietävät kuinka koulunkäyntini sujuu. </a:t>
            </a:r>
            <a:br>
              <a:rPr lang="fi-FI" sz="2900" dirty="0"/>
            </a:br>
            <a:r>
              <a:rPr lang="fi-FI" sz="2900" dirty="0"/>
              <a:t>- Saan kouluni aikuisilta apua, jos minulla on huolia. </a:t>
            </a:r>
            <a:br>
              <a:rPr lang="fi-FI" sz="2900" dirty="0"/>
            </a:br>
            <a:r>
              <a:rPr lang="fi-FI" sz="2900" dirty="0"/>
              <a:t>- Saan tukea, jos minun on vaikea oppia jotain asiaa. </a:t>
            </a:r>
            <a:br>
              <a:rPr lang="fi-FI" sz="2900" dirty="0"/>
            </a:br>
            <a:r>
              <a:rPr lang="fi-FI" sz="2900" dirty="0"/>
              <a:t>- Saan tarvittaessa erityisopettajan tukea oppimiseen. </a:t>
            </a:r>
            <a:br>
              <a:rPr lang="fi-FI" sz="2900" dirty="0"/>
            </a:br>
            <a:r>
              <a:rPr lang="fi-FI" sz="2900" dirty="0"/>
              <a:t>- Kouluterveydenhoitajalle on helppo päästä.  </a:t>
            </a:r>
            <a:br>
              <a:rPr lang="fi-FI" sz="2900" dirty="0"/>
            </a:br>
            <a:r>
              <a:rPr lang="fi-FI" sz="2900" dirty="0"/>
              <a:t>- Koulukuraattorille on helppo päästä.  </a:t>
            </a:r>
            <a:br>
              <a:rPr lang="fi-FI" sz="2900" dirty="0"/>
            </a:br>
            <a:r>
              <a:rPr lang="fi-FI" sz="2900" dirty="0"/>
              <a:t>- Minua kannustetaan koulussa. </a:t>
            </a:r>
            <a:br>
              <a:rPr lang="fi-FI" sz="2900" dirty="0"/>
            </a:br>
            <a:r>
              <a:rPr lang="fi-FI" sz="2900" dirty="0"/>
              <a:t>- Tulen mielelläni kouluun. </a:t>
            </a:r>
            <a:endParaRPr lang="fi-FI" sz="2900" b="1" dirty="0"/>
          </a:p>
        </p:txBody>
      </p:sp>
      <p:sp>
        <p:nvSpPr>
          <p:cNvPr id="4" name="Sisällön paikkamerkki 2">
            <a:extLst>
              <a:ext uri="{FF2B5EF4-FFF2-40B4-BE49-F238E27FC236}">
                <a16:creationId xmlns:a16="http://schemas.microsoft.com/office/drawing/2014/main" id="{00CF59E6-9622-9FE9-5267-8BBB4C563BBF}"/>
              </a:ext>
            </a:extLst>
          </p:cNvPr>
          <p:cNvSpPr txBox="1">
            <a:spLocks/>
          </p:cNvSpPr>
          <p:nvPr/>
        </p:nvSpPr>
        <p:spPr>
          <a:xfrm>
            <a:off x="5712541" y="1717946"/>
            <a:ext cx="5292167" cy="34538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i-FI" dirty="0"/>
          </a:p>
        </p:txBody>
      </p:sp>
      <p:sp>
        <p:nvSpPr>
          <p:cNvPr id="5" name="Sisällön paikkamerkki 2">
            <a:extLst>
              <a:ext uri="{FF2B5EF4-FFF2-40B4-BE49-F238E27FC236}">
                <a16:creationId xmlns:a16="http://schemas.microsoft.com/office/drawing/2014/main" id="{C5E62ECA-2522-550F-B398-A5FBD70AD638}"/>
              </a:ext>
            </a:extLst>
          </p:cNvPr>
          <p:cNvSpPr txBox="1">
            <a:spLocks/>
          </p:cNvSpPr>
          <p:nvPr/>
        </p:nvSpPr>
        <p:spPr>
          <a:xfrm>
            <a:off x="6017342" y="1356854"/>
            <a:ext cx="4938205" cy="448350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fi-FI" b="1" dirty="0"/>
              <a:t>KOULUN TOIMINTA </a:t>
            </a:r>
            <a:br>
              <a:rPr lang="fi-FI" dirty="0"/>
            </a:br>
            <a:r>
              <a:rPr lang="fi-FI" sz="2500" dirty="0"/>
              <a:t>- Tiedän, millä perusteella oppimistani arvioidaan. </a:t>
            </a:r>
            <a:br>
              <a:rPr lang="fi-FI" sz="2500" dirty="0"/>
            </a:br>
            <a:r>
              <a:rPr lang="fi-FI" sz="2500" dirty="0"/>
              <a:t>- Olen tehnyt itsearviointia omasta oppimisestani. </a:t>
            </a:r>
            <a:br>
              <a:rPr lang="fi-FI" sz="2500" dirty="0"/>
            </a:br>
            <a:r>
              <a:rPr lang="fi-FI" sz="2500" dirty="0"/>
              <a:t>- Saan riittävästi palautetta koulunkäynnistäni. </a:t>
            </a:r>
            <a:br>
              <a:rPr lang="fi-FI" sz="2500" dirty="0"/>
            </a:br>
            <a:r>
              <a:rPr lang="fi-FI" sz="2500" dirty="0"/>
              <a:t>- Oppilaiden ehdotuksia tai toiveita on toteutettu koulussani. </a:t>
            </a:r>
            <a:br>
              <a:rPr lang="fi-FI" sz="2500" dirty="0"/>
            </a:br>
            <a:r>
              <a:rPr lang="fi-FI" sz="2500" dirty="0"/>
              <a:t>- Koulun aikuiset arvostavat mielipiteitäni. </a:t>
            </a:r>
            <a:br>
              <a:rPr lang="fi-FI" dirty="0"/>
            </a:br>
            <a:r>
              <a:rPr lang="fi-FI" dirty="0"/>
              <a:t> </a:t>
            </a:r>
          </a:p>
          <a:p>
            <a:pPr fontAlgn="base"/>
            <a:r>
              <a:rPr lang="fi-FI" b="1" dirty="0"/>
              <a:t>PUHELIMEN JA MOBIILILAITTEIDEN KÄYTTÖ </a:t>
            </a:r>
            <a:br>
              <a:rPr lang="fi-FI" dirty="0"/>
            </a:br>
            <a:r>
              <a:rPr lang="fi-FI" sz="2500" dirty="0"/>
              <a:t>- Puhelimen ja mobiililaitteiden rajaus koulupäivän aikana on ollut hyvä uudistus.   </a:t>
            </a:r>
            <a:br>
              <a:rPr lang="fi-FI" sz="2500" dirty="0"/>
            </a:br>
            <a:r>
              <a:rPr lang="fi-FI" sz="2500" dirty="0"/>
              <a:t>- Puhelimen ja mobiililaitteiden käytön rajaaminen rauhoittaa koulupäiviä. </a:t>
            </a:r>
            <a:br>
              <a:rPr lang="fi-FI" sz="2500" dirty="0"/>
            </a:br>
            <a:r>
              <a:rPr lang="fi-FI" sz="2500" dirty="0"/>
              <a:t>- Puhelimen käytön rajoittaminen on parantanut oppimistani.  </a:t>
            </a:r>
            <a:br>
              <a:rPr lang="fi-FI" sz="2500" dirty="0"/>
            </a:br>
            <a:r>
              <a:rPr lang="fi-FI" sz="2500" dirty="0"/>
              <a:t>- Puhelinkäytännöt (esim. puhelinparkki, ohjeistus) ovat olleet koulussamme toimivia.  </a:t>
            </a:r>
            <a:br>
              <a:rPr lang="fi-FI" sz="2500" dirty="0"/>
            </a:br>
            <a:r>
              <a:rPr lang="fi-FI" sz="2500" dirty="0"/>
              <a:t> </a:t>
            </a:r>
          </a:p>
          <a:p>
            <a:pPr fontAlgn="base"/>
            <a:r>
              <a:rPr lang="fi-FI" b="1" dirty="0"/>
              <a:t>MINKÄ YLEISARVOSANAN ANNAT KOULUSI TOIMINNASTA 1-5 </a:t>
            </a:r>
            <a:br>
              <a:rPr lang="fi-FI" b="1" dirty="0"/>
            </a:br>
            <a:endParaRPr lang="fi-FI" b="1" dirty="0"/>
          </a:p>
          <a:p>
            <a:pPr fontAlgn="base"/>
            <a:r>
              <a:rPr lang="fi-FI" b="1" dirty="0"/>
              <a:t>MIKÄ KOULUSSASI ON HYVIN? </a:t>
            </a:r>
            <a:br>
              <a:rPr lang="fi-FI" b="1" dirty="0"/>
            </a:br>
            <a:endParaRPr lang="fi-FI" b="1" dirty="0"/>
          </a:p>
          <a:p>
            <a:pPr fontAlgn="base"/>
            <a:r>
              <a:rPr lang="fi-FI" b="1" dirty="0"/>
              <a:t>MIKÄ KOULUSSASI VOISI OLLA PAREMMIN? </a:t>
            </a:r>
          </a:p>
        </p:txBody>
      </p:sp>
    </p:spTree>
    <p:extLst>
      <p:ext uri="{BB962C8B-B14F-4D97-AF65-F5344CB8AC3E}">
        <p14:creationId xmlns:p14="http://schemas.microsoft.com/office/powerpoint/2010/main" val="143200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34EC0-F2F3-2522-02C4-C2CA2DF7D20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96238FA0-3ACD-AEC6-BEB0-9B10DDF06633}"/>
              </a:ext>
            </a:extLst>
          </p:cNvPr>
          <p:cNvSpPr>
            <a:spLocks noGrp="1"/>
          </p:cNvSpPr>
          <p:nvPr>
            <p:ph type="title"/>
          </p:nvPr>
        </p:nvSpPr>
        <p:spPr>
          <a:xfrm>
            <a:off x="507096" y="451263"/>
            <a:ext cx="9797249" cy="660341"/>
          </a:xfrm>
        </p:spPr>
        <p:txBody>
          <a:bodyPr>
            <a:normAutofit fontScale="90000"/>
          </a:bodyPr>
          <a:lstStyle/>
          <a:p>
            <a:r>
              <a:rPr lang="fi-FI" sz="3600" b="1" dirty="0"/>
              <a:t>3.-9.luokka</a:t>
            </a:r>
            <a:br>
              <a:rPr lang="fi-FI" dirty="0"/>
            </a:br>
            <a:endParaRPr lang="fi-FI" dirty="0"/>
          </a:p>
        </p:txBody>
      </p:sp>
      <p:graphicFrame>
        <p:nvGraphicFramePr>
          <p:cNvPr id="8" name="Sisällön paikkamerkki 3">
            <a:extLst>
              <a:ext uri="{FF2B5EF4-FFF2-40B4-BE49-F238E27FC236}">
                <a16:creationId xmlns:a16="http://schemas.microsoft.com/office/drawing/2014/main" id="{602A6D5C-FC45-FE01-EBA9-97D6EEFD83AB}"/>
              </a:ext>
            </a:extLst>
          </p:cNvPr>
          <p:cNvGraphicFramePr>
            <a:graphicFrameLocks noGrp="1"/>
          </p:cNvGraphicFramePr>
          <p:nvPr>
            <p:ph idx="1"/>
            <p:extLst>
              <p:ext uri="{D42A27DB-BD31-4B8C-83A1-F6EECF244321}">
                <p14:modId xmlns:p14="http://schemas.microsoft.com/office/powerpoint/2010/main" val="3426638007"/>
              </p:ext>
            </p:extLst>
          </p:nvPr>
        </p:nvGraphicFramePr>
        <p:xfrm>
          <a:off x="2649970" y="-222795"/>
          <a:ext cx="9400068" cy="149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orakulmio: Pyöristetyt kulmat 2">
            <a:extLst>
              <a:ext uri="{FF2B5EF4-FFF2-40B4-BE49-F238E27FC236}">
                <a16:creationId xmlns:a16="http://schemas.microsoft.com/office/drawing/2014/main" id="{0AE1C656-BB96-1757-C175-656C56785DF3}"/>
              </a:ext>
            </a:extLst>
          </p:cNvPr>
          <p:cNvSpPr/>
          <p:nvPr/>
        </p:nvSpPr>
        <p:spPr>
          <a:xfrm>
            <a:off x="507096" y="6308877"/>
            <a:ext cx="4338837" cy="4639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4" name="Taulukko 3">
            <a:extLst>
              <a:ext uri="{FF2B5EF4-FFF2-40B4-BE49-F238E27FC236}">
                <a16:creationId xmlns:a16="http://schemas.microsoft.com/office/drawing/2014/main" id="{46816B82-8785-A034-D872-3455496FA559}"/>
              </a:ext>
            </a:extLst>
          </p:cNvPr>
          <p:cNvGraphicFramePr>
            <a:graphicFrameLocks noGrp="1"/>
          </p:cNvGraphicFramePr>
          <p:nvPr>
            <p:extLst>
              <p:ext uri="{D42A27DB-BD31-4B8C-83A1-F6EECF244321}">
                <p14:modId xmlns:p14="http://schemas.microsoft.com/office/powerpoint/2010/main" val="3467638668"/>
              </p:ext>
            </p:extLst>
          </p:nvPr>
        </p:nvGraphicFramePr>
        <p:xfrm>
          <a:off x="400595" y="897269"/>
          <a:ext cx="11284309" cy="5796027"/>
        </p:xfrm>
        <a:graphic>
          <a:graphicData uri="http://schemas.openxmlformats.org/drawingml/2006/table">
            <a:tbl>
              <a:tblPr firstRow="1" bandRow="1">
                <a:tableStyleId>{F5AB1C69-6EDB-4FF4-983F-18BD219EF322}</a:tableStyleId>
              </a:tblPr>
              <a:tblGrid>
                <a:gridCol w="1854926">
                  <a:extLst>
                    <a:ext uri="{9D8B030D-6E8A-4147-A177-3AD203B41FA5}">
                      <a16:colId xmlns:a16="http://schemas.microsoft.com/office/drawing/2014/main" val="3476844926"/>
                    </a:ext>
                  </a:extLst>
                </a:gridCol>
                <a:gridCol w="834346">
                  <a:extLst>
                    <a:ext uri="{9D8B030D-6E8A-4147-A177-3AD203B41FA5}">
                      <a16:colId xmlns:a16="http://schemas.microsoft.com/office/drawing/2014/main" val="967590237"/>
                    </a:ext>
                  </a:extLst>
                </a:gridCol>
                <a:gridCol w="784498">
                  <a:extLst>
                    <a:ext uri="{9D8B030D-6E8A-4147-A177-3AD203B41FA5}">
                      <a16:colId xmlns:a16="http://schemas.microsoft.com/office/drawing/2014/main" val="1534022284"/>
                    </a:ext>
                  </a:extLst>
                </a:gridCol>
                <a:gridCol w="871554">
                  <a:extLst>
                    <a:ext uri="{9D8B030D-6E8A-4147-A177-3AD203B41FA5}">
                      <a16:colId xmlns:a16="http://schemas.microsoft.com/office/drawing/2014/main" val="45325563"/>
                    </a:ext>
                  </a:extLst>
                </a:gridCol>
                <a:gridCol w="856428">
                  <a:extLst>
                    <a:ext uri="{9D8B030D-6E8A-4147-A177-3AD203B41FA5}">
                      <a16:colId xmlns:a16="http://schemas.microsoft.com/office/drawing/2014/main" val="3071303108"/>
                    </a:ext>
                  </a:extLst>
                </a:gridCol>
                <a:gridCol w="6082557">
                  <a:extLst>
                    <a:ext uri="{9D8B030D-6E8A-4147-A177-3AD203B41FA5}">
                      <a16:colId xmlns:a16="http://schemas.microsoft.com/office/drawing/2014/main" val="4035006535"/>
                    </a:ext>
                  </a:extLst>
                </a:gridCol>
              </a:tblGrid>
              <a:tr h="750195">
                <a:tc>
                  <a:txBody>
                    <a:bodyPr/>
                    <a:lstStyle/>
                    <a:p>
                      <a:endParaRPr lang="fi-FI" dirty="0"/>
                    </a:p>
                  </a:txBody>
                  <a:tcPr/>
                </a:tc>
                <a:tc>
                  <a:txBody>
                    <a:bodyPr/>
                    <a:lstStyle/>
                    <a:p>
                      <a:r>
                        <a:rPr lang="fi-FI" dirty="0">
                          <a:solidFill>
                            <a:schemeClr val="tx1"/>
                          </a:solidFill>
                        </a:rPr>
                        <a:t>2026 </a:t>
                      </a:r>
                    </a:p>
                    <a:p>
                      <a:r>
                        <a:rPr lang="fi-FI" sz="1200" dirty="0">
                          <a:solidFill>
                            <a:schemeClr val="tx1"/>
                          </a:solidFill>
                        </a:rPr>
                        <a:t>Absoluuttinen tulos</a:t>
                      </a:r>
                    </a:p>
                  </a:txBody>
                  <a:tcPr/>
                </a:tc>
                <a:tc>
                  <a:txBody>
                    <a:bodyPr/>
                    <a:lstStyle/>
                    <a:p>
                      <a:r>
                        <a:rPr lang="fi-FI" dirty="0">
                          <a:solidFill>
                            <a:schemeClr val="tx1"/>
                          </a:solidFill>
                        </a:rPr>
                        <a:t>2026</a:t>
                      </a:r>
                    </a:p>
                    <a:p>
                      <a:r>
                        <a:rPr lang="fi-FI" sz="1200" dirty="0">
                          <a:solidFill>
                            <a:schemeClr val="tx1"/>
                          </a:solidFill>
                        </a:rPr>
                        <a:t>Älykäs zoomaus</a:t>
                      </a:r>
                    </a:p>
                  </a:txBody>
                  <a:tcPr/>
                </a:tc>
                <a:tc>
                  <a:txBody>
                    <a:bodyPr/>
                    <a:lstStyle/>
                    <a:p>
                      <a:pPr algn="l"/>
                      <a:r>
                        <a:rPr lang="fi-FI" dirty="0">
                          <a:solidFill>
                            <a:schemeClr val="tx1"/>
                          </a:solidFill>
                        </a:rPr>
                        <a:t>2024</a:t>
                      </a:r>
                    </a:p>
                    <a:p>
                      <a:pPr algn="l"/>
                      <a:r>
                        <a:rPr lang="fi-FI" sz="1200" dirty="0">
                          <a:solidFill>
                            <a:schemeClr val="tx1"/>
                          </a:solidFill>
                        </a:rPr>
                        <a:t>Absoluuttinen tulos</a:t>
                      </a:r>
                    </a:p>
                  </a:txBody>
                  <a:tcPr/>
                </a:tc>
                <a:tc>
                  <a:txBody>
                    <a:bodyPr/>
                    <a:lstStyle/>
                    <a:p>
                      <a:r>
                        <a:rPr lang="fi-FI" sz="1800" dirty="0">
                          <a:solidFill>
                            <a:schemeClr val="tx1"/>
                          </a:solidFill>
                        </a:rPr>
                        <a:t>2024</a:t>
                      </a:r>
                    </a:p>
                    <a:p>
                      <a:r>
                        <a:rPr lang="fi-FI" sz="1200" dirty="0">
                          <a:solidFill>
                            <a:schemeClr val="tx1"/>
                          </a:solidFill>
                        </a:rPr>
                        <a:t>Älykäs zoomaus</a:t>
                      </a:r>
                    </a:p>
                  </a:txBody>
                  <a:tcPr/>
                </a:tc>
                <a:tc>
                  <a:txBody>
                    <a:bodyPr/>
                    <a:lstStyle/>
                    <a:p>
                      <a:r>
                        <a:rPr lang="fi-FI" sz="1200" dirty="0">
                          <a:solidFill>
                            <a:schemeClr val="tx1"/>
                          </a:solidFill>
                        </a:rPr>
                        <a:t>Huomiot/ Avoimia vastauksia</a:t>
                      </a:r>
                    </a:p>
                  </a:txBody>
                  <a:tcPr/>
                </a:tc>
                <a:extLst>
                  <a:ext uri="{0D108BD9-81ED-4DB2-BD59-A6C34878D82A}">
                    <a16:rowId xmlns:a16="http://schemas.microsoft.com/office/drawing/2014/main" val="1963118072"/>
                  </a:ext>
                </a:extLst>
              </a:tr>
              <a:tr h="545912">
                <a:tc>
                  <a:txBody>
                    <a:bodyPr/>
                    <a:lstStyle/>
                    <a:p>
                      <a:r>
                        <a:rPr lang="fi-FI" sz="1400" i="0" dirty="0"/>
                        <a:t>Kouluni oppilaita kohdellaan tasa-arvoisesti </a:t>
                      </a:r>
                    </a:p>
                  </a:txBody>
                  <a:tcPr/>
                </a:tc>
                <a:tc>
                  <a:txBody>
                    <a:bodyPr/>
                    <a:lstStyle/>
                    <a:p>
                      <a:r>
                        <a:rPr lang="fi-FI" sz="1400" dirty="0"/>
                        <a:t>3.5</a:t>
                      </a:r>
                    </a:p>
                  </a:txBody>
                  <a:tcPr/>
                </a:tc>
                <a:tc>
                  <a:txBody>
                    <a:bodyPr/>
                    <a:lstStyle/>
                    <a:p>
                      <a:r>
                        <a:rPr lang="fi-FI" sz="1400" dirty="0"/>
                        <a:t>3.2</a:t>
                      </a:r>
                    </a:p>
                  </a:txBody>
                  <a:tcPr/>
                </a:tc>
                <a:tc>
                  <a:txBody>
                    <a:bodyPr/>
                    <a:lstStyle/>
                    <a:p>
                      <a:r>
                        <a:rPr lang="fi-FI" sz="1400" dirty="0"/>
                        <a:t>8.0</a:t>
                      </a:r>
                    </a:p>
                  </a:txBody>
                  <a:tcPr/>
                </a:tc>
                <a:tc>
                  <a:txBody>
                    <a:bodyPr/>
                    <a:lstStyle/>
                    <a:p>
                      <a:r>
                        <a:rPr lang="fi-FI" sz="1400" dirty="0"/>
                        <a:t>4.6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421263685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Opin koulussa tärkeitä asioita ja taitoja </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3.7</a:t>
                      </a:r>
                    </a:p>
                  </a:txBody>
                  <a:tcPr/>
                </a:tc>
                <a:tc>
                  <a:txBody>
                    <a:bodyPr/>
                    <a:lstStyle/>
                    <a:p>
                      <a:r>
                        <a:rPr lang="fi-FI" sz="1400" dirty="0">
                          <a:highlight>
                            <a:srgbClr val="00FF00"/>
                          </a:highlight>
                        </a:rPr>
                        <a:t>4.9</a:t>
                      </a:r>
                    </a:p>
                  </a:txBody>
                  <a:tcPr/>
                </a:tc>
                <a:tc>
                  <a:txBody>
                    <a:bodyPr/>
                    <a:lstStyle/>
                    <a:p>
                      <a:r>
                        <a:rPr lang="fi-FI" sz="1400" dirty="0"/>
                        <a:t>8.4</a:t>
                      </a:r>
                    </a:p>
                  </a:txBody>
                  <a:tcPr/>
                </a:tc>
                <a:tc>
                  <a:txBody>
                    <a:bodyPr/>
                    <a:lstStyle/>
                    <a:p>
                      <a:r>
                        <a:rPr lang="fi-FI" sz="1400" dirty="0"/>
                        <a:t>7.9</a:t>
                      </a:r>
                    </a:p>
                  </a:txBody>
                  <a:tcPr/>
                </a:tc>
                <a:tc>
                  <a:txBody>
                    <a:bodyPr/>
                    <a:lstStyle/>
                    <a:p>
                      <a:r>
                        <a:rPr lang="fi-FI" sz="1400" b="0" i="1" kern="1200" dirty="0">
                          <a:solidFill>
                            <a:schemeClr val="dk1"/>
                          </a:solidFill>
                          <a:effectLst/>
                          <a:latin typeface="+mn-lt"/>
                          <a:ea typeface="+mn-ea"/>
                          <a:cs typeface="+mn-cs"/>
                        </a:rPr>
                        <a:t>”Koulussa kerrotaan samaa asiaa koko ajan”, ”Shakki on ainoa hyvä asia tässä julmassa maailmassa”</a:t>
                      </a:r>
                      <a:endParaRPr lang="fi-FI" sz="1400" dirty="0"/>
                    </a:p>
                  </a:txBody>
                  <a:tcPr/>
                </a:tc>
                <a:extLst>
                  <a:ext uri="{0D108BD9-81ED-4DB2-BD59-A6C34878D82A}">
                    <a16:rowId xmlns:a16="http://schemas.microsoft.com/office/drawing/2014/main" val="1901482652"/>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Liikun jokaisen koulupäivän aikana yhteensä vähintään tunnin</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3.6</a:t>
                      </a:r>
                    </a:p>
                  </a:txBody>
                  <a:tcPr/>
                </a:tc>
                <a:tc>
                  <a:txBody>
                    <a:bodyPr/>
                    <a:lstStyle/>
                    <a:p>
                      <a:r>
                        <a:rPr lang="fi-FI" sz="1400" dirty="0"/>
                        <a:t>3.6</a:t>
                      </a:r>
                    </a:p>
                  </a:txBody>
                  <a:tcPr/>
                </a:tc>
                <a:tc>
                  <a:txBody>
                    <a:bodyPr/>
                    <a:lstStyle/>
                    <a:p>
                      <a:r>
                        <a:rPr lang="fi-FI" sz="1400" dirty="0"/>
                        <a:t>8.5</a:t>
                      </a:r>
                    </a:p>
                  </a:txBody>
                  <a:tcPr/>
                </a:tc>
                <a:tc>
                  <a:txBody>
                    <a:bodyPr/>
                    <a:lstStyle/>
                    <a:p>
                      <a:r>
                        <a:rPr lang="fi-FI" sz="1400" dirty="0"/>
                        <a:t>7.8</a:t>
                      </a:r>
                    </a:p>
                  </a:txBody>
                  <a:tcPr/>
                </a:tc>
                <a:tc>
                  <a:txBody>
                    <a:bodyPr/>
                    <a:lstStyle/>
                    <a:p>
                      <a:r>
                        <a:rPr lang="fi-FI" sz="1400" b="0" i="1" kern="1200" dirty="0">
                          <a:solidFill>
                            <a:schemeClr val="dk1"/>
                          </a:solidFill>
                          <a:effectLst/>
                          <a:latin typeface="+mn-lt"/>
                          <a:ea typeface="+mn-ea"/>
                          <a:cs typeface="+mn-cs"/>
                        </a:rPr>
                        <a:t>”Toivoisin vähän enemmän liikunnallisia juttuja oppitunneille”, ”ei koulupäivän aikana ehdi liikkua, jos ei ole liikuntaa (oppitunnit)”</a:t>
                      </a:r>
                    </a:p>
                    <a:p>
                      <a:endParaRPr lang="fi-FI" sz="1400" dirty="0"/>
                    </a:p>
                  </a:txBody>
                  <a:tcPr/>
                </a:tc>
                <a:extLst>
                  <a:ext uri="{0D108BD9-81ED-4DB2-BD59-A6C34878D82A}">
                    <a16:rowId xmlns:a16="http://schemas.microsoft.com/office/drawing/2014/main" val="1395441057"/>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Voin työskennellä rauhassa</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3.6</a:t>
                      </a:r>
                    </a:p>
                  </a:txBody>
                  <a:tcPr/>
                </a:tc>
                <a:tc>
                  <a:txBody>
                    <a:bodyPr/>
                    <a:lstStyle/>
                    <a:p>
                      <a:r>
                        <a:rPr lang="fi-FI" sz="1400" dirty="0"/>
                        <a:t>2.8</a:t>
                      </a:r>
                    </a:p>
                  </a:txBody>
                  <a:tcPr/>
                </a:tc>
                <a:tc>
                  <a:txBody>
                    <a:bodyPr/>
                    <a:lstStyle/>
                    <a:p>
                      <a:r>
                        <a:rPr lang="fi-FI" sz="1400" dirty="0"/>
                        <a:t>8.2</a:t>
                      </a:r>
                    </a:p>
                  </a:txBody>
                  <a:tcPr/>
                </a:tc>
                <a:tc>
                  <a:txBody>
                    <a:bodyPr/>
                    <a:lstStyle/>
                    <a:p>
                      <a:r>
                        <a:rPr lang="fi-FI" sz="1400" dirty="0"/>
                        <a:t>5.3</a:t>
                      </a:r>
                    </a:p>
                  </a:txBody>
                  <a:tcPr/>
                </a:tc>
                <a:tc>
                  <a:txBody>
                    <a:bodyPr/>
                    <a:lstStyle/>
                    <a:p>
                      <a:pPr fontAlgn="t">
                        <a:lnSpc>
                          <a:spcPts val="1500"/>
                        </a:lnSpc>
                        <a:buNone/>
                      </a:pPr>
                      <a:r>
                        <a:rPr lang="fi-FI" sz="1400" b="0" i="1" dirty="0">
                          <a:effectLst/>
                          <a:latin typeface="+mn-lt"/>
                        </a:rPr>
                        <a:t>Työrauhaa kuvataan monin paikoin heikoksi tai olemattomaksi. Luokissa on levotonta: melua, huutamista ja tavaroiden heittelyä. Oppilaiden keskittyminen häiriintyy erityisesti muiden käyttäytymisen vuoksi. Joissakin tapauksissa oppilaat itse huomauttelevat metelöinnistä, mikä lisää turhautumista. Opettajat joutuvat korottamaan ääntään, mutta se ei aina rauhoita tilannetta. Luokat villiintyvät helposti, eikä yhteisiä pelisääntöjä aina noudateta. Yksittäiset oppilaat kokevat tarvitsevansa erilaisia työskentelytapoja keskittyäkseen. Osassa kommenteista työrauha koetaan kuitenkin vaihtelevaksi tai välillä riittäväksi.</a:t>
                      </a:r>
                    </a:p>
                  </a:txBody>
                  <a:tcPr/>
                </a:tc>
                <a:extLst>
                  <a:ext uri="{0D108BD9-81ED-4DB2-BD59-A6C34878D82A}">
                    <a16:rowId xmlns:a16="http://schemas.microsoft.com/office/drawing/2014/main" val="215020831"/>
                  </a:ext>
                </a:extLst>
              </a:tr>
              <a:tr h="515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Opiskelussa käytetään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vaihtelevia työtapoja</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3.5</a:t>
                      </a:r>
                    </a:p>
                  </a:txBody>
                  <a:tcPr/>
                </a:tc>
                <a:tc>
                  <a:txBody>
                    <a:bodyPr/>
                    <a:lstStyle/>
                    <a:p>
                      <a:r>
                        <a:rPr lang="fi-FI" sz="1400" dirty="0"/>
                        <a:t>3.1</a:t>
                      </a:r>
                    </a:p>
                  </a:txBody>
                  <a:tcPr/>
                </a:tc>
                <a:tc>
                  <a:txBody>
                    <a:bodyPr/>
                    <a:lstStyle/>
                    <a:p>
                      <a:r>
                        <a:rPr lang="fi-FI" sz="1400" dirty="0"/>
                        <a:t>8.2</a:t>
                      </a:r>
                    </a:p>
                  </a:txBody>
                  <a:tcPr/>
                </a:tc>
                <a:tc>
                  <a:txBody>
                    <a:bodyPr/>
                    <a:lstStyle/>
                    <a:p>
                      <a:r>
                        <a:rPr lang="fi-FI" sz="1400" dirty="0"/>
                        <a:t>6.0</a:t>
                      </a:r>
                    </a:p>
                  </a:txBody>
                  <a:tcPr/>
                </a:tc>
                <a:tc>
                  <a:txBody>
                    <a:bodyPr/>
                    <a:lstStyle/>
                    <a:p>
                      <a:endParaRPr lang="fi-FI" sz="1400" i="1" dirty="0"/>
                    </a:p>
                  </a:txBody>
                  <a:tcPr/>
                </a:tc>
                <a:extLst>
                  <a:ext uri="{0D108BD9-81ED-4DB2-BD59-A6C34878D82A}">
                    <a16:rowId xmlns:a16="http://schemas.microsoft.com/office/drawing/2014/main" val="3583452860"/>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Oppitunnit innostavat minua opiskelemaan</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3.1</a:t>
                      </a:r>
                    </a:p>
                  </a:txBody>
                  <a:tcPr/>
                </a:tc>
                <a:tc>
                  <a:txBody>
                    <a:bodyPr/>
                    <a:lstStyle/>
                    <a:p>
                      <a:r>
                        <a:rPr lang="fi-FI" sz="1400" dirty="0">
                          <a:highlight>
                            <a:srgbClr val="FF0000"/>
                          </a:highlight>
                        </a:rPr>
                        <a:t>1.0</a:t>
                      </a:r>
                    </a:p>
                  </a:txBody>
                  <a:tcPr/>
                </a:tc>
                <a:tc>
                  <a:txBody>
                    <a:bodyPr/>
                    <a:lstStyle/>
                    <a:p>
                      <a:r>
                        <a:rPr lang="fi-FI" sz="1400" dirty="0"/>
                        <a:t>-</a:t>
                      </a:r>
                    </a:p>
                  </a:txBody>
                  <a:tcPr/>
                </a:tc>
                <a:tc>
                  <a:txBody>
                    <a:bodyPr/>
                    <a:lstStyle/>
                    <a:p>
                      <a:r>
                        <a:rPr lang="fi-FI" sz="1400" dirty="0"/>
                        <a:t>-</a:t>
                      </a:r>
                    </a:p>
                  </a:txBody>
                  <a:tcPr/>
                </a:tc>
                <a:tc>
                  <a:txBody>
                    <a:bodyPr/>
                    <a:lstStyle/>
                    <a:p>
                      <a:r>
                        <a:rPr lang="fi-FI" sz="1400" b="0" i="1" kern="1200" dirty="0">
                          <a:solidFill>
                            <a:schemeClr val="dk1"/>
                          </a:solidFill>
                          <a:effectLst/>
                          <a:latin typeface="+mn-lt"/>
                          <a:ea typeface="+mn-ea"/>
                          <a:cs typeface="+mn-cs"/>
                        </a:rPr>
                        <a:t>”Haluaisin että oppitunnit innostaisivat minua”, ”sattuu istua 4-6 tuntia”.</a:t>
                      </a:r>
                    </a:p>
                    <a:p>
                      <a:endParaRPr lang="fi-FI" sz="1400" dirty="0"/>
                    </a:p>
                  </a:txBody>
                  <a:tcPr/>
                </a:tc>
                <a:extLst>
                  <a:ext uri="{0D108BD9-81ED-4DB2-BD59-A6C34878D82A}">
                    <a16:rowId xmlns:a16="http://schemas.microsoft.com/office/drawing/2014/main" val="1193422337"/>
                  </a:ext>
                </a:extLst>
              </a:tr>
            </a:tbl>
          </a:graphicData>
        </a:graphic>
      </p:graphicFrame>
    </p:spTree>
    <p:extLst>
      <p:ext uri="{BB962C8B-B14F-4D97-AF65-F5344CB8AC3E}">
        <p14:creationId xmlns:p14="http://schemas.microsoft.com/office/powerpoint/2010/main" val="2179045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A918C-CA8B-871D-6BA7-44CA5C2034C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1EE99F4-D938-8286-75D4-172724270730}"/>
              </a:ext>
            </a:extLst>
          </p:cNvPr>
          <p:cNvSpPr>
            <a:spLocks noGrp="1"/>
          </p:cNvSpPr>
          <p:nvPr>
            <p:ph type="title"/>
          </p:nvPr>
        </p:nvSpPr>
        <p:spPr>
          <a:xfrm>
            <a:off x="507096" y="451263"/>
            <a:ext cx="9797249" cy="660341"/>
          </a:xfrm>
        </p:spPr>
        <p:txBody>
          <a:bodyPr>
            <a:normAutofit fontScale="90000"/>
          </a:bodyPr>
          <a:lstStyle/>
          <a:p>
            <a:r>
              <a:rPr lang="fi-FI" sz="3600" b="1" dirty="0"/>
              <a:t>3.-9.luokka</a:t>
            </a:r>
            <a:br>
              <a:rPr lang="fi-FI" dirty="0"/>
            </a:br>
            <a:endParaRPr lang="fi-FI" dirty="0"/>
          </a:p>
        </p:txBody>
      </p:sp>
      <p:graphicFrame>
        <p:nvGraphicFramePr>
          <p:cNvPr id="8" name="Sisällön paikkamerkki 3">
            <a:extLst>
              <a:ext uri="{FF2B5EF4-FFF2-40B4-BE49-F238E27FC236}">
                <a16:creationId xmlns:a16="http://schemas.microsoft.com/office/drawing/2014/main" id="{ADB8ED1D-1719-F830-A7F8-A15E95392B71}"/>
              </a:ext>
            </a:extLst>
          </p:cNvPr>
          <p:cNvGraphicFramePr>
            <a:graphicFrameLocks noGrp="1"/>
          </p:cNvGraphicFramePr>
          <p:nvPr>
            <p:ph idx="1"/>
            <p:extLst>
              <p:ext uri="{D42A27DB-BD31-4B8C-83A1-F6EECF244321}">
                <p14:modId xmlns:p14="http://schemas.microsoft.com/office/powerpoint/2010/main" val="3954501326"/>
              </p:ext>
            </p:extLst>
          </p:nvPr>
        </p:nvGraphicFramePr>
        <p:xfrm>
          <a:off x="2649970" y="-222795"/>
          <a:ext cx="9400068" cy="149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orakulmio: Pyöristetyt kulmat 2">
            <a:extLst>
              <a:ext uri="{FF2B5EF4-FFF2-40B4-BE49-F238E27FC236}">
                <a16:creationId xmlns:a16="http://schemas.microsoft.com/office/drawing/2014/main" id="{302319F3-EB2E-1C7E-A399-54A5F45CB23A}"/>
              </a:ext>
            </a:extLst>
          </p:cNvPr>
          <p:cNvSpPr/>
          <p:nvPr/>
        </p:nvSpPr>
        <p:spPr>
          <a:xfrm>
            <a:off x="507096" y="6308877"/>
            <a:ext cx="4338837" cy="4639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4" name="Taulukko 3">
            <a:extLst>
              <a:ext uri="{FF2B5EF4-FFF2-40B4-BE49-F238E27FC236}">
                <a16:creationId xmlns:a16="http://schemas.microsoft.com/office/drawing/2014/main" id="{7280F8F0-AACE-5AAE-D39E-1A0CB1D9D6DF}"/>
              </a:ext>
            </a:extLst>
          </p:cNvPr>
          <p:cNvGraphicFramePr>
            <a:graphicFrameLocks noGrp="1"/>
          </p:cNvGraphicFramePr>
          <p:nvPr>
            <p:extLst>
              <p:ext uri="{D42A27DB-BD31-4B8C-83A1-F6EECF244321}">
                <p14:modId xmlns:p14="http://schemas.microsoft.com/office/powerpoint/2010/main" val="3315496471"/>
              </p:ext>
            </p:extLst>
          </p:nvPr>
        </p:nvGraphicFramePr>
        <p:xfrm>
          <a:off x="507096" y="974977"/>
          <a:ext cx="11177807" cy="5796874"/>
        </p:xfrm>
        <a:graphic>
          <a:graphicData uri="http://schemas.openxmlformats.org/drawingml/2006/table">
            <a:tbl>
              <a:tblPr firstRow="1" bandRow="1">
                <a:tableStyleId>{F5AB1C69-6EDB-4FF4-983F-18BD219EF322}</a:tableStyleId>
              </a:tblPr>
              <a:tblGrid>
                <a:gridCol w="2209978">
                  <a:extLst>
                    <a:ext uri="{9D8B030D-6E8A-4147-A177-3AD203B41FA5}">
                      <a16:colId xmlns:a16="http://schemas.microsoft.com/office/drawing/2014/main" val="3476844926"/>
                    </a:ext>
                  </a:extLst>
                </a:gridCol>
                <a:gridCol w="957942">
                  <a:extLst>
                    <a:ext uri="{9D8B030D-6E8A-4147-A177-3AD203B41FA5}">
                      <a16:colId xmlns:a16="http://schemas.microsoft.com/office/drawing/2014/main" val="967590237"/>
                    </a:ext>
                  </a:extLst>
                </a:gridCol>
                <a:gridCol w="801189">
                  <a:extLst>
                    <a:ext uri="{9D8B030D-6E8A-4147-A177-3AD203B41FA5}">
                      <a16:colId xmlns:a16="http://schemas.microsoft.com/office/drawing/2014/main" val="1534022284"/>
                    </a:ext>
                  </a:extLst>
                </a:gridCol>
                <a:gridCol w="844731">
                  <a:extLst>
                    <a:ext uri="{9D8B030D-6E8A-4147-A177-3AD203B41FA5}">
                      <a16:colId xmlns:a16="http://schemas.microsoft.com/office/drawing/2014/main" val="45325563"/>
                    </a:ext>
                  </a:extLst>
                </a:gridCol>
                <a:gridCol w="827314">
                  <a:extLst>
                    <a:ext uri="{9D8B030D-6E8A-4147-A177-3AD203B41FA5}">
                      <a16:colId xmlns:a16="http://schemas.microsoft.com/office/drawing/2014/main" val="3071303108"/>
                    </a:ext>
                  </a:extLst>
                </a:gridCol>
                <a:gridCol w="5536653">
                  <a:extLst>
                    <a:ext uri="{9D8B030D-6E8A-4147-A177-3AD203B41FA5}">
                      <a16:colId xmlns:a16="http://schemas.microsoft.com/office/drawing/2014/main" val="4035006535"/>
                    </a:ext>
                  </a:extLst>
                </a:gridCol>
              </a:tblGrid>
              <a:tr h="942070">
                <a:tc>
                  <a:txBody>
                    <a:bodyPr/>
                    <a:lstStyle/>
                    <a:p>
                      <a:endParaRPr lang="fi-FI" dirty="0"/>
                    </a:p>
                  </a:txBody>
                  <a:tcPr/>
                </a:tc>
                <a:tc>
                  <a:txBody>
                    <a:bodyPr/>
                    <a:lstStyle/>
                    <a:p>
                      <a:r>
                        <a:rPr lang="fi-FI" dirty="0">
                          <a:solidFill>
                            <a:schemeClr val="tx1"/>
                          </a:solidFill>
                        </a:rPr>
                        <a:t>2026 </a:t>
                      </a:r>
                    </a:p>
                    <a:p>
                      <a:r>
                        <a:rPr lang="fi-FI" sz="1200" dirty="0">
                          <a:solidFill>
                            <a:schemeClr val="tx1"/>
                          </a:solidFill>
                        </a:rPr>
                        <a:t>Absoluuttinen tulos</a:t>
                      </a:r>
                    </a:p>
                  </a:txBody>
                  <a:tcPr/>
                </a:tc>
                <a:tc>
                  <a:txBody>
                    <a:bodyPr/>
                    <a:lstStyle/>
                    <a:p>
                      <a:r>
                        <a:rPr lang="fi-FI" dirty="0">
                          <a:solidFill>
                            <a:schemeClr val="tx1"/>
                          </a:solidFill>
                        </a:rPr>
                        <a:t>2026</a:t>
                      </a:r>
                    </a:p>
                    <a:p>
                      <a:r>
                        <a:rPr lang="fi-FI" sz="1200" dirty="0">
                          <a:solidFill>
                            <a:schemeClr val="tx1"/>
                          </a:solidFill>
                        </a:rPr>
                        <a:t>Älykäs zoomaus</a:t>
                      </a:r>
                    </a:p>
                  </a:txBody>
                  <a:tcPr/>
                </a:tc>
                <a:tc>
                  <a:txBody>
                    <a:bodyPr/>
                    <a:lstStyle/>
                    <a:p>
                      <a:pPr algn="l"/>
                      <a:r>
                        <a:rPr lang="fi-FI" dirty="0">
                          <a:solidFill>
                            <a:schemeClr val="tx1"/>
                          </a:solidFill>
                        </a:rPr>
                        <a:t>2024</a:t>
                      </a:r>
                    </a:p>
                    <a:p>
                      <a:pPr algn="l"/>
                      <a:r>
                        <a:rPr lang="fi-FI" sz="1200" dirty="0">
                          <a:solidFill>
                            <a:schemeClr val="tx1"/>
                          </a:solidFill>
                        </a:rPr>
                        <a:t>Absoluuttinen tulos</a:t>
                      </a:r>
                    </a:p>
                  </a:txBody>
                  <a:tcPr/>
                </a:tc>
                <a:tc>
                  <a:txBody>
                    <a:bodyPr/>
                    <a:lstStyle/>
                    <a:p>
                      <a:r>
                        <a:rPr lang="fi-FI" sz="1800" dirty="0">
                          <a:solidFill>
                            <a:schemeClr val="tx1"/>
                          </a:solidFill>
                        </a:rPr>
                        <a:t>2024</a:t>
                      </a:r>
                    </a:p>
                    <a:p>
                      <a:r>
                        <a:rPr lang="fi-FI" sz="1200" dirty="0">
                          <a:solidFill>
                            <a:schemeClr val="tx1"/>
                          </a:solidFill>
                        </a:rPr>
                        <a:t>Älykäs zoomaus</a:t>
                      </a:r>
                    </a:p>
                  </a:txBody>
                  <a:tcPr/>
                </a:tc>
                <a:tc>
                  <a:txBody>
                    <a:bodyPr/>
                    <a:lstStyle/>
                    <a:p>
                      <a:r>
                        <a:rPr lang="fi-FI" sz="1200" dirty="0">
                          <a:solidFill>
                            <a:schemeClr val="tx1"/>
                          </a:solidFill>
                        </a:rPr>
                        <a:t>Huomiot/ Avoimia vastauksia</a:t>
                      </a:r>
                    </a:p>
                  </a:txBody>
                  <a:tcPr/>
                </a:tc>
                <a:extLst>
                  <a:ext uri="{0D108BD9-81ED-4DB2-BD59-A6C34878D82A}">
                    <a16:rowId xmlns:a16="http://schemas.microsoft.com/office/drawing/2014/main" val="1963118072"/>
                  </a:ext>
                </a:extLst>
              </a:tr>
              <a:tr h="545912">
                <a:tc>
                  <a:txBody>
                    <a:bodyPr/>
                    <a:lstStyle/>
                    <a:p>
                      <a:r>
                        <a:rPr lang="fi-FI" sz="1200" i="0" dirty="0"/>
                        <a:t>Käytämme lähiympäristöä opiskeluun</a:t>
                      </a:r>
                    </a:p>
                  </a:txBody>
                  <a:tcPr/>
                </a:tc>
                <a:tc>
                  <a:txBody>
                    <a:bodyPr/>
                    <a:lstStyle/>
                    <a:p>
                      <a:r>
                        <a:rPr lang="fi-FI" sz="1200" dirty="0"/>
                        <a:t>3.5</a:t>
                      </a:r>
                    </a:p>
                  </a:txBody>
                  <a:tcPr/>
                </a:tc>
                <a:tc>
                  <a:txBody>
                    <a:bodyPr/>
                    <a:lstStyle/>
                    <a:p>
                      <a:r>
                        <a:rPr lang="fi-FI" sz="1200" dirty="0">
                          <a:highlight>
                            <a:srgbClr val="FF0000"/>
                          </a:highlight>
                        </a:rPr>
                        <a:t>1.9</a:t>
                      </a:r>
                    </a:p>
                  </a:txBody>
                  <a:tcPr/>
                </a:tc>
                <a:tc>
                  <a:txBody>
                    <a:bodyPr/>
                    <a:lstStyle/>
                    <a:p>
                      <a:r>
                        <a:rPr lang="fi-FI" sz="1200" dirty="0"/>
                        <a:t>7.9</a:t>
                      </a:r>
                    </a:p>
                  </a:txBody>
                  <a:tcPr/>
                </a:tc>
                <a:tc>
                  <a:txBody>
                    <a:bodyPr/>
                    <a:lstStyle/>
                    <a:p>
                      <a:r>
                        <a:rPr lang="fi-FI" sz="1200" dirty="0">
                          <a:highlight>
                            <a:srgbClr val="FF0000"/>
                          </a:highlight>
                        </a:rPr>
                        <a:t>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i="1" dirty="0"/>
                        <a:t>”Massiivisen vähän käytetään”, ”Yleensä opiskelemme luokassa”</a:t>
                      </a:r>
                    </a:p>
                  </a:txBody>
                  <a:tcPr/>
                </a:tc>
                <a:extLst>
                  <a:ext uri="{0D108BD9-81ED-4DB2-BD59-A6C34878D82A}">
                    <a16:rowId xmlns:a16="http://schemas.microsoft.com/office/drawing/2014/main" val="4212636856"/>
                  </a:ext>
                </a:extLst>
              </a:tr>
              <a:tr h="486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Kouluni tilat ovat viihtyisiä</a:t>
                      </a:r>
                    </a:p>
                  </a:txBody>
                  <a:tcPr/>
                </a:tc>
                <a:tc>
                  <a:txBody>
                    <a:bodyPr/>
                    <a:lstStyle/>
                    <a:p>
                      <a:r>
                        <a:rPr lang="fi-FI" sz="1200" dirty="0"/>
                        <a:t>3.7</a:t>
                      </a:r>
                    </a:p>
                  </a:txBody>
                  <a:tcPr/>
                </a:tc>
                <a:tc>
                  <a:txBody>
                    <a:bodyPr/>
                    <a:lstStyle/>
                    <a:p>
                      <a:r>
                        <a:rPr lang="fi-FI" sz="1200" dirty="0"/>
                        <a:t>2.6</a:t>
                      </a:r>
                    </a:p>
                  </a:txBody>
                  <a:tcPr/>
                </a:tc>
                <a:tc>
                  <a:txBody>
                    <a:bodyPr/>
                    <a:lstStyle/>
                    <a:p>
                      <a:r>
                        <a:rPr lang="fi-FI" sz="1200" dirty="0"/>
                        <a:t>8.2</a:t>
                      </a:r>
                    </a:p>
                  </a:txBody>
                  <a:tcPr/>
                </a:tc>
                <a:tc>
                  <a:txBody>
                    <a:bodyPr/>
                    <a:lstStyle/>
                    <a:p>
                      <a:r>
                        <a:rPr lang="fi-FI" sz="1200" dirty="0"/>
                        <a:t>6.9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txBody>
                  <a:tcPr/>
                </a:tc>
                <a:extLst>
                  <a:ext uri="{0D108BD9-81ED-4DB2-BD59-A6C34878D82A}">
                    <a16:rowId xmlns:a16="http://schemas.microsoft.com/office/drawing/2014/main" val="1901482652"/>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i="0" dirty="0"/>
                        <a:t>Kouluni piha-alue mahdollistaa monipuolisen toiminnan</a:t>
                      </a:r>
                      <a:endPar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200" dirty="0"/>
                        <a:t>3.7</a:t>
                      </a:r>
                    </a:p>
                  </a:txBody>
                  <a:tcPr/>
                </a:tc>
                <a:tc>
                  <a:txBody>
                    <a:bodyPr/>
                    <a:lstStyle/>
                    <a:p>
                      <a:r>
                        <a:rPr lang="fi-FI" sz="1200" dirty="0"/>
                        <a:t>2.7</a:t>
                      </a:r>
                    </a:p>
                  </a:txBody>
                  <a:tcPr/>
                </a:tc>
                <a:tc>
                  <a:txBody>
                    <a:bodyPr/>
                    <a:lstStyle/>
                    <a:p>
                      <a:r>
                        <a:rPr lang="fi-FI" sz="1200" dirty="0"/>
                        <a:t>8.0</a:t>
                      </a:r>
                    </a:p>
                  </a:txBody>
                  <a:tcPr/>
                </a:tc>
                <a:tc>
                  <a:txBody>
                    <a:bodyPr/>
                    <a:lstStyle/>
                    <a:p>
                      <a:r>
                        <a:rPr lang="fi-FI" sz="1200" dirty="0"/>
                        <a:t>5.5</a:t>
                      </a:r>
                    </a:p>
                  </a:txBody>
                  <a:tcPr/>
                </a:tc>
                <a:tc>
                  <a:txBody>
                    <a:bodyPr/>
                    <a:lstStyle/>
                    <a:p>
                      <a:r>
                        <a:rPr lang="fi-FI" sz="1200" i="1" dirty="0"/>
                        <a:t>”Puhelimet, kiitos”</a:t>
                      </a:r>
                    </a:p>
                  </a:txBody>
                  <a:tcPr/>
                </a:tc>
                <a:extLst>
                  <a:ext uri="{0D108BD9-81ED-4DB2-BD59-A6C34878D82A}">
                    <a16:rowId xmlns:a16="http://schemas.microsoft.com/office/drawing/2014/main" val="1395441057"/>
                  </a:ext>
                </a:extLst>
              </a:tr>
              <a:tr h="520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Minulla on turvallinen olo koulussa</a:t>
                      </a:r>
                    </a:p>
                  </a:txBody>
                  <a:tcPr/>
                </a:tc>
                <a:tc>
                  <a:txBody>
                    <a:bodyPr/>
                    <a:lstStyle/>
                    <a:p>
                      <a:r>
                        <a:rPr lang="fi-FI" sz="1200" dirty="0"/>
                        <a:t>3.8</a:t>
                      </a:r>
                    </a:p>
                  </a:txBody>
                  <a:tcPr/>
                </a:tc>
                <a:tc>
                  <a:txBody>
                    <a:bodyPr/>
                    <a:lstStyle/>
                    <a:p>
                      <a:r>
                        <a:rPr lang="fi-FI" sz="1200" dirty="0"/>
                        <a:t>3.1</a:t>
                      </a:r>
                    </a:p>
                  </a:txBody>
                  <a:tcPr/>
                </a:tc>
                <a:tc>
                  <a:txBody>
                    <a:bodyPr/>
                    <a:lstStyle/>
                    <a:p>
                      <a:r>
                        <a:rPr lang="fi-FI" sz="1200" dirty="0"/>
                        <a:t>8.4</a:t>
                      </a:r>
                    </a:p>
                  </a:txBody>
                  <a:tcPr/>
                </a:tc>
                <a:tc>
                  <a:txBody>
                    <a:bodyPr/>
                    <a:lstStyle/>
                    <a:p>
                      <a:r>
                        <a:rPr lang="fi-FI" sz="1200" dirty="0"/>
                        <a:t>7.6</a:t>
                      </a:r>
                    </a:p>
                  </a:txBody>
                  <a:tcPr/>
                </a:tc>
                <a:tc>
                  <a:txBody>
                    <a:bodyPr/>
                    <a:lstStyle/>
                    <a:p>
                      <a:r>
                        <a:rPr lang="fi-FI" sz="1200" i="1" dirty="0"/>
                        <a:t>”Näen joka päivä kiusaamista”, ”</a:t>
                      </a:r>
                      <a:r>
                        <a:rPr lang="fi-FI" sz="1200" b="0" i="1" kern="1200" dirty="0">
                          <a:solidFill>
                            <a:schemeClr val="dk1"/>
                          </a:solidFill>
                          <a:effectLst/>
                          <a:latin typeface="+mn-lt"/>
                          <a:ea typeface="+mn-ea"/>
                          <a:cs typeface="+mn-cs"/>
                        </a:rPr>
                        <a:t>Täällä kiusataan ja on välillä väkivaltaa oppilailta toisia oppilaita kohtaan, eikä siihen mielestäni puututa tarpeeksi hyvin”, ”</a:t>
                      </a:r>
                      <a:r>
                        <a:rPr lang="fi-FI" sz="1200" b="0" i="0" kern="1200" dirty="0">
                          <a:solidFill>
                            <a:schemeClr val="dk1"/>
                          </a:solidFill>
                          <a:effectLst/>
                          <a:latin typeface="+mn-lt"/>
                          <a:ea typeface="+mn-ea"/>
                          <a:cs typeface="+mn-cs"/>
                        </a:rPr>
                        <a:t> </a:t>
                      </a:r>
                      <a:r>
                        <a:rPr lang="fi-FI" sz="1200" b="0" i="1" kern="1200" dirty="0">
                          <a:solidFill>
                            <a:schemeClr val="dk1"/>
                          </a:solidFill>
                          <a:effectLst/>
                          <a:latin typeface="+mn-lt"/>
                          <a:ea typeface="+mn-ea"/>
                          <a:cs typeface="+mn-cs"/>
                        </a:rPr>
                        <a:t>Ei </a:t>
                      </a:r>
                      <a:r>
                        <a:rPr lang="fi-FI" sz="1200" b="0" i="1" kern="1200" dirty="0" err="1">
                          <a:solidFill>
                            <a:schemeClr val="dk1"/>
                          </a:solidFill>
                          <a:effectLst/>
                          <a:latin typeface="+mn-lt"/>
                          <a:ea typeface="+mn-ea"/>
                          <a:cs typeface="+mn-cs"/>
                        </a:rPr>
                        <a:t>oo</a:t>
                      </a:r>
                      <a:r>
                        <a:rPr lang="fi-FI" sz="1200" b="0" i="1" kern="1200" dirty="0">
                          <a:solidFill>
                            <a:schemeClr val="dk1"/>
                          </a:solidFill>
                          <a:effectLst/>
                          <a:latin typeface="+mn-lt"/>
                          <a:ea typeface="+mn-ea"/>
                          <a:cs typeface="+mn-cs"/>
                        </a:rPr>
                        <a:t> kiva tulla kouluun, kun ei aidosti voi olla oma itsensä, aina joku sanoo jotain ikävää”</a:t>
                      </a:r>
                      <a:endParaRPr lang="fi-FI" sz="1200" i="1" dirty="0">
                        <a:latin typeface="+mn-lt"/>
                      </a:endParaRPr>
                    </a:p>
                  </a:txBody>
                  <a:tcPr/>
                </a:tc>
                <a:extLst>
                  <a:ext uri="{0D108BD9-81ED-4DB2-BD59-A6C34878D82A}">
                    <a16:rowId xmlns:a16="http://schemas.microsoft.com/office/drawing/2014/main" val="215020831"/>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Koulussani noudatetaan yhteisesti sovittuja sääntöjä</a:t>
                      </a:r>
                    </a:p>
                  </a:txBody>
                  <a:tcPr/>
                </a:tc>
                <a:tc>
                  <a:txBody>
                    <a:bodyPr/>
                    <a:lstStyle/>
                    <a:p>
                      <a:r>
                        <a:rPr lang="fi-FI" sz="1200" dirty="0"/>
                        <a:t>3.3</a:t>
                      </a:r>
                    </a:p>
                  </a:txBody>
                  <a:tcPr/>
                </a:tc>
                <a:tc>
                  <a:txBody>
                    <a:bodyPr/>
                    <a:lstStyle/>
                    <a:p>
                      <a:r>
                        <a:rPr lang="fi-FI" sz="1200" dirty="0">
                          <a:highlight>
                            <a:srgbClr val="FF0000"/>
                          </a:highlight>
                        </a:rPr>
                        <a:t>1.0</a:t>
                      </a:r>
                    </a:p>
                  </a:txBody>
                  <a:tcPr/>
                </a:tc>
                <a:tc>
                  <a:txBody>
                    <a:bodyPr/>
                    <a:lstStyle/>
                    <a:p>
                      <a:r>
                        <a:rPr lang="fi-FI" sz="1200" dirty="0"/>
                        <a:t>7.9</a:t>
                      </a:r>
                    </a:p>
                  </a:txBody>
                  <a:tcPr/>
                </a:tc>
                <a:tc>
                  <a:txBody>
                    <a:bodyPr/>
                    <a:lstStyle/>
                    <a:p>
                      <a:r>
                        <a:rPr lang="fi-FI" sz="1200" dirty="0">
                          <a:highlight>
                            <a:srgbClr val="FF0000"/>
                          </a:highlight>
                        </a:rPr>
                        <a:t>4.0</a:t>
                      </a:r>
                    </a:p>
                  </a:txBody>
                  <a:tcPr/>
                </a:tc>
                <a:tc>
                  <a:txBody>
                    <a:bodyPr/>
                    <a:lstStyle/>
                    <a:p>
                      <a:r>
                        <a:rPr lang="fi-FI" sz="1200" i="1" dirty="0"/>
                        <a:t>”</a:t>
                      </a:r>
                      <a:r>
                        <a:rPr lang="fi-FI" sz="1200" i="1" dirty="0" err="1"/>
                        <a:t>Mun</a:t>
                      </a:r>
                      <a:r>
                        <a:rPr lang="fi-FI" sz="1200" i="1" dirty="0"/>
                        <a:t> luokalla ei totella sääntöjä”</a:t>
                      </a:r>
                    </a:p>
                  </a:txBody>
                  <a:tcPr/>
                </a:tc>
                <a:extLst>
                  <a:ext uri="{0D108BD9-81ED-4DB2-BD59-A6C34878D82A}">
                    <a16:rowId xmlns:a16="http://schemas.microsoft.com/office/drawing/2014/main" val="3583452860"/>
                  </a:ext>
                </a:extLst>
              </a:tr>
              <a:tr h="530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Minulla on kavereita koulussa</a:t>
                      </a:r>
                    </a:p>
                  </a:txBody>
                  <a:tcPr/>
                </a:tc>
                <a:tc>
                  <a:txBody>
                    <a:bodyPr/>
                    <a:lstStyle/>
                    <a:p>
                      <a:r>
                        <a:rPr lang="fi-FI" sz="1200" dirty="0"/>
                        <a:t>4.3</a:t>
                      </a:r>
                    </a:p>
                  </a:txBody>
                  <a:tcPr/>
                </a:tc>
                <a:tc>
                  <a:txBody>
                    <a:bodyPr/>
                    <a:lstStyle/>
                    <a:p>
                      <a:r>
                        <a:rPr lang="fi-FI" sz="1200" dirty="0">
                          <a:highlight>
                            <a:srgbClr val="00FF00"/>
                          </a:highlight>
                        </a:rPr>
                        <a:t>4.9</a:t>
                      </a:r>
                    </a:p>
                  </a:txBody>
                  <a:tcPr/>
                </a:tc>
                <a:tc>
                  <a:txBody>
                    <a:bodyPr/>
                    <a:lstStyle/>
                    <a:p>
                      <a:r>
                        <a:rPr lang="fi-FI" sz="1200" dirty="0"/>
                        <a:t>9.0</a:t>
                      </a:r>
                    </a:p>
                  </a:txBody>
                  <a:tcPr/>
                </a:tc>
                <a:tc>
                  <a:txBody>
                    <a:bodyPr/>
                    <a:lstStyle/>
                    <a:p>
                      <a:r>
                        <a:rPr lang="fi-FI" sz="1200" dirty="0">
                          <a:highlight>
                            <a:srgbClr val="00FF00"/>
                          </a:highlight>
                        </a:rPr>
                        <a:t>10.0</a:t>
                      </a:r>
                    </a:p>
                  </a:txBody>
                  <a:tcPr/>
                </a:tc>
                <a:tc>
                  <a:txBody>
                    <a:bodyPr/>
                    <a:lstStyle/>
                    <a:p>
                      <a:endParaRPr lang="fi-FI" sz="1200" dirty="0"/>
                    </a:p>
                  </a:txBody>
                  <a:tcPr/>
                </a:tc>
                <a:extLst>
                  <a:ext uri="{0D108BD9-81ED-4DB2-BD59-A6C34878D82A}">
                    <a16:rowId xmlns:a16="http://schemas.microsoft.com/office/drawing/2014/main" val="1193422337"/>
                  </a:ext>
                </a:extLst>
              </a:tr>
              <a:tr h="516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Koulumatkani on turvallinen</a:t>
                      </a:r>
                    </a:p>
                  </a:txBody>
                  <a:tcPr/>
                </a:tc>
                <a:tc>
                  <a:txBody>
                    <a:bodyPr/>
                    <a:lstStyle/>
                    <a:p>
                      <a:r>
                        <a:rPr lang="fi-FI" sz="1200" dirty="0"/>
                        <a:t>4.4</a:t>
                      </a:r>
                    </a:p>
                  </a:txBody>
                  <a:tcPr/>
                </a:tc>
                <a:tc>
                  <a:txBody>
                    <a:bodyPr/>
                    <a:lstStyle/>
                    <a:p>
                      <a:r>
                        <a:rPr lang="fi-FI" sz="1200" dirty="0">
                          <a:highlight>
                            <a:srgbClr val="00FF00"/>
                          </a:highlight>
                        </a:rPr>
                        <a:t>5.0</a:t>
                      </a:r>
                    </a:p>
                  </a:txBody>
                  <a:tcPr/>
                </a:tc>
                <a:tc>
                  <a:txBody>
                    <a:bodyPr/>
                    <a:lstStyle/>
                    <a:p>
                      <a:r>
                        <a:rPr lang="fi-FI" sz="1200" dirty="0"/>
                        <a:t>-</a:t>
                      </a:r>
                    </a:p>
                  </a:txBody>
                  <a:tcPr/>
                </a:tc>
                <a:tc>
                  <a:txBody>
                    <a:bodyPr/>
                    <a:lstStyle/>
                    <a:p>
                      <a:r>
                        <a:rPr lang="fi-FI" sz="1200" dirty="0"/>
                        <a:t>-</a:t>
                      </a:r>
                    </a:p>
                  </a:txBody>
                  <a:tcPr/>
                </a:tc>
                <a:tc>
                  <a:txBody>
                    <a:bodyPr/>
                    <a:lstStyle/>
                    <a:p>
                      <a:endParaRPr lang="fi-FI" sz="1200" dirty="0"/>
                    </a:p>
                  </a:txBody>
                  <a:tcPr/>
                </a:tc>
                <a:extLst>
                  <a:ext uri="{0D108BD9-81ED-4DB2-BD59-A6C34878D82A}">
                    <a16:rowId xmlns:a16="http://schemas.microsoft.com/office/drawing/2014/main" val="4190460044"/>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Syön mielelläni kouluruokaa</a:t>
                      </a:r>
                    </a:p>
                  </a:txBody>
                  <a:tcPr/>
                </a:tc>
                <a:tc>
                  <a:txBody>
                    <a:bodyPr/>
                    <a:lstStyle/>
                    <a:p>
                      <a:r>
                        <a:rPr lang="fi-FI" sz="1200" dirty="0"/>
                        <a:t>3.6</a:t>
                      </a:r>
                    </a:p>
                  </a:txBody>
                  <a:tcPr/>
                </a:tc>
                <a:tc>
                  <a:txBody>
                    <a:bodyPr/>
                    <a:lstStyle/>
                    <a:p>
                      <a:r>
                        <a:rPr lang="fi-FI" sz="1200" dirty="0"/>
                        <a:t>2.6</a:t>
                      </a:r>
                    </a:p>
                  </a:txBody>
                  <a:tcPr/>
                </a:tc>
                <a:tc>
                  <a:txBody>
                    <a:bodyPr/>
                    <a:lstStyle/>
                    <a:p>
                      <a:r>
                        <a:rPr lang="fi-FI" sz="1200" dirty="0"/>
                        <a:t>-</a:t>
                      </a:r>
                    </a:p>
                  </a:txBody>
                  <a:tcPr/>
                </a:tc>
                <a:tc>
                  <a:txBody>
                    <a:bodyPr/>
                    <a:lstStyle/>
                    <a:p>
                      <a:r>
                        <a:rPr lang="fi-FI" sz="1200" dirty="0"/>
                        <a:t>-</a:t>
                      </a:r>
                    </a:p>
                  </a:txBody>
                  <a:tcPr/>
                </a:tc>
                <a:tc>
                  <a:txBody>
                    <a:bodyPr/>
                    <a:lstStyle/>
                    <a:p>
                      <a:r>
                        <a:rPr lang="fi-FI" sz="1200" b="0" i="1" kern="1200" dirty="0">
                          <a:solidFill>
                            <a:schemeClr val="dk1"/>
                          </a:solidFill>
                          <a:effectLst/>
                          <a:latin typeface="+mn-lt"/>
                          <a:ea typeface="+mn-ea"/>
                          <a:cs typeface="+mn-cs"/>
                        </a:rPr>
                        <a:t>”En pidä kouluruuasta ja olen myös nirso”, ”</a:t>
                      </a:r>
                      <a:r>
                        <a:rPr lang="fi-FI" sz="1200" b="0" i="1" kern="1200" dirty="0" err="1">
                          <a:solidFill>
                            <a:schemeClr val="dk1"/>
                          </a:solidFill>
                          <a:effectLst/>
                          <a:latin typeface="+mn-lt"/>
                          <a:ea typeface="+mn-ea"/>
                          <a:cs typeface="+mn-cs"/>
                        </a:rPr>
                        <a:t>Oikiaa</a:t>
                      </a:r>
                      <a:r>
                        <a:rPr lang="fi-FI" sz="1200" b="0" i="1" kern="1200" dirty="0">
                          <a:solidFill>
                            <a:schemeClr val="dk1"/>
                          </a:solidFill>
                          <a:effectLst/>
                          <a:latin typeface="+mn-lt"/>
                          <a:ea typeface="+mn-ea"/>
                          <a:cs typeface="+mn-cs"/>
                        </a:rPr>
                        <a:t> maitoa ja voita tarjolle! ultraprosessoitu sonta pois”, ” Kasvista on aivan tarpeeksi; LIHAA tiskiin.” ” On paljon einesruokaa”.</a:t>
                      </a:r>
                      <a:endParaRPr lang="fi-FI" sz="1200" dirty="0"/>
                    </a:p>
                  </a:txBody>
                  <a:tcPr/>
                </a:tc>
                <a:extLst>
                  <a:ext uri="{0D108BD9-81ED-4DB2-BD59-A6C34878D82A}">
                    <a16:rowId xmlns:a16="http://schemas.microsoft.com/office/drawing/2014/main" val="3244376678"/>
                  </a:ext>
                </a:extLst>
              </a:tr>
            </a:tbl>
          </a:graphicData>
        </a:graphic>
      </p:graphicFrame>
    </p:spTree>
    <p:extLst>
      <p:ext uri="{BB962C8B-B14F-4D97-AF65-F5344CB8AC3E}">
        <p14:creationId xmlns:p14="http://schemas.microsoft.com/office/powerpoint/2010/main" val="2130882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DCD1C-DD7B-EAC6-C370-E3EABC786DB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0679C12-E835-6B1E-683E-5A7E969CA4A6}"/>
              </a:ext>
            </a:extLst>
          </p:cNvPr>
          <p:cNvSpPr>
            <a:spLocks noGrp="1"/>
          </p:cNvSpPr>
          <p:nvPr>
            <p:ph type="title"/>
          </p:nvPr>
        </p:nvSpPr>
        <p:spPr>
          <a:xfrm>
            <a:off x="507096" y="451263"/>
            <a:ext cx="9797249" cy="660341"/>
          </a:xfrm>
        </p:spPr>
        <p:txBody>
          <a:bodyPr>
            <a:normAutofit fontScale="90000"/>
          </a:bodyPr>
          <a:lstStyle/>
          <a:p>
            <a:r>
              <a:rPr lang="fi-FI" sz="3600" b="1" dirty="0"/>
              <a:t>3.-9.luokka</a:t>
            </a:r>
            <a:br>
              <a:rPr lang="fi-FI" dirty="0"/>
            </a:br>
            <a:endParaRPr lang="fi-FI" dirty="0"/>
          </a:p>
        </p:txBody>
      </p:sp>
      <p:graphicFrame>
        <p:nvGraphicFramePr>
          <p:cNvPr id="8" name="Sisällön paikkamerkki 3">
            <a:extLst>
              <a:ext uri="{FF2B5EF4-FFF2-40B4-BE49-F238E27FC236}">
                <a16:creationId xmlns:a16="http://schemas.microsoft.com/office/drawing/2014/main" id="{D0A2872C-F43B-DF95-7E95-77D66AB9E533}"/>
              </a:ext>
            </a:extLst>
          </p:cNvPr>
          <p:cNvGraphicFramePr>
            <a:graphicFrameLocks noGrp="1"/>
          </p:cNvGraphicFramePr>
          <p:nvPr>
            <p:ph idx="1"/>
            <p:extLst>
              <p:ext uri="{D42A27DB-BD31-4B8C-83A1-F6EECF244321}">
                <p14:modId xmlns:p14="http://schemas.microsoft.com/office/powerpoint/2010/main" val="1626113053"/>
              </p:ext>
            </p:extLst>
          </p:nvPr>
        </p:nvGraphicFramePr>
        <p:xfrm>
          <a:off x="2649970" y="-222795"/>
          <a:ext cx="9400068" cy="149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orakulmio: Pyöristetyt kulmat 2">
            <a:extLst>
              <a:ext uri="{FF2B5EF4-FFF2-40B4-BE49-F238E27FC236}">
                <a16:creationId xmlns:a16="http://schemas.microsoft.com/office/drawing/2014/main" id="{1A6D6B56-3D0E-5E5E-F5F9-F9F7A9301B46}"/>
              </a:ext>
            </a:extLst>
          </p:cNvPr>
          <p:cNvSpPr/>
          <p:nvPr/>
        </p:nvSpPr>
        <p:spPr>
          <a:xfrm>
            <a:off x="507096" y="6308877"/>
            <a:ext cx="4338837" cy="4639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4" name="Taulukko 3">
            <a:extLst>
              <a:ext uri="{FF2B5EF4-FFF2-40B4-BE49-F238E27FC236}">
                <a16:creationId xmlns:a16="http://schemas.microsoft.com/office/drawing/2014/main" id="{30533029-669D-0E0B-5776-96336B1D2253}"/>
              </a:ext>
            </a:extLst>
          </p:cNvPr>
          <p:cNvGraphicFramePr>
            <a:graphicFrameLocks noGrp="1"/>
          </p:cNvGraphicFramePr>
          <p:nvPr>
            <p:extLst>
              <p:ext uri="{D42A27DB-BD31-4B8C-83A1-F6EECF244321}">
                <p14:modId xmlns:p14="http://schemas.microsoft.com/office/powerpoint/2010/main" val="475381692"/>
              </p:ext>
            </p:extLst>
          </p:nvPr>
        </p:nvGraphicFramePr>
        <p:xfrm>
          <a:off x="507097" y="847827"/>
          <a:ext cx="11177807" cy="5646622"/>
        </p:xfrm>
        <a:graphic>
          <a:graphicData uri="http://schemas.openxmlformats.org/drawingml/2006/table">
            <a:tbl>
              <a:tblPr firstRow="1" bandRow="1">
                <a:tableStyleId>{F5AB1C69-6EDB-4FF4-983F-18BD219EF322}</a:tableStyleId>
              </a:tblPr>
              <a:tblGrid>
                <a:gridCol w="1907802">
                  <a:extLst>
                    <a:ext uri="{9D8B030D-6E8A-4147-A177-3AD203B41FA5}">
                      <a16:colId xmlns:a16="http://schemas.microsoft.com/office/drawing/2014/main" val="3476844926"/>
                    </a:ext>
                  </a:extLst>
                </a:gridCol>
                <a:gridCol w="847430">
                  <a:extLst>
                    <a:ext uri="{9D8B030D-6E8A-4147-A177-3AD203B41FA5}">
                      <a16:colId xmlns:a16="http://schemas.microsoft.com/office/drawing/2014/main" val="967590237"/>
                    </a:ext>
                  </a:extLst>
                </a:gridCol>
                <a:gridCol w="768757">
                  <a:extLst>
                    <a:ext uri="{9D8B030D-6E8A-4147-A177-3AD203B41FA5}">
                      <a16:colId xmlns:a16="http://schemas.microsoft.com/office/drawing/2014/main" val="1534022284"/>
                    </a:ext>
                  </a:extLst>
                </a:gridCol>
                <a:gridCol w="854066">
                  <a:extLst>
                    <a:ext uri="{9D8B030D-6E8A-4147-A177-3AD203B41FA5}">
                      <a16:colId xmlns:a16="http://schemas.microsoft.com/office/drawing/2014/main" val="45325563"/>
                    </a:ext>
                  </a:extLst>
                </a:gridCol>
                <a:gridCol w="853797">
                  <a:extLst>
                    <a:ext uri="{9D8B030D-6E8A-4147-A177-3AD203B41FA5}">
                      <a16:colId xmlns:a16="http://schemas.microsoft.com/office/drawing/2014/main" val="3071303108"/>
                    </a:ext>
                  </a:extLst>
                </a:gridCol>
                <a:gridCol w="5945955">
                  <a:extLst>
                    <a:ext uri="{9D8B030D-6E8A-4147-A177-3AD203B41FA5}">
                      <a16:colId xmlns:a16="http://schemas.microsoft.com/office/drawing/2014/main" val="4035006535"/>
                    </a:ext>
                  </a:extLst>
                </a:gridCol>
              </a:tblGrid>
              <a:tr h="750195">
                <a:tc>
                  <a:txBody>
                    <a:bodyPr/>
                    <a:lstStyle/>
                    <a:p>
                      <a:endParaRPr lang="fi-FI" dirty="0"/>
                    </a:p>
                  </a:txBody>
                  <a:tcPr/>
                </a:tc>
                <a:tc>
                  <a:txBody>
                    <a:bodyPr/>
                    <a:lstStyle/>
                    <a:p>
                      <a:r>
                        <a:rPr lang="fi-FI" dirty="0">
                          <a:solidFill>
                            <a:schemeClr val="tx1"/>
                          </a:solidFill>
                        </a:rPr>
                        <a:t>2026 </a:t>
                      </a:r>
                    </a:p>
                    <a:p>
                      <a:r>
                        <a:rPr lang="fi-FI" sz="1200" dirty="0">
                          <a:solidFill>
                            <a:schemeClr val="tx1"/>
                          </a:solidFill>
                        </a:rPr>
                        <a:t>Absoluuttinen tulos</a:t>
                      </a:r>
                    </a:p>
                  </a:txBody>
                  <a:tcPr/>
                </a:tc>
                <a:tc>
                  <a:txBody>
                    <a:bodyPr/>
                    <a:lstStyle/>
                    <a:p>
                      <a:r>
                        <a:rPr lang="fi-FI" dirty="0">
                          <a:solidFill>
                            <a:schemeClr val="tx1"/>
                          </a:solidFill>
                        </a:rPr>
                        <a:t>2026</a:t>
                      </a:r>
                    </a:p>
                    <a:p>
                      <a:r>
                        <a:rPr lang="fi-FI" sz="1200" dirty="0">
                          <a:solidFill>
                            <a:schemeClr val="tx1"/>
                          </a:solidFill>
                        </a:rPr>
                        <a:t>Älykäs zoomaus</a:t>
                      </a:r>
                    </a:p>
                  </a:txBody>
                  <a:tcPr/>
                </a:tc>
                <a:tc>
                  <a:txBody>
                    <a:bodyPr/>
                    <a:lstStyle/>
                    <a:p>
                      <a:pPr algn="l"/>
                      <a:r>
                        <a:rPr lang="fi-FI" dirty="0">
                          <a:solidFill>
                            <a:schemeClr val="tx1"/>
                          </a:solidFill>
                        </a:rPr>
                        <a:t>2024</a:t>
                      </a:r>
                    </a:p>
                    <a:p>
                      <a:pPr algn="l"/>
                      <a:r>
                        <a:rPr lang="fi-FI" sz="1200" dirty="0">
                          <a:solidFill>
                            <a:schemeClr val="tx1"/>
                          </a:solidFill>
                        </a:rPr>
                        <a:t>Absoluuttinen tulos</a:t>
                      </a:r>
                    </a:p>
                  </a:txBody>
                  <a:tcPr/>
                </a:tc>
                <a:tc>
                  <a:txBody>
                    <a:bodyPr/>
                    <a:lstStyle/>
                    <a:p>
                      <a:r>
                        <a:rPr lang="fi-FI" sz="1800" dirty="0">
                          <a:solidFill>
                            <a:schemeClr val="tx1"/>
                          </a:solidFill>
                        </a:rPr>
                        <a:t>2024</a:t>
                      </a:r>
                    </a:p>
                    <a:p>
                      <a:r>
                        <a:rPr lang="fi-FI" sz="1200" dirty="0">
                          <a:solidFill>
                            <a:schemeClr val="tx1"/>
                          </a:solidFill>
                        </a:rPr>
                        <a:t>Älykäs zoomaus</a:t>
                      </a:r>
                    </a:p>
                  </a:txBody>
                  <a:tcPr/>
                </a:tc>
                <a:tc>
                  <a:txBody>
                    <a:bodyPr/>
                    <a:lstStyle/>
                    <a:p>
                      <a:r>
                        <a:rPr lang="fi-FI" sz="1200" dirty="0">
                          <a:solidFill>
                            <a:schemeClr val="tx1"/>
                          </a:solidFill>
                        </a:rPr>
                        <a:t>Huomiot/ Avoimia vastauksia</a:t>
                      </a:r>
                    </a:p>
                  </a:txBody>
                  <a:tcPr/>
                </a:tc>
                <a:extLst>
                  <a:ext uri="{0D108BD9-81ED-4DB2-BD59-A6C34878D82A}">
                    <a16:rowId xmlns:a16="http://schemas.microsoft.com/office/drawing/2014/main" val="1963118072"/>
                  </a:ext>
                </a:extLst>
              </a:tr>
              <a:tr h="545912">
                <a:tc>
                  <a:txBody>
                    <a:bodyPr/>
                    <a:lstStyle/>
                    <a:p>
                      <a:r>
                        <a:rPr lang="fi-FI" sz="1200" i="0" dirty="0"/>
                        <a:t>Huoltajani tietävät kuinka koulunkäynti sujuu</a:t>
                      </a:r>
                    </a:p>
                  </a:txBody>
                  <a:tcPr/>
                </a:tc>
                <a:tc>
                  <a:txBody>
                    <a:bodyPr/>
                    <a:lstStyle/>
                    <a:p>
                      <a:r>
                        <a:rPr lang="fi-FI" sz="1200" dirty="0"/>
                        <a:t>4.4</a:t>
                      </a:r>
                    </a:p>
                  </a:txBody>
                  <a:tcPr/>
                </a:tc>
                <a:tc>
                  <a:txBody>
                    <a:bodyPr/>
                    <a:lstStyle/>
                    <a:p>
                      <a:r>
                        <a:rPr lang="fi-FI" sz="1200" dirty="0">
                          <a:highlight>
                            <a:srgbClr val="00FF00"/>
                          </a:highlight>
                        </a:rPr>
                        <a:t>5.0</a:t>
                      </a:r>
                    </a:p>
                  </a:txBody>
                  <a:tcPr/>
                </a:tc>
                <a:tc>
                  <a:txBody>
                    <a:bodyPr/>
                    <a:lstStyle/>
                    <a:p>
                      <a:r>
                        <a:rPr lang="fi-FI" sz="1200" dirty="0"/>
                        <a:t>8.7</a:t>
                      </a:r>
                    </a:p>
                  </a:txBody>
                  <a:tcPr/>
                </a:tc>
                <a:tc>
                  <a:txBody>
                    <a:bodyPr/>
                    <a:lstStyle/>
                    <a:p>
                      <a:r>
                        <a:rPr lang="fi-FI" sz="1200" dirty="0">
                          <a:highlight>
                            <a:srgbClr val="00FF00"/>
                          </a:highlight>
                        </a:rPr>
                        <a:t>10.0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txBody>
                  <a:tcPr/>
                </a:tc>
                <a:extLst>
                  <a:ext uri="{0D108BD9-81ED-4DB2-BD59-A6C34878D82A}">
                    <a16:rowId xmlns:a16="http://schemas.microsoft.com/office/drawing/2014/main" val="4212636856"/>
                  </a:ext>
                </a:extLst>
              </a:tr>
              <a:tr h="539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Saan kouluni aikuisilta apua, jos minulla on huolia</a:t>
                      </a:r>
                    </a:p>
                  </a:txBody>
                  <a:tcPr/>
                </a:tc>
                <a:tc>
                  <a:txBody>
                    <a:bodyPr/>
                    <a:lstStyle/>
                    <a:p>
                      <a:r>
                        <a:rPr lang="fi-FI" sz="1200" dirty="0"/>
                        <a:t>3.9</a:t>
                      </a:r>
                    </a:p>
                  </a:txBody>
                  <a:tcPr/>
                </a:tc>
                <a:tc>
                  <a:txBody>
                    <a:bodyPr/>
                    <a:lstStyle/>
                    <a:p>
                      <a:r>
                        <a:rPr lang="fi-FI" sz="1200" dirty="0"/>
                        <a:t>3.7</a:t>
                      </a:r>
                    </a:p>
                  </a:txBody>
                  <a:tcPr/>
                </a:tc>
                <a:tc>
                  <a:txBody>
                    <a:bodyPr/>
                    <a:lstStyle/>
                    <a:p>
                      <a:r>
                        <a:rPr lang="fi-FI" sz="1200" dirty="0"/>
                        <a:t>8.3</a:t>
                      </a:r>
                    </a:p>
                  </a:txBody>
                  <a:tcPr/>
                </a:tc>
                <a:tc>
                  <a:txBody>
                    <a:bodyPr/>
                    <a:lstStyle/>
                    <a:p>
                      <a:r>
                        <a:rPr lang="fi-FI" sz="1200" dirty="0"/>
                        <a:t>8.8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txBody>
                  <a:tcPr/>
                </a:tc>
                <a:extLst>
                  <a:ext uri="{0D108BD9-81ED-4DB2-BD59-A6C34878D82A}">
                    <a16:rowId xmlns:a16="http://schemas.microsoft.com/office/drawing/2014/main" val="1901482652"/>
                  </a:ext>
                </a:extLst>
              </a:tr>
              <a:tr h="574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Saan tukea, jos minun on vaikea oppia jotain asiaa</a:t>
                      </a:r>
                    </a:p>
                  </a:txBody>
                  <a:tcPr/>
                </a:tc>
                <a:tc>
                  <a:txBody>
                    <a:bodyPr/>
                    <a:lstStyle/>
                    <a:p>
                      <a:r>
                        <a:rPr lang="fi-FI" sz="1200" dirty="0"/>
                        <a:t>4.0</a:t>
                      </a:r>
                    </a:p>
                  </a:txBody>
                  <a:tcPr/>
                </a:tc>
                <a:tc>
                  <a:txBody>
                    <a:bodyPr/>
                    <a:lstStyle/>
                    <a:p>
                      <a:r>
                        <a:rPr lang="fi-FI" sz="1200" dirty="0"/>
                        <a:t>3.8</a:t>
                      </a:r>
                    </a:p>
                  </a:txBody>
                  <a:tcPr/>
                </a:tc>
                <a:tc>
                  <a:txBody>
                    <a:bodyPr/>
                    <a:lstStyle/>
                    <a:p>
                      <a:r>
                        <a:rPr lang="fi-FI" sz="1200" dirty="0"/>
                        <a:t>8.3</a:t>
                      </a:r>
                    </a:p>
                  </a:txBody>
                  <a:tcPr/>
                </a:tc>
                <a:tc>
                  <a:txBody>
                    <a:bodyPr/>
                    <a:lstStyle/>
                    <a:p>
                      <a:r>
                        <a:rPr lang="fi-FI" sz="1200" dirty="0"/>
                        <a:t>8.7</a:t>
                      </a:r>
                    </a:p>
                  </a:txBody>
                  <a:tcPr/>
                </a:tc>
                <a:tc>
                  <a:txBody>
                    <a:bodyPr/>
                    <a:lstStyle/>
                    <a:p>
                      <a:endParaRPr lang="fi-FI" sz="1200" dirty="0"/>
                    </a:p>
                  </a:txBody>
                  <a:tcPr/>
                </a:tc>
                <a:extLst>
                  <a:ext uri="{0D108BD9-81ED-4DB2-BD59-A6C34878D82A}">
                    <a16:rowId xmlns:a16="http://schemas.microsoft.com/office/drawing/2014/main" val="1395441057"/>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Saan tarvittaessa erityisopettajan tukea oppimiseen</a:t>
                      </a:r>
                    </a:p>
                  </a:txBody>
                  <a:tcPr/>
                </a:tc>
                <a:tc>
                  <a:txBody>
                    <a:bodyPr/>
                    <a:lstStyle/>
                    <a:p>
                      <a:r>
                        <a:rPr lang="fi-FI" sz="1200" dirty="0"/>
                        <a:t>3.9</a:t>
                      </a:r>
                    </a:p>
                  </a:txBody>
                  <a:tcPr/>
                </a:tc>
                <a:tc>
                  <a:txBody>
                    <a:bodyPr/>
                    <a:lstStyle/>
                    <a:p>
                      <a:r>
                        <a:rPr lang="fi-FI" sz="1200" dirty="0"/>
                        <a:t>3.3</a:t>
                      </a:r>
                    </a:p>
                  </a:txBody>
                  <a:tcPr/>
                </a:tc>
                <a:tc>
                  <a:txBody>
                    <a:bodyPr/>
                    <a:lstStyle/>
                    <a:p>
                      <a:r>
                        <a:rPr lang="fi-FI" sz="1200" dirty="0"/>
                        <a:t>-</a:t>
                      </a:r>
                    </a:p>
                  </a:txBody>
                  <a:tcPr/>
                </a:tc>
                <a:tc>
                  <a:txBody>
                    <a:bodyPr/>
                    <a:lstStyle/>
                    <a:p>
                      <a:r>
                        <a:rPr lang="fi-FI" sz="1200" dirty="0"/>
                        <a:t>-</a:t>
                      </a:r>
                    </a:p>
                  </a:txBody>
                  <a:tcPr/>
                </a:tc>
                <a:tc>
                  <a:txBody>
                    <a:bodyPr/>
                    <a:lstStyle/>
                    <a:p>
                      <a:r>
                        <a:rPr lang="fi-FI" sz="1200" b="0" i="1" kern="1200" dirty="0">
                          <a:solidFill>
                            <a:schemeClr val="dk1"/>
                          </a:solidFill>
                          <a:effectLst/>
                          <a:latin typeface="+mn-lt"/>
                          <a:ea typeface="+mn-ea"/>
                          <a:cs typeface="+mn-cs"/>
                        </a:rPr>
                        <a:t>”Aika usein se on täynnä muita oppilaita, jotka ei vaan jaksa opiskella, ja ne, jotka eivät pääse, ei OIKEASTI osaa jotain.”</a:t>
                      </a:r>
                      <a:endParaRPr lang="fi-FI" sz="1200" i="1" dirty="0"/>
                    </a:p>
                  </a:txBody>
                  <a:tcPr/>
                </a:tc>
                <a:extLst>
                  <a:ext uri="{0D108BD9-81ED-4DB2-BD59-A6C34878D82A}">
                    <a16:rowId xmlns:a16="http://schemas.microsoft.com/office/drawing/2014/main" val="215020831"/>
                  </a:ext>
                </a:extLst>
              </a:tr>
              <a:tr h="1617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Kouluterveydenhoitajalle on helppo päästä</a:t>
                      </a:r>
                    </a:p>
                  </a:txBody>
                  <a:tcPr/>
                </a:tc>
                <a:tc>
                  <a:txBody>
                    <a:bodyPr/>
                    <a:lstStyle/>
                    <a:p>
                      <a:r>
                        <a:rPr lang="fi-FI" sz="1200" dirty="0"/>
                        <a:t>3.6</a:t>
                      </a:r>
                    </a:p>
                  </a:txBody>
                  <a:tcPr/>
                </a:tc>
                <a:tc>
                  <a:txBody>
                    <a:bodyPr/>
                    <a:lstStyle/>
                    <a:p>
                      <a:r>
                        <a:rPr lang="fi-FI" sz="1200" dirty="0">
                          <a:highlight>
                            <a:srgbClr val="FF0000"/>
                          </a:highlight>
                        </a:rPr>
                        <a:t>2.2</a:t>
                      </a:r>
                    </a:p>
                  </a:txBody>
                  <a:tcPr/>
                </a:tc>
                <a:tc>
                  <a:txBody>
                    <a:bodyPr/>
                    <a:lstStyle/>
                    <a:p>
                      <a:r>
                        <a:rPr lang="fi-FI" sz="1200" dirty="0"/>
                        <a:t>7.7</a:t>
                      </a:r>
                    </a:p>
                  </a:txBody>
                  <a:tcPr/>
                </a:tc>
                <a:tc>
                  <a:txBody>
                    <a:bodyPr/>
                    <a:lstStyle/>
                    <a:p>
                      <a:r>
                        <a:rPr lang="fi-FI" sz="1200" dirty="0">
                          <a:highlight>
                            <a:srgbClr val="FF0000"/>
                          </a:highlight>
                        </a:rPr>
                        <a:t>4.7</a:t>
                      </a:r>
                    </a:p>
                  </a:txBody>
                  <a:tcPr/>
                </a:tc>
                <a:tc>
                  <a:txBody>
                    <a:bodyPr/>
                    <a:lstStyle/>
                    <a:p>
                      <a:r>
                        <a:rPr lang="fi-FI" sz="1200" b="0" i="1" kern="1200" dirty="0">
                          <a:solidFill>
                            <a:schemeClr val="dk1"/>
                          </a:solidFill>
                          <a:effectLst/>
                          <a:latin typeface="+mn-lt"/>
                          <a:ea typeface="+mn-ea"/>
                          <a:cs typeface="+mn-cs"/>
                        </a:rPr>
                        <a:t>”</a:t>
                      </a:r>
                      <a:r>
                        <a:rPr lang="fi-FI" sz="1200" b="0" i="1" kern="1200" dirty="0" err="1">
                          <a:solidFill>
                            <a:schemeClr val="dk1"/>
                          </a:solidFill>
                          <a:effectLst/>
                          <a:latin typeface="+mn-lt"/>
                          <a:ea typeface="+mn-ea"/>
                          <a:cs typeface="+mn-cs"/>
                        </a:rPr>
                        <a:t>Meil</a:t>
                      </a:r>
                      <a:r>
                        <a:rPr lang="fi-FI" sz="1200" b="0" i="1" kern="1200" dirty="0">
                          <a:solidFill>
                            <a:schemeClr val="dk1"/>
                          </a:solidFill>
                          <a:effectLst/>
                          <a:latin typeface="+mn-lt"/>
                          <a:ea typeface="+mn-ea"/>
                          <a:cs typeface="+mn-cs"/>
                        </a:rPr>
                        <a:t> on vaihtunut 10 kertaa terveydenhoitaja vuoden sisään ja voin kertoa, että se on aika paljon!”, ”Kouluterveydenhoitaja on vain kerran viikossa, joten hänellä ei ole luultavasti aikaa kaikille yhtenä päivänä, jotka sitä tarvitsisi.”</a:t>
                      </a:r>
                    </a:p>
                    <a:p>
                      <a:endParaRPr lang="fi-FI" sz="1200" dirty="0"/>
                    </a:p>
                  </a:txBody>
                  <a:tcPr/>
                </a:tc>
                <a:extLst>
                  <a:ext uri="{0D108BD9-81ED-4DB2-BD59-A6C34878D82A}">
                    <a16:rowId xmlns:a16="http://schemas.microsoft.com/office/drawing/2014/main" val="3583452860"/>
                  </a:ext>
                </a:extLst>
              </a:tr>
              <a:tr h="476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Koulukuraattorille on helppo päästä</a:t>
                      </a:r>
                    </a:p>
                  </a:txBody>
                  <a:tcPr/>
                </a:tc>
                <a:tc>
                  <a:txBody>
                    <a:bodyPr/>
                    <a:lstStyle/>
                    <a:p>
                      <a:r>
                        <a:rPr lang="fi-FI" sz="1200" dirty="0"/>
                        <a:t>3.8</a:t>
                      </a:r>
                    </a:p>
                  </a:txBody>
                  <a:tcPr/>
                </a:tc>
                <a:tc>
                  <a:txBody>
                    <a:bodyPr/>
                    <a:lstStyle/>
                    <a:p>
                      <a:r>
                        <a:rPr lang="fi-FI" sz="1200" dirty="0"/>
                        <a:t>2.6</a:t>
                      </a:r>
                    </a:p>
                  </a:txBody>
                  <a:tcPr/>
                </a:tc>
                <a:tc>
                  <a:txBody>
                    <a:bodyPr/>
                    <a:lstStyle/>
                    <a:p>
                      <a:r>
                        <a:rPr lang="fi-FI" sz="1200" dirty="0"/>
                        <a:t>-</a:t>
                      </a:r>
                    </a:p>
                  </a:txBody>
                  <a:tcPr/>
                </a:tc>
                <a:tc>
                  <a:txBody>
                    <a:bodyPr/>
                    <a:lstStyle/>
                    <a:p>
                      <a:r>
                        <a:rPr lang="fi-FI" sz="1200" dirty="0"/>
                        <a:t>-</a:t>
                      </a:r>
                    </a:p>
                  </a:txBody>
                  <a:tcPr/>
                </a:tc>
                <a:tc>
                  <a:txBody>
                    <a:bodyPr/>
                    <a:lstStyle/>
                    <a:p>
                      <a:r>
                        <a:rPr lang="fi-FI" sz="1200" b="0" i="1" kern="1200" dirty="0">
                          <a:solidFill>
                            <a:schemeClr val="dk1"/>
                          </a:solidFill>
                          <a:effectLst/>
                          <a:latin typeface="+mn-lt"/>
                          <a:ea typeface="+mn-ea"/>
                          <a:cs typeface="+mn-cs"/>
                        </a:rPr>
                        <a:t>”No en </a:t>
                      </a:r>
                      <a:r>
                        <a:rPr lang="fi-FI" sz="1200" b="0" i="1" kern="1200" dirty="0" err="1">
                          <a:solidFill>
                            <a:schemeClr val="dk1"/>
                          </a:solidFill>
                          <a:effectLst/>
                          <a:latin typeface="+mn-lt"/>
                          <a:ea typeface="+mn-ea"/>
                          <a:cs typeface="+mn-cs"/>
                        </a:rPr>
                        <a:t>ees</a:t>
                      </a:r>
                      <a:r>
                        <a:rPr lang="fi-FI" sz="1200" b="0" i="1" kern="1200" dirty="0">
                          <a:solidFill>
                            <a:schemeClr val="dk1"/>
                          </a:solidFill>
                          <a:effectLst/>
                          <a:latin typeface="+mn-lt"/>
                          <a:ea typeface="+mn-ea"/>
                          <a:cs typeface="+mn-cs"/>
                        </a:rPr>
                        <a:t> </a:t>
                      </a:r>
                      <a:r>
                        <a:rPr lang="fi-FI" sz="1200" b="0" i="1" kern="1200" dirty="0" err="1">
                          <a:solidFill>
                            <a:schemeClr val="dk1"/>
                          </a:solidFill>
                          <a:effectLst/>
                          <a:latin typeface="+mn-lt"/>
                          <a:ea typeface="+mn-ea"/>
                          <a:cs typeface="+mn-cs"/>
                        </a:rPr>
                        <a:t>tiiä</a:t>
                      </a:r>
                      <a:r>
                        <a:rPr lang="fi-FI" sz="1200" b="0" i="1" kern="1200" dirty="0">
                          <a:solidFill>
                            <a:schemeClr val="dk1"/>
                          </a:solidFill>
                          <a:effectLst/>
                          <a:latin typeface="+mn-lt"/>
                          <a:ea typeface="+mn-ea"/>
                          <a:cs typeface="+mn-cs"/>
                        </a:rPr>
                        <a:t>, miten sinne pääsee, enkä varmaa </a:t>
                      </a:r>
                      <a:r>
                        <a:rPr lang="fi-FI" sz="1200" b="0" i="1" kern="1200" dirty="0" err="1">
                          <a:solidFill>
                            <a:schemeClr val="dk1"/>
                          </a:solidFill>
                          <a:effectLst/>
                          <a:latin typeface="+mn-lt"/>
                          <a:ea typeface="+mn-ea"/>
                          <a:cs typeface="+mn-cs"/>
                        </a:rPr>
                        <a:t>ees</a:t>
                      </a:r>
                      <a:r>
                        <a:rPr lang="fi-FI" sz="1200" b="0" i="1" kern="1200" dirty="0">
                          <a:solidFill>
                            <a:schemeClr val="dk1"/>
                          </a:solidFill>
                          <a:effectLst/>
                          <a:latin typeface="+mn-lt"/>
                          <a:ea typeface="+mn-ea"/>
                          <a:cs typeface="+mn-cs"/>
                        </a:rPr>
                        <a:t> voi mennä sinne”</a:t>
                      </a:r>
                      <a:endParaRPr lang="fi-FI" sz="1200" i="1" dirty="0"/>
                    </a:p>
                  </a:txBody>
                  <a:tcPr/>
                </a:tc>
                <a:extLst>
                  <a:ext uri="{0D108BD9-81ED-4DB2-BD59-A6C34878D82A}">
                    <a16:rowId xmlns:a16="http://schemas.microsoft.com/office/drawing/2014/main" val="1193422337"/>
                  </a:ext>
                </a:extLst>
              </a:tr>
              <a:tr h="513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Minua kannustetaan koulussa</a:t>
                      </a:r>
                    </a:p>
                  </a:txBody>
                  <a:tcPr/>
                </a:tc>
                <a:tc>
                  <a:txBody>
                    <a:bodyPr/>
                    <a:lstStyle/>
                    <a:p>
                      <a:r>
                        <a:rPr lang="fi-FI" sz="1200" dirty="0"/>
                        <a:t>3.8</a:t>
                      </a:r>
                    </a:p>
                  </a:txBody>
                  <a:tcPr/>
                </a:tc>
                <a:tc>
                  <a:txBody>
                    <a:bodyPr/>
                    <a:lstStyle/>
                    <a:p>
                      <a:r>
                        <a:rPr lang="fi-FI" sz="1200" dirty="0"/>
                        <a:t>2.6</a:t>
                      </a:r>
                    </a:p>
                  </a:txBody>
                  <a:tcPr/>
                </a:tc>
                <a:tc>
                  <a:txBody>
                    <a:bodyPr/>
                    <a:lstStyle/>
                    <a:p>
                      <a:r>
                        <a:rPr lang="fi-FI" sz="1200" dirty="0"/>
                        <a:t>8.1</a:t>
                      </a:r>
                    </a:p>
                  </a:txBody>
                  <a:tcPr/>
                </a:tc>
                <a:tc>
                  <a:txBody>
                    <a:bodyPr/>
                    <a:lstStyle/>
                    <a:p>
                      <a:r>
                        <a:rPr lang="fi-FI" sz="1200" dirty="0"/>
                        <a:t>7.2</a:t>
                      </a:r>
                    </a:p>
                  </a:txBody>
                  <a:tcPr/>
                </a:tc>
                <a:tc>
                  <a:txBody>
                    <a:bodyPr/>
                    <a:lstStyle/>
                    <a:p>
                      <a:endParaRPr lang="fi-FI" sz="1200" dirty="0"/>
                    </a:p>
                  </a:txBody>
                  <a:tcPr/>
                </a:tc>
                <a:extLst>
                  <a:ext uri="{0D108BD9-81ED-4DB2-BD59-A6C34878D82A}">
                    <a16:rowId xmlns:a16="http://schemas.microsoft.com/office/drawing/2014/main" val="3490231816"/>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rPr>
                        <a:t>Tulen mielelläni kouluun</a:t>
                      </a:r>
                    </a:p>
                  </a:txBody>
                  <a:tcPr/>
                </a:tc>
                <a:tc>
                  <a:txBody>
                    <a:bodyPr/>
                    <a:lstStyle/>
                    <a:p>
                      <a:r>
                        <a:rPr lang="fi-FI" sz="1200" dirty="0"/>
                        <a:t>3.2</a:t>
                      </a:r>
                    </a:p>
                  </a:txBody>
                  <a:tcPr/>
                </a:tc>
                <a:tc>
                  <a:txBody>
                    <a:bodyPr/>
                    <a:lstStyle/>
                    <a:p>
                      <a:r>
                        <a:rPr lang="fi-FI" sz="1200" dirty="0">
                          <a:highlight>
                            <a:srgbClr val="FF0000"/>
                          </a:highlight>
                        </a:rPr>
                        <a:t>1.0</a:t>
                      </a:r>
                    </a:p>
                  </a:txBody>
                  <a:tcPr/>
                </a:tc>
                <a:tc>
                  <a:txBody>
                    <a:bodyPr/>
                    <a:lstStyle/>
                    <a:p>
                      <a:r>
                        <a:rPr lang="fi-FI" sz="1200" dirty="0"/>
                        <a:t>7.5</a:t>
                      </a:r>
                    </a:p>
                  </a:txBody>
                  <a:tcPr/>
                </a:tc>
                <a:tc>
                  <a:txBody>
                    <a:bodyPr/>
                    <a:lstStyle/>
                    <a:p>
                      <a:r>
                        <a:rPr lang="fi-FI" sz="1200" dirty="0">
                          <a:highlight>
                            <a:srgbClr val="FF0000"/>
                          </a:highlight>
                        </a:rPr>
                        <a:t>4.0</a:t>
                      </a:r>
                    </a:p>
                  </a:txBody>
                  <a:tcPr/>
                </a:tc>
                <a:tc>
                  <a:txBody>
                    <a:bodyPr/>
                    <a:lstStyle/>
                    <a:p>
                      <a:pPr fontAlgn="t">
                        <a:lnSpc>
                          <a:spcPts val="1500"/>
                        </a:lnSpc>
                        <a:buNone/>
                      </a:pPr>
                      <a:r>
                        <a:rPr lang="fi-FI" sz="1100" b="0" i="0" dirty="0">
                          <a:effectLst/>
                          <a:latin typeface="Segoe UI" panose="020B0502040204020203" pitchFamily="34" charset="0"/>
                        </a:rPr>
                        <a:t>Koulussa koetaan tylsyyttä, ärsytystä ja huonoa ilmapiiriä, eikä sinne tuleminen tunnu mielekkäältä. Jaksamisen puute ja negatiiviset tunteet (esim. opettajia kohtaan) nousevat selvästi esiin</a:t>
                      </a:r>
                      <a:r>
                        <a:rPr lang="fi-FI" sz="1200" b="0" i="1" dirty="0">
                          <a:effectLst/>
                          <a:latin typeface="Segoe UI" panose="020B0502040204020203" pitchFamily="34" charset="0"/>
                        </a:rPr>
                        <a:t>.</a:t>
                      </a:r>
                    </a:p>
                  </a:txBody>
                  <a:tcPr/>
                </a:tc>
                <a:extLst>
                  <a:ext uri="{0D108BD9-81ED-4DB2-BD59-A6C34878D82A}">
                    <a16:rowId xmlns:a16="http://schemas.microsoft.com/office/drawing/2014/main" val="663810079"/>
                  </a:ext>
                </a:extLst>
              </a:tr>
            </a:tbl>
          </a:graphicData>
        </a:graphic>
      </p:graphicFrame>
    </p:spTree>
    <p:extLst>
      <p:ext uri="{BB962C8B-B14F-4D97-AF65-F5344CB8AC3E}">
        <p14:creationId xmlns:p14="http://schemas.microsoft.com/office/powerpoint/2010/main" val="3282089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DD84-8A2F-34AC-45F4-40DD62C1C42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9E0225C7-CA8F-5F7E-0484-1281B6524EF9}"/>
              </a:ext>
            </a:extLst>
          </p:cNvPr>
          <p:cNvSpPr>
            <a:spLocks noGrp="1"/>
          </p:cNvSpPr>
          <p:nvPr>
            <p:ph type="title"/>
          </p:nvPr>
        </p:nvSpPr>
        <p:spPr>
          <a:xfrm>
            <a:off x="507096" y="451263"/>
            <a:ext cx="9797249" cy="660341"/>
          </a:xfrm>
        </p:spPr>
        <p:txBody>
          <a:bodyPr>
            <a:normAutofit fontScale="90000"/>
          </a:bodyPr>
          <a:lstStyle/>
          <a:p>
            <a:r>
              <a:rPr lang="fi-FI" sz="3600" b="1" dirty="0"/>
              <a:t>3.-9.luokka</a:t>
            </a:r>
            <a:br>
              <a:rPr lang="fi-FI" dirty="0"/>
            </a:br>
            <a:endParaRPr lang="fi-FI" dirty="0"/>
          </a:p>
        </p:txBody>
      </p:sp>
      <p:graphicFrame>
        <p:nvGraphicFramePr>
          <p:cNvPr id="8" name="Sisällön paikkamerkki 3">
            <a:extLst>
              <a:ext uri="{FF2B5EF4-FFF2-40B4-BE49-F238E27FC236}">
                <a16:creationId xmlns:a16="http://schemas.microsoft.com/office/drawing/2014/main" id="{68056A34-7157-ABE0-8844-DB87E4606140}"/>
              </a:ext>
            </a:extLst>
          </p:cNvPr>
          <p:cNvGraphicFramePr>
            <a:graphicFrameLocks noGrp="1"/>
          </p:cNvGraphicFramePr>
          <p:nvPr>
            <p:ph idx="1"/>
            <p:extLst>
              <p:ext uri="{D42A27DB-BD31-4B8C-83A1-F6EECF244321}">
                <p14:modId xmlns:p14="http://schemas.microsoft.com/office/powerpoint/2010/main" val="2601958490"/>
              </p:ext>
            </p:extLst>
          </p:nvPr>
        </p:nvGraphicFramePr>
        <p:xfrm>
          <a:off x="2649970" y="-222795"/>
          <a:ext cx="9400068" cy="149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orakulmio: Pyöristetyt kulmat 2">
            <a:extLst>
              <a:ext uri="{FF2B5EF4-FFF2-40B4-BE49-F238E27FC236}">
                <a16:creationId xmlns:a16="http://schemas.microsoft.com/office/drawing/2014/main" id="{59CCA984-776C-4CBB-148E-66B2E437F9D6}"/>
              </a:ext>
            </a:extLst>
          </p:cNvPr>
          <p:cNvSpPr/>
          <p:nvPr/>
        </p:nvSpPr>
        <p:spPr>
          <a:xfrm>
            <a:off x="507096" y="6308877"/>
            <a:ext cx="4338837" cy="4639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4" name="Taulukko 3">
            <a:extLst>
              <a:ext uri="{FF2B5EF4-FFF2-40B4-BE49-F238E27FC236}">
                <a16:creationId xmlns:a16="http://schemas.microsoft.com/office/drawing/2014/main" id="{C48BB7AF-EE41-234E-2ACC-401A1F6E6B74}"/>
              </a:ext>
            </a:extLst>
          </p:cNvPr>
          <p:cNvGraphicFramePr>
            <a:graphicFrameLocks noGrp="1"/>
          </p:cNvGraphicFramePr>
          <p:nvPr>
            <p:extLst>
              <p:ext uri="{D42A27DB-BD31-4B8C-83A1-F6EECF244321}">
                <p14:modId xmlns:p14="http://schemas.microsoft.com/office/powerpoint/2010/main" val="2910885511"/>
              </p:ext>
            </p:extLst>
          </p:nvPr>
        </p:nvGraphicFramePr>
        <p:xfrm>
          <a:off x="507096" y="1141109"/>
          <a:ext cx="11177807" cy="4834515"/>
        </p:xfrm>
        <a:graphic>
          <a:graphicData uri="http://schemas.openxmlformats.org/drawingml/2006/table">
            <a:tbl>
              <a:tblPr firstRow="1" bandRow="1">
                <a:tableStyleId>{F5AB1C69-6EDB-4FF4-983F-18BD219EF322}</a:tableStyleId>
              </a:tblPr>
              <a:tblGrid>
                <a:gridCol w="1907802">
                  <a:extLst>
                    <a:ext uri="{9D8B030D-6E8A-4147-A177-3AD203B41FA5}">
                      <a16:colId xmlns:a16="http://schemas.microsoft.com/office/drawing/2014/main" val="3476844926"/>
                    </a:ext>
                  </a:extLst>
                </a:gridCol>
                <a:gridCol w="847430">
                  <a:extLst>
                    <a:ext uri="{9D8B030D-6E8A-4147-A177-3AD203B41FA5}">
                      <a16:colId xmlns:a16="http://schemas.microsoft.com/office/drawing/2014/main" val="967590237"/>
                    </a:ext>
                  </a:extLst>
                </a:gridCol>
                <a:gridCol w="768757">
                  <a:extLst>
                    <a:ext uri="{9D8B030D-6E8A-4147-A177-3AD203B41FA5}">
                      <a16:colId xmlns:a16="http://schemas.microsoft.com/office/drawing/2014/main" val="1534022284"/>
                    </a:ext>
                  </a:extLst>
                </a:gridCol>
                <a:gridCol w="854066">
                  <a:extLst>
                    <a:ext uri="{9D8B030D-6E8A-4147-A177-3AD203B41FA5}">
                      <a16:colId xmlns:a16="http://schemas.microsoft.com/office/drawing/2014/main" val="45325563"/>
                    </a:ext>
                  </a:extLst>
                </a:gridCol>
                <a:gridCol w="879923">
                  <a:extLst>
                    <a:ext uri="{9D8B030D-6E8A-4147-A177-3AD203B41FA5}">
                      <a16:colId xmlns:a16="http://schemas.microsoft.com/office/drawing/2014/main" val="3071303108"/>
                    </a:ext>
                  </a:extLst>
                </a:gridCol>
                <a:gridCol w="5919829">
                  <a:extLst>
                    <a:ext uri="{9D8B030D-6E8A-4147-A177-3AD203B41FA5}">
                      <a16:colId xmlns:a16="http://schemas.microsoft.com/office/drawing/2014/main" val="4035006535"/>
                    </a:ext>
                  </a:extLst>
                </a:gridCol>
              </a:tblGrid>
              <a:tr h="750195">
                <a:tc>
                  <a:txBody>
                    <a:bodyPr/>
                    <a:lstStyle/>
                    <a:p>
                      <a:endParaRPr lang="fi-FI" dirty="0"/>
                    </a:p>
                  </a:txBody>
                  <a:tcPr/>
                </a:tc>
                <a:tc>
                  <a:txBody>
                    <a:bodyPr/>
                    <a:lstStyle/>
                    <a:p>
                      <a:r>
                        <a:rPr lang="fi-FI" dirty="0">
                          <a:solidFill>
                            <a:schemeClr val="tx1"/>
                          </a:solidFill>
                        </a:rPr>
                        <a:t>2026 </a:t>
                      </a:r>
                    </a:p>
                    <a:p>
                      <a:r>
                        <a:rPr lang="fi-FI" sz="1200" dirty="0">
                          <a:solidFill>
                            <a:schemeClr val="tx1"/>
                          </a:solidFill>
                        </a:rPr>
                        <a:t>Absoluuttinen tulos</a:t>
                      </a:r>
                    </a:p>
                  </a:txBody>
                  <a:tcPr/>
                </a:tc>
                <a:tc>
                  <a:txBody>
                    <a:bodyPr/>
                    <a:lstStyle/>
                    <a:p>
                      <a:r>
                        <a:rPr lang="fi-FI" dirty="0">
                          <a:solidFill>
                            <a:schemeClr val="tx1"/>
                          </a:solidFill>
                        </a:rPr>
                        <a:t>2026</a:t>
                      </a:r>
                    </a:p>
                    <a:p>
                      <a:r>
                        <a:rPr lang="fi-FI" sz="1200" dirty="0">
                          <a:solidFill>
                            <a:schemeClr val="tx1"/>
                          </a:solidFill>
                        </a:rPr>
                        <a:t>Älykäs zoomaus</a:t>
                      </a:r>
                    </a:p>
                  </a:txBody>
                  <a:tcPr/>
                </a:tc>
                <a:tc>
                  <a:txBody>
                    <a:bodyPr/>
                    <a:lstStyle/>
                    <a:p>
                      <a:pPr algn="l"/>
                      <a:r>
                        <a:rPr lang="fi-FI" dirty="0">
                          <a:solidFill>
                            <a:schemeClr val="tx1"/>
                          </a:solidFill>
                        </a:rPr>
                        <a:t>2024</a:t>
                      </a:r>
                    </a:p>
                    <a:p>
                      <a:pPr algn="l"/>
                      <a:r>
                        <a:rPr lang="fi-FI" sz="1200" dirty="0">
                          <a:solidFill>
                            <a:schemeClr val="tx1"/>
                          </a:solidFill>
                        </a:rPr>
                        <a:t>Absoluuttinen tulos</a:t>
                      </a:r>
                    </a:p>
                  </a:txBody>
                  <a:tcPr/>
                </a:tc>
                <a:tc>
                  <a:txBody>
                    <a:bodyPr/>
                    <a:lstStyle/>
                    <a:p>
                      <a:r>
                        <a:rPr lang="fi-FI" sz="1800" dirty="0">
                          <a:solidFill>
                            <a:schemeClr val="tx1"/>
                          </a:solidFill>
                        </a:rPr>
                        <a:t>2024</a:t>
                      </a:r>
                    </a:p>
                    <a:p>
                      <a:r>
                        <a:rPr lang="fi-FI" sz="1200" dirty="0">
                          <a:solidFill>
                            <a:schemeClr val="tx1"/>
                          </a:solidFill>
                        </a:rPr>
                        <a:t>Älykäs zoomaus</a:t>
                      </a:r>
                    </a:p>
                  </a:txBody>
                  <a:tcPr/>
                </a:tc>
                <a:tc>
                  <a:txBody>
                    <a:bodyPr/>
                    <a:lstStyle/>
                    <a:p>
                      <a:r>
                        <a:rPr lang="fi-FI" sz="1200" dirty="0">
                          <a:solidFill>
                            <a:schemeClr val="tx1"/>
                          </a:solidFill>
                        </a:rPr>
                        <a:t>Huomiot</a:t>
                      </a:r>
                    </a:p>
                  </a:txBody>
                  <a:tcPr/>
                </a:tc>
                <a:extLst>
                  <a:ext uri="{0D108BD9-81ED-4DB2-BD59-A6C34878D82A}">
                    <a16:rowId xmlns:a16="http://schemas.microsoft.com/office/drawing/2014/main" val="1963118072"/>
                  </a:ext>
                </a:extLst>
              </a:tr>
              <a:tr h="545912">
                <a:tc>
                  <a:txBody>
                    <a:bodyPr/>
                    <a:lstStyle/>
                    <a:p>
                      <a:r>
                        <a:rPr lang="fi-FI" sz="1400" i="0" dirty="0"/>
                        <a:t>Tiedän millä perusteella oppimistani arvioidaan</a:t>
                      </a:r>
                    </a:p>
                  </a:txBody>
                  <a:tcPr/>
                </a:tc>
                <a:tc>
                  <a:txBody>
                    <a:bodyPr/>
                    <a:lstStyle/>
                    <a:p>
                      <a:r>
                        <a:rPr lang="fi-FI" sz="1400" dirty="0"/>
                        <a:t>3.7</a:t>
                      </a:r>
                    </a:p>
                  </a:txBody>
                  <a:tcPr/>
                </a:tc>
                <a:tc>
                  <a:txBody>
                    <a:bodyPr/>
                    <a:lstStyle/>
                    <a:p>
                      <a:r>
                        <a:rPr lang="fi-FI" sz="1400" dirty="0"/>
                        <a:t>2.9</a:t>
                      </a:r>
                    </a:p>
                  </a:txBody>
                  <a:tcPr/>
                </a:tc>
                <a:tc>
                  <a:txBody>
                    <a:bodyPr/>
                    <a:lstStyle/>
                    <a:p>
                      <a:r>
                        <a:rPr lang="fi-FI" sz="1400" dirty="0"/>
                        <a:t>8.1</a:t>
                      </a:r>
                    </a:p>
                  </a:txBody>
                  <a:tcPr/>
                </a:tc>
                <a:tc>
                  <a:txBody>
                    <a:bodyPr/>
                    <a:lstStyle/>
                    <a:p>
                      <a:r>
                        <a:rPr lang="fi-FI" sz="1400" dirty="0"/>
                        <a:t>5.7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4212636856"/>
                  </a:ext>
                </a:extLst>
              </a:tr>
              <a:tr h="539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rPr>
                        <a:t>Olen tehnyt itsearviointia omasta oppimisestani</a:t>
                      </a:r>
                    </a:p>
                  </a:txBody>
                  <a:tcPr/>
                </a:tc>
                <a:tc>
                  <a:txBody>
                    <a:bodyPr/>
                    <a:lstStyle/>
                    <a:p>
                      <a:r>
                        <a:rPr lang="fi-FI" sz="1400" dirty="0"/>
                        <a:t>3.6</a:t>
                      </a:r>
                    </a:p>
                  </a:txBody>
                  <a:tcPr/>
                </a:tc>
                <a:tc>
                  <a:txBody>
                    <a:bodyPr/>
                    <a:lstStyle/>
                    <a:p>
                      <a:r>
                        <a:rPr lang="fi-FI" sz="1400" u="sng" dirty="0"/>
                        <a:t>2.7</a:t>
                      </a:r>
                    </a:p>
                  </a:txBody>
                  <a:tcPr/>
                </a:tc>
                <a:tc>
                  <a:txBody>
                    <a:bodyPr/>
                    <a:lstStyle/>
                    <a:p>
                      <a:r>
                        <a:rPr lang="fi-FI" sz="1400" dirty="0"/>
                        <a:t>8.3</a:t>
                      </a:r>
                    </a:p>
                  </a:txBody>
                  <a:tcPr/>
                </a:tc>
                <a:tc>
                  <a:txBody>
                    <a:bodyPr/>
                    <a:lstStyle/>
                    <a:p>
                      <a:r>
                        <a:rPr lang="fi-FI" sz="1400" u="sng" dirty="0"/>
                        <a:t>8.7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1" dirty="0"/>
                        <a:t>”En </a:t>
                      </a:r>
                      <a:r>
                        <a:rPr lang="fi-FI" sz="1400" i="1" dirty="0" err="1"/>
                        <a:t>oo</a:t>
                      </a:r>
                      <a:r>
                        <a:rPr lang="fi-FI" sz="1400" i="1" dirty="0"/>
                        <a:t> oikein </a:t>
                      </a:r>
                      <a:r>
                        <a:rPr lang="fi-FI" sz="1400" i="1" dirty="0" err="1"/>
                        <a:t>pystyny</a:t>
                      </a:r>
                      <a:r>
                        <a:rPr lang="fi-FI" sz="1400" i="1" dirty="0"/>
                        <a:t> tai </a:t>
                      </a:r>
                      <a:r>
                        <a:rPr lang="fi-FI" sz="1400" i="1" dirty="0" err="1"/>
                        <a:t>osannu</a:t>
                      </a:r>
                      <a:r>
                        <a:rPr lang="fi-FI" sz="1400" i="1" dirty="0"/>
                        <a:t>”</a:t>
                      </a:r>
                    </a:p>
                  </a:txBody>
                  <a:tcPr/>
                </a:tc>
                <a:extLst>
                  <a:ext uri="{0D108BD9-81ED-4DB2-BD59-A6C34878D82A}">
                    <a16:rowId xmlns:a16="http://schemas.microsoft.com/office/drawing/2014/main" val="1901482652"/>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rPr>
                        <a:t>Saan riittävästi palautetta koulunkäynnistäni</a:t>
                      </a:r>
                    </a:p>
                  </a:txBody>
                  <a:tcPr/>
                </a:tc>
                <a:tc>
                  <a:txBody>
                    <a:bodyPr/>
                    <a:lstStyle/>
                    <a:p>
                      <a:r>
                        <a:rPr lang="fi-FI" sz="1400" dirty="0"/>
                        <a:t>3.9</a:t>
                      </a:r>
                    </a:p>
                  </a:txBody>
                  <a:tcPr/>
                </a:tc>
                <a:tc>
                  <a:txBody>
                    <a:bodyPr/>
                    <a:lstStyle/>
                    <a:p>
                      <a:r>
                        <a:rPr lang="fi-FI" sz="1400" dirty="0">
                          <a:highlight>
                            <a:srgbClr val="00FF00"/>
                          </a:highlight>
                        </a:rPr>
                        <a:t>5.0</a:t>
                      </a:r>
                    </a:p>
                  </a:txBody>
                  <a:tcPr/>
                </a:tc>
                <a:tc>
                  <a:txBody>
                    <a:bodyPr/>
                    <a:lstStyle/>
                    <a:p>
                      <a:r>
                        <a:rPr lang="fi-FI" sz="1400" dirty="0"/>
                        <a:t>8.2</a:t>
                      </a:r>
                    </a:p>
                  </a:txBody>
                  <a:tcPr/>
                </a:tc>
                <a:tc>
                  <a:txBody>
                    <a:bodyPr/>
                    <a:lstStyle/>
                    <a:p>
                      <a:r>
                        <a:rPr lang="fi-FI" sz="1400" u="none" dirty="0"/>
                        <a:t>6.9</a:t>
                      </a:r>
                    </a:p>
                  </a:txBody>
                  <a:tcPr/>
                </a:tc>
                <a:tc>
                  <a:txBody>
                    <a:bodyPr/>
                    <a:lstStyle/>
                    <a:p>
                      <a:r>
                        <a:rPr lang="fi-FI" sz="1400" dirty="0"/>
                        <a:t>V. 2024 Saamani palaute ohjaa minua oppimisessa.</a:t>
                      </a:r>
                    </a:p>
                  </a:txBody>
                  <a:tcPr/>
                </a:tc>
                <a:extLst>
                  <a:ext uri="{0D108BD9-81ED-4DB2-BD59-A6C34878D82A}">
                    <a16:rowId xmlns:a16="http://schemas.microsoft.com/office/drawing/2014/main" val="1395441057"/>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rPr>
                        <a:t>Oppilaiden ehdotuksia tai toiveita on toteutettu koulussani</a:t>
                      </a:r>
                    </a:p>
                  </a:txBody>
                  <a:tcPr/>
                </a:tc>
                <a:tc>
                  <a:txBody>
                    <a:bodyPr/>
                    <a:lstStyle/>
                    <a:p>
                      <a:r>
                        <a:rPr lang="fi-FI" sz="1400" dirty="0"/>
                        <a:t>3.6</a:t>
                      </a:r>
                    </a:p>
                  </a:txBody>
                  <a:tcPr/>
                </a:tc>
                <a:tc>
                  <a:txBody>
                    <a:bodyPr/>
                    <a:lstStyle/>
                    <a:p>
                      <a:r>
                        <a:rPr lang="fi-FI" sz="1400" dirty="0">
                          <a:highlight>
                            <a:srgbClr val="FF0000"/>
                          </a:highlight>
                        </a:rPr>
                        <a:t>1.2</a:t>
                      </a:r>
                    </a:p>
                  </a:txBody>
                  <a:tcPr/>
                </a:tc>
                <a:tc>
                  <a:txBody>
                    <a:bodyPr/>
                    <a:lstStyle/>
                    <a:p>
                      <a:r>
                        <a:rPr lang="fi-FI" sz="1400" dirty="0"/>
                        <a:t>8.4</a:t>
                      </a:r>
                    </a:p>
                  </a:txBody>
                  <a:tcPr/>
                </a:tc>
                <a:tc>
                  <a:txBody>
                    <a:bodyPr/>
                    <a:lstStyle/>
                    <a:p>
                      <a:r>
                        <a:rPr lang="fi-FI" sz="1400" dirty="0">
                          <a:highlight>
                            <a:srgbClr val="00FF00"/>
                          </a:highlight>
                        </a:rPr>
                        <a:t>10.0</a:t>
                      </a:r>
                    </a:p>
                  </a:txBody>
                  <a:tcPr/>
                </a:tc>
                <a:tc>
                  <a:txBody>
                    <a:bodyPr/>
                    <a:lstStyle/>
                    <a:p>
                      <a:r>
                        <a:rPr lang="fi-FI" sz="1400" b="0" i="0" kern="1200" dirty="0">
                          <a:solidFill>
                            <a:schemeClr val="dk1"/>
                          </a:solidFill>
                          <a:effectLst/>
                          <a:latin typeface="+mn-lt"/>
                          <a:ea typeface="+mn-ea"/>
                          <a:cs typeface="+mn-cs"/>
                        </a:rPr>
                        <a:t>V. 2024 Kouluni </a:t>
                      </a:r>
                      <a:r>
                        <a:rPr lang="fi-FI" sz="1400" b="1" i="0" kern="1200" dirty="0">
                          <a:solidFill>
                            <a:schemeClr val="dk1"/>
                          </a:solidFill>
                          <a:effectLst/>
                          <a:latin typeface="+mn-lt"/>
                          <a:ea typeface="+mn-ea"/>
                          <a:cs typeface="+mn-cs"/>
                        </a:rPr>
                        <a:t>oppilaskunta</a:t>
                      </a:r>
                      <a:r>
                        <a:rPr lang="fi-FI" sz="1400" b="0" i="0" kern="1200" dirty="0">
                          <a:solidFill>
                            <a:schemeClr val="dk1"/>
                          </a:solidFill>
                          <a:effectLst/>
                          <a:latin typeface="+mn-lt"/>
                          <a:ea typeface="+mn-ea"/>
                          <a:cs typeface="+mn-cs"/>
                        </a:rPr>
                        <a:t> voi vaikuttaa koulun asioihin</a:t>
                      </a:r>
                      <a:r>
                        <a:rPr lang="fi-FI" sz="1400" b="0" i="1" kern="1200" dirty="0">
                          <a:solidFill>
                            <a:schemeClr val="dk1"/>
                          </a:solidFill>
                          <a:effectLst/>
                          <a:latin typeface="+mn-lt"/>
                          <a:ea typeface="+mn-ea"/>
                          <a:cs typeface="+mn-cs"/>
                        </a:rPr>
                        <a:t>. </a:t>
                      </a:r>
                    </a:p>
                    <a:p>
                      <a:r>
                        <a:rPr lang="fi-FI" sz="1400" b="0" i="1" kern="1200" dirty="0">
                          <a:solidFill>
                            <a:schemeClr val="dk1"/>
                          </a:solidFill>
                          <a:effectLst/>
                          <a:latin typeface="+mn-lt"/>
                          <a:ea typeface="+mn-ea"/>
                          <a:cs typeface="+mn-cs"/>
                        </a:rPr>
                        <a:t>”Haluan, että </a:t>
                      </a:r>
                      <a:r>
                        <a:rPr lang="fi-FI" sz="1400" b="0" i="1" kern="1200" dirty="0" err="1">
                          <a:solidFill>
                            <a:schemeClr val="dk1"/>
                          </a:solidFill>
                          <a:effectLst/>
                          <a:latin typeface="+mn-lt"/>
                          <a:ea typeface="+mn-ea"/>
                          <a:cs typeface="+mn-cs"/>
                        </a:rPr>
                        <a:t>liikkatunnilla</a:t>
                      </a:r>
                      <a:r>
                        <a:rPr lang="fi-FI" sz="1400" b="0" i="1" kern="1200" dirty="0">
                          <a:solidFill>
                            <a:schemeClr val="dk1"/>
                          </a:solidFill>
                          <a:effectLst/>
                          <a:latin typeface="+mn-lt"/>
                          <a:ea typeface="+mn-ea"/>
                          <a:cs typeface="+mn-cs"/>
                        </a:rPr>
                        <a:t>, jos mennään paistaan makkaraa, niin paistetaan koululla eikä missään aurinkorannassa, paitsi jos mennään uimaan, niin </a:t>
                      </a:r>
                      <a:r>
                        <a:rPr lang="fi-FI" sz="1400" b="0" i="1" kern="1200" dirty="0" err="1">
                          <a:solidFill>
                            <a:schemeClr val="dk1"/>
                          </a:solidFill>
                          <a:effectLst/>
                          <a:latin typeface="+mn-lt"/>
                          <a:ea typeface="+mn-ea"/>
                          <a:cs typeface="+mn-cs"/>
                        </a:rPr>
                        <a:t>sit</a:t>
                      </a:r>
                      <a:r>
                        <a:rPr lang="fi-FI" sz="1400" b="0" i="1" kern="1200" dirty="0">
                          <a:solidFill>
                            <a:schemeClr val="dk1"/>
                          </a:solidFill>
                          <a:effectLst/>
                          <a:latin typeface="+mn-lt"/>
                          <a:ea typeface="+mn-ea"/>
                          <a:cs typeface="+mn-cs"/>
                        </a:rPr>
                        <a:t> käy”</a:t>
                      </a:r>
                      <a:br>
                        <a:rPr lang="fi-FI" sz="1400" dirty="0"/>
                      </a:br>
                      <a:endParaRPr lang="fi-FI" sz="1400" dirty="0"/>
                    </a:p>
                  </a:txBody>
                  <a:tcPr/>
                </a:tc>
                <a:extLst>
                  <a:ext uri="{0D108BD9-81ED-4DB2-BD59-A6C34878D82A}">
                    <a16:rowId xmlns:a16="http://schemas.microsoft.com/office/drawing/2014/main" val="215020831"/>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rPr>
                        <a:t>Koulun aikuiset arvostavat mielipiteitäni</a:t>
                      </a:r>
                    </a:p>
                  </a:txBody>
                  <a:tcPr/>
                </a:tc>
                <a:tc>
                  <a:txBody>
                    <a:bodyPr/>
                    <a:lstStyle/>
                    <a:p>
                      <a:r>
                        <a:rPr lang="fi-FI" sz="1400" dirty="0"/>
                        <a:t>3.7</a:t>
                      </a:r>
                    </a:p>
                  </a:txBody>
                  <a:tcPr/>
                </a:tc>
                <a:tc>
                  <a:txBody>
                    <a:bodyPr/>
                    <a:lstStyle/>
                    <a:p>
                      <a:r>
                        <a:rPr lang="fi-FI" sz="1400" u="sng" dirty="0"/>
                        <a:t>2.7</a:t>
                      </a:r>
                    </a:p>
                  </a:txBody>
                  <a:tcPr/>
                </a:tc>
                <a:tc>
                  <a:txBody>
                    <a:bodyPr/>
                    <a:lstStyle/>
                    <a:p>
                      <a:r>
                        <a:rPr lang="fi-FI" sz="1400" dirty="0"/>
                        <a:t>7.9</a:t>
                      </a:r>
                    </a:p>
                  </a:txBody>
                  <a:tcPr/>
                </a:tc>
                <a:tc>
                  <a:txBody>
                    <a:bodyPr/>
                    <a:lstStyle/>
                    <a:p>
                      <a:r>
                        <a:rPr lang="fi-FI" sz="1400" u="sng" dirty="0"/>
                        <a:t>4.1</a:t>
                      </a:r>
                    </a:p>
                  </a:txBody>
                  <a:tcPr/>
                </a:tc>
                <a:tc>
                  <a:txBody>
                    <a:bodyPr/>
                    <a:lstStyle/>
                    <a:p>
                      <a:r>
                        <a:rPr lang="fi-FI" sz="1400" b="0" i="1" kern="1200" dirty="0">
                          <a:solidFill>
                            <a:schemeClr val="dk1"/>
                          </a:solidFill>
                          <a:effectLst/>
                          <a:latin typeface="+mn-lt"/>
                          <a:ea typeface="+mn-ea"/>
                          <a:cs typeface="+mn-cs"/>
                        </a:rPr>
                        <a:t>”Jotkut aikuiset ei”, ”ei ne kuuntele”, ”normaali keskustelu kuitataan rasismina”, ”Niitä ei kiinnosta”</a:t>
                      </a:r>
                    </a:p>
                    <a:p>
                      <a:endParaRPr lang="fi-FI" sz="1400" i="1" dirty="0"/>
                    </a:p>
                  </a:txBody>
                  <a:tcPr/>
                </a:tc>
                <a:extLst>
                  <a:ext uri="{0D108BD9-81ED-4DB2-BD59-A6C34878D82A}">
                    <a16:rowId xmlns:a16="http://schemas.microsoft.com/office/drawing/2014/main" val="3583452860"/>
                  </a:ext>
                </a:extLst>
              </a:tr>
            </a:tbl>
          </a:graphicData>
        </a:graphic>
      </p:graphicFrame>
    </p:spTree>
    <p:extLst>
      <p:ext uri="{BB962C8B-B14F-4D97-AF65-F5344CB8AC3E}">
        <p14:creationId xmlns:p14="http://schemas.microsoft.com/office/powerpoint/2010/main" val="24538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92592-4D87-20FA-4205-4014E50D796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A9118EA4-DED9-AEBB-CE34-2701C7B3D251}"/>
              </a:ext>
            </a:extLst>
          </p:cNvPr>
          <p:cNvSpPr>
            <a:spLocks noGrp="1"/>
          </p:cNvSpPr>
          <p:nvPr>
            <p:ph type="title"/>
          </p:nvPr>
        </p:nvSpPr>
        <p:spPr>
          <a:xfrm>
            <a:off x="507096" y="451263"/>
            <a:ext cx="9797249" cy="660341"/>
          </a:xfrm>
        </p:spPr>
        <p:txBody>
          <a:bodyPr>
            <a:normAutofit fontScale="90000"/>
          </a:bodyPr>
          <a:lstStyle/>
          <a:p>
            <a:r>
              <a:rPr lang="fi-FI" sz="3600" b="1" dirty="0"/>
              <a:t>3.-9.luokka</a:t>
            </a:r>
            <a:br>
              <a:rPr lang="fi-FI" dirty="0"/>
            </a:br>
            <a:endParaRPr lang="fi-FI" dirty="0"/>
          </a:p>
        </p:txBody>
      </p:sp>
      <p:graphicFrame>
        <p:nvGraphicFramePr>
          <p:cNvPr id="8" name="Sisällön paikkamerkki 3">
            <a:extLst>
              <a:ext uri="{FF2B5EF4-FFF2-40B4-BE49-F238E27FC236}">
                <a16:creationId xmlns:a16="http://schemas.microsoft.com/office/drawing/2014/main" id="{A17445BC-35D8-4627-DC26-1711D4E33016}"/>
              </a:ext>
            </a:extLst>
          </p:cNvPr>
          <p:cNvGraphicFramePr>
            <a:graphicFrameLocks noGrp="1"/>
          </p:cNvGraphicFramePr>
          <p:nvPr>
            <p:ph idx="1"/>
            <p:extLst>
              <p:ext uri="{D42A27DB-BD31-4B8C-83A1-F6EECF244321}">
                <p14:modId xmlns:p14="http://schemas.microsoft.com/office/powerpoint/2010/main" val="2197861947"/>
              </p:ext>
            </p:extLst>
          </p:nvPr>
        </p:nvGraphicFramePr>
        <p:xfrm>
          <a:off x="2649970" y="-222795"/>
          <a:ext cx="9400068" cy="149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orakulmio: Pyöristetyt kulmat 2">
            <a:extLst>
              <a:ext uri="{FF2B5EF4-FFF2-40B4-BE49-F238E27FC236}">
                <a16:creationId xmlns:a16="http://schemas.microsoft.com/office/drawing/2014/main" id="{6DBC9239-6268-E1E5-90FF-A88162A873AC}"/>
              </a:ext>
            </a:extLst>
          </p:cNvPr>
          <p:cNvSpPr/>
          <p:nvPr/>
        </p:nvSpPr>
        <p:spPr>
          <a:xfrm>
            <a:off x="507096" y="6308877"/>
            <a:ext cx="4338837" cy="4639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4" name="Taulukko 3">
            <a:extLst>
              <a:ext uri="{FF2B5EF4-FFF2-40B4-BE49-F238E27FC236}">
                <a16:creationId xmlns:a16="http://schemas.microsoft.com/office/drawing/2014/main" id="{ED36DC2F-A3F3-E596-64DB-7E48914D0180}"/>
              </a:ext>
            </a:extLst>
          </p:cNvPr>
          <p:cNvGraphicFramePr>
            <a:graphicFrameLocks noGrp="1"/>
          </p:cNvGraphicFramePr>
          <p:nvPr>
            <p:extLst>
              <p:ext uri="{D42A27DB-BD31-4B8C-83A1-F6EECF244321}">
                <p14:modId xmlns:p14="http://schemas.microsoft.com/office/powerpoint/2010/main" val="3884131694"/>
              </p:ext>
            </p:extLst>
          </p:nvPr>
        </p:nvGraphicFramePr>
        <p:xfrm>
          <a:off x="539931" y="1141109"/>
          <a:ext cx="11144972" cy="4743075"/>
        </p:xfrm>
        <a:graphic>
          <a:graphicData uri="http://schemas.openxmlformats.org/drawingml/2006/table">
            <a:tbl>
              <a:tblPr firstRow="1" bandRow="1">
                <a:tableStyleId>{F5AB1C69-6EDB-4FF4-983F-18BD219EF322}</a:tableStyleId>
              </a:tblPr>
              <a:tblGrid>
                <a:gridCol w="1874967">
                  <a:extLst>
                    <a:ext uri="{9D8B030D-6E8A-4147-A177-3AD203B41FA5}">
                      <a16:colId xmlns:a16="http://schemas.microsoft.com/office/drawing/2014/main" val="3476844926"/>
                    </a:ext>
                  </a:extLst>
                </a:gridCol>
                <a:gridCol w="847430">
                  <a:extLst>
                    <a:ext uri="{9D8B030D-6E8A-4147-A177-3AD203B41FA5}">
                      <a16:colId xmlns:a16="http://schemas.microsoft.com/office/drawing/2014/main" val="967590237"/>
                    </a:ext>
                  </a:extLst>
                </a:gridCol>
                <a:gridCol w="768757">
                  <a:extLst>
                    <a:ext uri="{9D8B030D-6E8A-4147-A177-3AD203B41FA5}">
                      <a16:colId xmlns:a16="http://schemas.microsoft.com/office/drawing/2014/main" val="1534022284"/>
                    </a:ext>
                  </a:extLst>
                </a:gridCol>
                <a:gridCol w="854066">
                  <a:extLst>
                    <a:ext uri="{9D8B030D-6E8A-4147-A177-3AD203B41FA5}">
                      <a16:colId xmlns:a16="http://schemas.microsoft.com/office/drawing/2014/main" val="45325563"/>
                    </a:ext>
                  </a:extLst>
                </a:gridCol>
                <a:gridCol w="839244">
                  <a:extLst>
                    <a:ext uri="{9D8B030D-6E8A-4147-A177-3AD203B41FA5}">
                      <a16:colId xmlns:a16="http://schemas.microsoft.com/office/drawing/2014/main" val="3071303108"/>
                    </a:ext>
                  </a:extLst>
                </a:gridCol>
                <a:gridCol w="5960508">
                  <a:extLst>
                    <a:ext uri="{9D8B030D-6E8A-4147-A177-3AD203B41FA5}">
                      <a16:colId xmlns:a16="http://schemas.microsoft.com/office/drawing/2014/main" val="4035006535"/>
                    </a:ext>
                  </a:extLst>
                </a:gridCol>
              </a:tblGrid>
              <a:tr h="750195">
                <a:tc>
                  <a:txBody>
                    <a:bodyPr/>
                    <a:lstStyle/>
                    <a:p>
                      <a:endParaRPr lang="fi-FI" dirty="0"/>
                    </a:p>
                  </a:txBody>
                  <a:tcPr/>
                </a:tc>
                <a:tc>
                  <a:txBody>
                    <a:bodyPr/>
                    <a:lstStyle/>
                    <a:p>
                      <a:r>
                        <a:rPr lang="fi-FI" dirty="0">
                          <a:solidFill>
                            <a:schemeClr val="tx1"/>
                          </a:solidFill>
                        </a:rPr>
                        <a:t>2026 </a:t>
                      </a:r>
                    </a:p>
                    <a:p>
                      <a:r>
                        <a:rPr lang="fi-FI" sz="1200" dirty="0">
                          <a:solidFill>
                            <a:schemeClr val="tx1"/>
                          </a:solidFill>
                        </a:rPr>
                        <a:t>Absoluuttinen tulos</a:t>
                      </a:r>
                    </a:p>
                  </a:txBody>
                  <a:tcPr/>
                </a:tc>
                <a:tc>
                  <a:txBody>
                    <a:bodyPr/>
                    <a:lstStyle/>
                    <a:p>
                      <a:r>
                        <a:rPr lang="fi-FI" dirty="0">
                          <a:solidFill>
                            <a:schemeClr val="tx1"/>
                          </a:solidFill>
                        </a:rPr>
                        <a:t>2026</a:t>
                      </a:r>
                    </a:p>
                    <a:p>
                      <a:r>
                        <a:rPr lang="fi-FI" sz="1200" dirty="0">
                          <a:solidFill>
                            <a:schemeClr val="tx1"/>
                          </a:solidFill>
                        </a:rPr>
                        <a:t>Älykäs zoomaus</a:t>
                      </a:r>
                    </a:p>
                  </a:txBody>
                  <a:tcPr/>
                </a:tc>
                <a:tc>
                  <a:txBody>
                    <a:bodyPr/>
                    <a:lstStyle/>
                    <a:p>
                      <a:pPr algn="l"/>
                      <a:r>
                        <a:rPr lang="fi-FI" dirty="0">
                          <a:solidFill>
                            <a:schemeClr val="tx1"/>
                          </a:solidFill>
                        </a:rPr>
                        <a:t>2024</a:t>
                      </a:r>
                    </a:p>
                    <a:p>
                      <a:pPr algn="l"/>
                      <a:r>
                        <a:rPr lang="fi-FI" sz="1200" dirty="0">
                          <a:solidFill>
                            <a:schemeClr val="tx1"/>
                          </a:solidFill>
                        </a:rPr>
                        <a:t>Absoluuttinen tulos</a:t>
                      </a:r>
                    </a:p>
                  </a:txBody>
                  <a:tcPr/>
                </a:tc>
                <a:tc>
                  <a:txBody>
                    <a:bodyPr/>
                    <a:lstStyle/>
                    <a:p>
                      <a:r>
                        <a:rPr lang="fi-FI" sz="1800" dirty="0">
                          <a:solidFill>
                            <a:schemeClr val="tx1"/>
                          </a:solidFill>
                        </a:rPr>
                        <a:t>2024</a:t>
                      </a:r>
                    </a:p>
                    <a:p>
                      <a:r>
                        <a:rPr lang="fi-FI" sz="1200" dirty="0">
                          <a:solidFill>
                            <a:schemeClr val="tx1"/>
                          </a:solidFill>
                        </a:rPr>
                        <a:t>Älykäs zoomaus</a:t>
                      </a:r>
                    </a:p>
                  </a:txBody>
                  <a:tcPr/>
                </a:tc>
                <a:tc>
                  <a:txBody>
                    <a:bodyPr/>
                    <a:lstStyle/>
                    <a:p>
                      <a:r>
                        <a:rPr lang="fi-FI" sz="1200" dirty="0">
                          <a:solidFill>
                            <a:schemeClr val="tx1"/>
                          </a:solidFill>
                        </a:rPr>
                        <a:t>Huomiot</a:t>
                      </a:r>
                    </a:p>
                  </a:txBody>
                  <a:tcPr/>
                </a:tc>
                <a:extLst>
                  <a:ext uri="{0D108BD9-81ED-4DB2-BD59-A6C34878D82A}">
                    <a16:rowId xmlns:a16="http://schemas.microsoft.com/office/drawing/2014/main" val="1963118072"/>
                  </a:ext>
                </a:extLst>
              </a:tr>
              <a:tr h="545912">
                <a:tc>
                  <a:txBody>
                    <a:bodyPr/>
                    <a:lstStyle/>
                    <a:p>
                      <a:r>
                        <a:rPr lang="fi-FI" sz="1400" i="0" dirty="0"/>
                        <a:t>Puhelimen ja mobiililaitteiden rajaus koulupäivän aikana on ollut hyvä uudistus</a:t>
                      </a:r>
                    </a:p>
                  </a:txBody>
                  <a:tcPr/>
                </a:tc>
                <a:tc>
                  <a:txBody>
                    <a:bodyPr/>
                    <a:lstStyle/>
                    <a:p>
                      <a:r>
                        <a:rPr lang="fi-FI" sz="1400" dirty="0"/>
                        <a:t>1.0</a:t>
                      </a:r>
                    </a:p>
                  </a:txBody>
                  <a:tcPr/>
                </a:tc>
                <a:tc>
                  <a:txBody>
                    <a:bodyPr/>
                    <a:lstStyle/>
                    <a:p>
                      <a:r>
                        <a:rPr lang="fi-FI" sz="1400" dirty="0">
                          <a:highlight>
                            <a:srgbClr val="FF0000"/>
                          </a:highlight>
                        </a:rPr>
                        <a:t>1.0</a:t>
                      </a:r>
                    </a:p>
                  </a:txBody>
                  <a:tcPr/>
                </a:tc>
                <a:tc>
                  <a:txBody>
                    <a:bodyPr/>
                    <a:lstStyle/>
                    <a:p>
                      <a:r>
                        <a:rPr lang="fi-FI" sz="1400" dirty="0"/>
                        <a:t>-</a:t>
                      </a:r>
                    </a:p>
                  </a:txBody>
                  <a:tcPr/>
                </a:tc>
                <a:tc>
                  <a:txBody>
                    <a:bodyPr/>
                    <a:lstStyle/>
                    <a:p>
                      <a:r>
                        <a:rPr lang="fi-FI" sz="14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1" dirty="0"/>
                        <a:t>”Puhelin </a:t>
                      </a:r>
                      <a:r>
                        <a:rPr lang="fi-FI" sz="1400" i="1" dirty="0" err="1"/>
                        <a:t>best</a:t>
                      </a:r>
                      <a:r>
                        <a:rPr lang="fi-FI" sz="1400" i="1" dirty="0"/>
                        <a:t>”</a:t>
                      </a:r>
                    </a:p>
                  </a:txBody>
                  <a:tcPr/>
                </a:tc>
                <a:extLst>
                  <a:ext uri="{0D108BD9-81ED-4DB2-BD59-A6C34878D82A}">
                    <a16:rowId xmlns:a16="http://schemas.microsoft.com/office/drawing/2014/main" val="4212636856"/>
                  </a:ext>
                </a:extLst>
              </a:tr>
              <a:tr h="539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Puhelimen ja mobiililaitteiden käytön rajaaminen rauhoittaa koulupäiviä</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3.0</a:t>
                      </a:r>
                    </a:p>
                  </a:txBody>
                  <a:tcPr/>
                </a:tc>
                <a:tc>
                  <a:txBody>
                    <a:bodyPr/>
                    <a:lstStyle/>
                    <a:p>
                      <a:r>
                        <a:rPr lang="fi-FI" sz="1400" dirty="0"/>
                        <a:t>3.2</a:t>
                      </a:r>
                    </a:p>
                  </a:txBody>
                  <a:tcPr/>
                </a:tc>
                <a:tc>
                  <a:txBody>
                    <a:bodyPr/>
                    <a:lstStyle/>
                    <a:p>
                      <a:r>
                        <a:rPr lang="fi-FI" sz="1400" dirty="0"/>
                        <a:t>-</a:t>
                      </a:r>
                    </a:p>
                  </a:txBody>
                  <a:tcPr/>
                </a:tc>
                <a:tc>
                  <a:txBody>
                    <a:bodyPr/>
                    <a:lstStyle/>
                    <a:p>
                      <a:r>
                        <a:rPr lang="fi-FI" sz="14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2560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Puhelimen käytön rajoittaminen on parantanut oppimistani</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2.9</a:t>
                      </a:r>
                    </a:p>
                  </a:txBody>
                  <a:tcPr/>
                </a:tc>
                <a:tc>
                  <a:txBody>
                    <a:bodyPr/>
                    <a:lstStyle/>
                    <a:p>
                      <a:r>
                        <a:rPr lang="fi-FI" sz="1400" dirty="0"/>
                        <a:t>3.1</a:t>
                      </a:r>
                    </a:p>
                  </a:txBody>
                  <a:tcPr/>
                </a:tc>
                <a:tc>
                  <a:txBody>
                    <a:bodyPr/>
                    <a:lstStyle/>
                    <a:p>
                      <a:r>
                        <a:rPr lang="fi-FI" sz="1400" dirty="0"/>
                        <a:t>-</a:t>
                      </a:r>
                    </a:p>
                  </a:txBody>
                  <a:tcPr/>
                </a:tc>
                <a:tc>
                  <a:txBody>
                    <a:bodyPr/>
                    <a:lstStyle/>
                    <a:p>
                      <a:r>
                        <a:rPr lang="fi-FI" sz="1400" dirty="0"/>
                        <a:t>-</a:t>
                      </a:r>
                    </a:p>
                  </a:txBody>
                  <a:tcPr/>
                </a:tc>
                <a:tc>
                  <a:txBody>
                    <a:bodyPr/>
                    <a:lstStyle/>
                    <a:p>
                      <a:endParaRPr lang="fi-FI" sz="1400" dirty="0"/>
                    </a:p>
                  </a:txBody>
                  <a:tcPr/>
                </a:tc>
                <a:extLst>
                  <a:ext uri="{0D108BD9-81ED-4DB2-BD59-A6C34878D82A}">
                    <a16:rowId xmlns:a16="http://schemas.microsoft.com/office/drawing/2014/main" val="1395441057"/>
                  </a:ext>
                </a:extLst>
              </a:tr>
              <a:tr h="711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Puhelinkäytännöt (esim. puhelinparkki, ohjeistus) ovat olleet koulussamme toimivia.  </a:t>
                      </a:r>
                      <a:endParaRPr kumimoji="0" lang="fi-FI" sz="1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highlight>
                            <a:srgbClr val="00FF00"/>
                          </a:highlight>
                        </a:rPr>
                        <a:t>4.7</a:t>
                      </a:r>
                    </a:p>
                  </a:txBody>
                  <a:tcPr/>
                </a:tc>
                <a:tc>
                  <a:txBody>
                    <a:bodyPr/>
                    <a:lstStyle/>
                    <a:p>
                      <a:r>
                        <a:rPr lang="fi-FI" sz="1400" dirty="0"/>
                        <a:t>-</a:t>
                      </a:r>
                    </a:p>
                  </a:txBody>
                  <a:tcPr/>
                </a:tc>
                <a:tc>
                  <a:txBody>
                    <a:bodyPr/>
                    <a:lstStyle/>
                    <a:p>
                      <a:r>
                        <a:rPr lang="fi-FI" sz="1400" dirty="0"/>
                        <a:t>-</a:t>
                      </a:r>
                    </a:p>
                  </a:txBody>
                  <a:tcPr/>
                </a:tc>
                <a:tc>
                  <a:txBody>
                    <a:bodyPr/>
                    <a:lstStyle/>
                    <a:p>
                      <a:endParaRPr lang="fi-FI" sz="1400" dirty="0"/>
                    </a:p>
                  </a:txBody>
                  <a:tcPr/>
                </a:tc>
                <a:extLst>
                  <a:ext uri="{0D108BD9-81ED-4DB2-BD59-A6C34878D82A}">
                    <a16:rowId xmlns:a16="http://schemas.microsoft.com/office/drawing/2014/main" val="215020831"/>
                  </a:ext>
                </a:extLst>
              </a:tr>
            </a:tbl>
          </a:graphicData>
        </a:graphic>
      </p:graphicFrame>
    </p:spTree>
    <p:extLst>
      <p:ext uri="{BB962C8B-B14F-4D97-AF65-F5344CB8AC3E}">
        <p14:creationId xmlns:p14="http://schemas.microsoft.com/office/powerpoint/2010/main" val="2618398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D9CCB-0AC2-81A9-262B-301A7BA0BA64}"/>
            </a:ext>
          </a:extLst>
        </p:cNvPr>
        <p:cNvGrpSpPr/>
        <p:nvPr/>
      </p:nvGrpSpPr>
      <p:grpSpPr>
        <a:xfrm>
          <a:off x="0" y="0"/>
          <a:ext cx="0" cy="0"/>
          <a:chOff x="0" y="0"/>
          <a:chExt cx="0" cy="0"/>
        </a:xfrm>
      </p:grpSpPr>
      <p:graphicFrame>
        <p:nvGraphicFramePr>
          <p:cNvPr id="8" name="Sisällön paikkamerkki 3">
            <a:extLst>
              <a:ext uri="{FF2B5EF4-FFF2-40B4-BE49-F238E27FC236}">
                <a16:creationId xmlns:a16="http://schemas.microsoft.com/office/drawing/2014/main" id="{37286DBD-56A8-134F-F912-D7FBA599A92A}"/>
              </a:ext>
            </a:extLst>
          </p:cNvPr>
          <p:cNvGraphicFramePr>
            <a:graphicFrameLocks noGrp="1"/>
          </p:cNvGraphicFramePr>
          <p:nvPr>
            <p:ph idx="1"/>
            <p:extLst>
              <p:ext uri="{D42A27DB-BD31-4B8C-83A1-F6EECF244321}">
                <p14:modId xmlns:p14="http://schemas.microsoft.com/office/powerpoint/2010/main" val="2178682697"/>
              </p:ext>
            </p:extLst>
          </p:nvPr>
        </p:nvGraphicFramePr>
        <p:xfrm>
          <a:off x="771066" y="375136"/>
          <a:ext cx="10649868" cy="1924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tsikko 1">
            <a:extLst>
              <a:ext uri="{FF2B5EF4-FFF2-40B4-BE49-F238E27FC236}">
                <a16:creationId xmlns:a16="http://schemas.microsoft.com/office/drawing/2014/main" id="{AB139389-F2B4-572E-C5E8-13028C689633}"/>
              </a:ext>
            </a:extLst>
          </p:cNvPr>
          <p:cNvSpPr>
            <a:spLocks noGrp="1"/>
          </p:cNvSpPr>
          <p:nvPr>
            <p:ph type="title"/>
          </p:nvPr>
        </p:nvSpPr>
        <p:spPr>
          <a:xfrm>
            <a:off x="1059473" y="676846"/>
            <a:ext cx="9797249" cy="660341"/>
          </a:xfrm>
        </p:spPr>
        <p:txBody>
          <a:bodyPr>
            <a:normAutofit fontScale="90000"/>
          </a:bodyPr>
          <a:lstStyle/>
          <a:p>
            <a:r>
              <a:rPr lang="fi-FI" sz="3600" b="1" dirty="0"/>
              <a:t>3.-9.luokka</a:t>
            </a:r>
            <a:br>
              <a:rPr lang="fi-FI" dirty="0"/>
            </a:br>
            <a:endParaRPr lang="fi-FI" dirty="0"/>
          </a:p>
        </p:txBody>
      </p:sp>
      <p:sp>
        <p:nvSpPr>
          <p:cNvPr id="4" name="Suorakulmio 3">
            <a:extLst>
              <a:ext uri="{FF2B5EF4-FFF2-40B4-BE49-F238E27FC236}">
                <a16:creationId xmlns:a16="http://schemas.microsoft.com/office/drawing/2014/main" id="{429B04F5-D2F2-072D-65B1-4A509E824AA2}"/>
              </a:ext>
            </a:extLst>
          </p:cNvPr>
          <p:cNvSpPr/>
          <p:nvPr/>
        </p:nvSpPr>
        <p:spPr>
          <a:xfrm>
            <a:off x="945634" y="1888691"/>
            <a:ext cx="5405744" cy="4594172"/>
          </a:xfrm>
          <a:prstGeom prst="rect">
            <a:avLst/>
          </a:prstGeom>
          <a:ln w="38100"/>
        </p:spPr>
        <p:style>
          <a:lnRef idx="2">
            <a:schemeClr val="accent3"/>
          </a:lnRef>
          <a:fillRef idx="1">
            <a:schemeClr val="lt1"/>
          </a:fillRef>
          <a:effectRef idx="0">
            <a:schemeClr val="accent3"/>
          </a:effectRef>
          <a:fontRef idx="minor">
            <a:schemeClr val="dk1"/>
          </a:fontRef>
        </p:style>
        <p:txBody>
          <a:bodyPr rtlCol="0" anchor="ctr"/>
          <a:lstStyle/>
          <a:p>
            <a:r>
              <a:rPr lang="fi-FI" sz="1400" b="1" dirty="0">
                <a:solidFill>
                  <a:schemeClr val="tx1"/>
                </a:solidFill>
              </a:rPr>
              <a:t>Avoimien vastausten perusteella 3.-9. luokkalaisten mielestä koulun vahvuudet/ Koulussa on hyvin:</a:t>
            </a:r>
          </a:p>
          <a:p>
            <a:endParaRPr lang="fi-FI" sz="1400" b="1" dirty="0">
              <a:solidFill>
                <a:schemeClr val="tx1"/>
              </a:solidFill>
            </a:endParaRPr>
          </a:p>
          <a:p>
            <a:pPr marL="285750" indent="-285750">
              <a:buFont typeface="Arial" panose="020B0604020202020204" pitchFamily="34" charset="0"/>
              <a:buChar char="•"/>
            </a:pPr>
            <a:r>
              <a:rPr lang="fi-FI" dirty="0">
                <a:solidFill>
                  <a:schemeClr val="tx1"/>
                </a:solidFill>
              </a:rPr>
              <a:t>Yksi avoin vastaus: ”</a:t>
            </a:r>
            <a:r>
              <a:rPr lang="fi-FI" dirty="0" err="1">
                <a:solidFill>
                  <a:schemeClr val="tx1"/>
                </a:solidFill>
              </a:rPr>
              <a:t>Melkeen</a:t>
            </a:r>
            <a:r>
              <a:rPr lang="fi-FI" dirty="0">
                <a:solidFill>
                  <a:schemeClr val="tx1"/>
                </a:solidFill>
              </a:rPr>
              <a:t> kaikki”</a:t>
            </a:r>
          </a:p>
          <a:p>
            <a:pPr marL="285750" indent="-285750">
              <a:buFont typeface="Arial" panose="020B0604020202020204" pitchFamily="34" charset="0"/>
              <a:buChar char="•"/>
            </a:pPr>
            <a:endParaRPr lang="fi-FI" dirty="0">
              <a:solidFill>
                <a:schemeClr val="tx1"/>
              </a:solidFill>
            </a:endParaRPr>
          </a:p>
          <a:p>
            <a:r>
              <a:rPr lang="fi-FI" dirty="0">
                <a:solidFill>
                  <a:schemeClr val="tx1"/>
                </a:solidFill>
              </a:rPr>
              <a:t>   ****************************************</a:t>
            </a:r>
          </a:p>
          <a:p>
            <a:pPr algn="ctr"/>
            <a:endParaRPr lang="fi-FI" b="1" dirty="0">
              <a:solidFill>
                <a:schemeClr val="tx1"/>
              </a:solidFill>
            </a:endParaRPr>
          </a:p>
          <a:p>
            <a:pPr algn="ctr"/>
            <a:r>
              <a:rPr lang="fi-FI" b="1" dirty="0">
                <a:solidFill>
                  <a:schemeClr val="tx1"/>
                </a:solidFill>
              </a:rPr>
              <a:t>Koulun toiminnan yleisarvosana 3.9</a:t>
            </a:r>
          </a:p>
          <a:p>
            <a:endParaRPr lang="fi-FI" b="1" dirty="0">
              <a:solidFill>
                <a:schemeClr val="tx1"/>
              </a:solidFill>
            </a:endParaRPr>
          </a:p>
          <a:p>
            <a:pPr algn="ctr"/>
            <a:r>
              <a:rPr lang="fi-FI" sz="1400" dirty="0">
                <a:solidFill>
                  <a:schemeClr val="tx1"/>
                </a:solidFill>
              </a:rPr>
              <a:t>       v. 2024, 8.1</a:t>
            </a:r>
          </a:p>
          <a:p>
            <a:pPr algn="ctr"/>
            <a:endParaRPr lang="fi-FI" sz="1400" dirty="0">
              <a:solidFill>
                <a:schemeClr val="tx1"/>
              </a:solidFill>
            </a:endParaRPr>
          </a:p>
          <a:p>
            <a:pPr algn="ctr"/>
            <a:r>
              <a:rPr lang="fi-FI" sz="1400" dirty="0">
                <a:solidFill>
                  <a:schemeClr val="tx1"/>
                </a:solidFill>
              </a:rPr>
              <a:t>v. 2022, </a:t>
            </a:r>
          </a:p>
        </p:txBody>
      </p:sp>
      <p:sp>
        <p:nvSpPr>
          <p:cNvPr id="5" name="Suorakulmio 4">
            <a:extLst>
              <a:ext uri="{FF2B5EF4-FFF2-40B4-BE49-F238E27FC236}">
                <a16:creationId xmlns:a16="http://schemas.microsoft.com/office/drawing/2014/main" id="{B4BA359F-15B8-3616-745D-90A8D1E03746}"/>
              </a:ext>
            </a:extLst>
          </p:cNvPr>
          <p:cNvSpPr/>
          <p:nvPr/>
        </p:nvSpPr>
        <p:spPr>
          <a:xfrm>
            <a:off x="6525946" y="1888691"/>
            <a:ext cx="5167160" cy="4594173"/>
          </a:xfrm>
          <a:prstGeom prst="rect">
            <a:avLst/>
          </a:prstGeom>
          <a:ln w="38100"/>
        </p:spPr>
        <p:style>
          <a:lnRef idx="2">
            <a:schemeClr val="accent3"/>
          </a:lnRef>
          <a:fillRef idx="1">
            <a:schemeClr val="lt1"/>
          </a:fillRef>
          <a:effectRef idx="0">
            <a:schemeClr val="accent3"/>
          </a:effectRef>
          <a:fontRef idx="minor">
            <a:schemeClr val="dk1"/>
          </a:fontRef>
        </p:style>
        <p:txBody>
          <a:bodyPr rtlCol="0" anchor="ctr"/>
          <a:lstStyle/>
          <a:p>
            <a:r>
              <a:rPr lang="fi-FI" sz="1400" b="1" dirty="0">
                <a:solidFill>
                  <a:schemeClr val="tx1"/>
                </a:solidFill>
              </a:rPr>
              <a:t>Avoimien vastausten perusteella 3.-9. luokkalaisten mielestä koulun kehittämiskohteet/ Koulussa voisi olla paremmin:</a:t>
            </a:r>
          </a:p>
          <a:p>
            <a:endParaRPr lang="fi-FI" sz="1400" b="1" dirty="0">
              <a:solidFill>
                <a:schemeClr val="tx1"/>
              </a:solidFill>
            </a:endParaRPr>
          </a:p>
          <a:p>
            <a:pPr marL="171450" indent="-171450">
              <a:buFont typeface="Arial" panose="020B0604020202020204" pitchFamily="34" charset="0"/>
              <a:buChar char="•"/>
            </a:pPr>
            <a:r>
              <a:rPr lang="fi-FI" dirty="0"/>
              <a:t>Yksi avoin vastaus: ”pidemmät välitunnit ja monipuolisempaa oppimista”</a:t>
            </a:r>
            <a:endParaRPr lang="fi-FI" sz="1400" dirty="0"/>
          </a:p>
        </p:txBody>
      </p:sp>
    </p:spTree>
    <p:extLst>
      <p:ext uri="{BB962C8B-B14F-4D97-AF65-F5344CB8AC3E}">
        <p14:creationId xmlns:p14="http://schemas.microsoft.com/office/powerpoint/2010/main" val="116581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E739-E98E-8087-3FFD-8A98AF32E74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D9097C62-ED9A-09AA-E61E-34C3CA85E21D}"/>
              </a:ext>
            </a:extLst>
          </p:cNvPr>
          <p:cNvSpPr>
            <a:spLocks noGrp="1"/>
          </p:cNvSpPr>
          <p:nvPr>
            <p:ph type="ctrTitle"/>
          </p:nvPr>
        </p:nvSpPr>
        <p:spPr>
          <a:xfrm>
            <a:off x="1455576" y="1218779"/>
            <a:ext cx="9144000" cy="2387600"/>
          </a:xfrm>
        </p:spPr>
        <p:txBody>
          <a:bodyPr/>
          <a:lstStyle/>
          <a:p>
            <a:r>
              <a:rPr lang="fi-FI" b="1" dirty="0"/>
              <a:t>Huoltajat</a:t>
            </a:r>
          </a:p>
        </p:txBody>
      </p:sp>
    </p:spTree>
    <p:extLst>
      <p:ext uri="{BB962C8B-B14F-4D97-AF65-F5344CB8AC3E}">
        <p14:creationId xmlns:p14="http://schemas.microsoft.com/office/powerpoint/2010/main" val="81837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E42CC-7A76-FF3C-2206-ED3F27C034D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F4515F33-E8E2-4134-B00D-0356D7175B9D}"/>
              </a:ext>
            </a:extLst>
          </p:cNvPr>
          <p:cNvSpPr>
            <a:spLocks noGrp="1"/>
          </p:cNvSpPr>
          <p:nvPr>
            <p:ph type="title"/>
          </p:nvPr>
        </p:nvSpPr>
        <p:spPr>
          <a:xfrm>
            <a:off x="1197375" y="475288"/>
            <a:ext cx="9797249" cy="768496"/>
          </a:xfrm>
        </p:spPr>
        <p:txBody>
          <a:bodyPr>
            <a:normAutofit/>
          </a:bodyPr>
          <a:lstStyle/>
          <a:p>
            <a:r>
              <a:rPr lang="fi-FI" sz="3200" b="1" dirty="0"/>
              <a:t>Huoltajat - arviointikysymykset</a:t>
            </a:r>
          </a:p>
        </p:txBody>
      </p:sp>
      <p:sp>
        <p:nvSpPr>
          <p:cNvPr id="3" name="Sisällön paikkamerkki 2">
            <a:extLst>
              <a:ext uri="{FF2B5EF4-FFF2-40B4-BE49-F238E27FC236}">
                <a16:creationId xmlns:a16="http://schemas.microsoft.com/office/drawing/2014/main" id="{0F336C5C-AF1B-79E1-7EC8-EBA25451A7CF}"/>
              </a:ext>
            </a:extLst>
          </p:cNvPr>
          <p:cNvSpPr>
            <a:spLocks noGrp="1"/>
          </p:cNvSpPr>
          <p:nvPr>
            <p:ph idx="1"/>
          </p:nvPr>
        </p:nvSpPr>
        <p:spPr>
          <a:xfrm>
            <a:off x="667091" y="1356854"/>
            <a:ext cx="5428908" cy="4621162"/>
          </a:xfrm>
        </p:spPr>
        <p:txBody>
          <a:bodyPr>
            <a:normAutofit fontScale="55000" lnSpcReduction="20000"/>
          </a:bodyPr>
          <a:lstStyle/>
          <a:p>
            <a:pPr fontAlgn="base"/>
            <a:r>
              <a:rPr lang="fi-FI" b="1" dirty="0"/>
              <a:t>KOULUN TOIMINTA </a:t>
            </a:r>
            <a:br>
              <a:rPr lang="fi-FI" dirty="0"/>
            </a:br>
            <a:r>
              <a:rPr lang="fi-FI" dirty="0"/>
              <a:t>- Lapseni koulun henkilöstöön on helppo ottaa yhteyttä. </a:t>
            </a:r>
            <a:br>
              <a:rPr lang="fi-FI" dirty="0"/>
            </a:br>
            <a:r>
              <a:rPr lang="fi-FI" dirty="0"/>
              <a:t>- Saan riittävästi tietoa lapseni koulun toiminnasta. </a:t>
            </a:r>
            <a:br>
              <a:rPr lang="fi-FI" dirty="0"/>
            </a:br>
            <a:r>
              <a:rPr lang="fi-FI" dirty="0"/>
              <a:t>- Kodin ja koulun yhteistyö toimii hyvin. </a:t>
            </a:r>
            <a:br>
              <a:rPr lang="fi-FI" dirty="0"/>
            </a:br>
            <a:r>
              <a:rPr lang="fi-FI" dirty="0"/>
              <a:t>- Tasa-arvo- ja yhdenvertaisuus toteutuu koulun toiminnassa.</a:t>
            </a:r>
            <a:r>
              <a:rPr lang="fi-FI" b="1" dirty="0"/>
              <a:t> </a:t>
            </a:r>
            <a:r>
              <a:rPr lang="fi-FI" dirty="0"/>
              <a:t> </a:t>
            </a:r>
          </a:p>
          <a:p>
            <a:pPr fontAlgn="base"/>
            <a:r>
              <a:rPr lang="fi-FI" b="1" dirty="0"/>
              <a:t>OPPIMISYMPÄRISTÖ JA TURVALLISUUS </a:t>
            </a:r>
            <a:br>
              <a:rPr lang="fi-FI" dirty="0"/>
            </a:br>
            <a:r>
              <a:rPr lang="fi-FI" dirty="0"/>
              <a:t>- Lapseni koulun tilat ovat hyvässä kunnossa. </a:t>
            </a:r>
            <a:br>
              <a:rPr lang="fi-FI" dirty="0"/>
            </a:br>
            <a:r>
              <a:rPr lang="fi-FI" dirty="0"/>
              <a:t>- Lapseni koulun piha-alue mahdollistaa monipuolisen toiminnan. </a:t>
            </a:r>
            <a:br>
              <a:rPr lang="fi-FI" dirty="0"/>
            </a:br>
            <a:r>
              <a:rPr lang="fi-FI" dirty="0"/>
              <a:t>- Lapsellani on turvallista koulussa. </a:t>
            </a:r>
            <a:br>
              <a:rPr lang="fi-FI" dirty="0"/>
            </a:br>
            <a:r>
              <a:rPr lang="fi-FI" dirty="0"/>
              <a:t>- Lapseni koulumatka on turvallinen. </a:t>
            </a:r>
            <a:br>
              <a:rPr lang="fi-FI" dirty="0"/>
            </a:br>
            <a:r>
              <a:rPr lang="fi-FI" dirty="0"/>
              <a:t>- Lapseni koulussa noudatetaan yhdessä sovittuja käytänteitä.  </a:t>
            </a:r>
          </a:p>
          <a:p>
            <a:pPr fontAlgn="base"/>
            <a:r>
              <a:rPr lang="fi-FI" b="1" dirty="0"/>
              <a:t>OPETUS JA OPPIMINEN </a:t>
            </a:r>
            <a:br>
              <a:rPr lang="fi-FI" dirty="0"/>
            </a:br>
            <a:r>
              <a:rPr lang="fi-FI" dirty="0"/>
              <a:t>- Lapseni käy mielellään koulua. </a:t>
            </a:r>
            <a:br>
              <a:rPr lang="fi-FI" dirty="0"/>
            </a:br>
            <a:r>
              <a:rPr lang="fi-FI" dirty="0"/>
              <a:t>- Lapsellani on osaavia opettajia. </a:t>
            </a:r>
            <a:br>
              <a:rPr lang="fi-FI" dirty="0"/>
            </a:br>
            <a:r>
              <a:rPr lang="fi-FI" dirty="0"/>
              <a:t>- Lapseni oppii koulussa oikeita asioita. </a:t>
            </a:r>
            <a:br>
              <a:rPr lang="fi-FI" dirty="0"/>
            </a:br>
            <a:r>
              <a:rPr lang="fi-FI" dirty="0"/>
              <a:t>- Lapseni otetaan huomioon yksilönä. </a:t>
            </a:r>
            <a:br>
              <a:rPr lang="fi-FI" dirty="0"/>
            </a:br>
            <a:r>
              <a:rPr lang="fi-FI" dirty="0"/>
              <a:t>- Lapseni saa kannustavaa palautetta. </a:t>
            </a:r>
            <a:br>
              <a:rPr lang="fi-FI" dirty="0"/>
            </a:br>
            <a:r>
              <a:rPr lang="fi-FI" dirty="0"/>
              <a:t>-</a:t>
            </a:r>
            <a:r>
              <a:rPr lang="fi-FI" b="1" dirty="0"/>
              <a:t> </a:t>
            </a:r>
            <a:r>
              <a:rPr lang="fi-FI" dirty="0"/>
              <a:t>Lapseni koulutyössä käytetään monipuolisia työskentelytapoja. </a:t>
            </a:r>
            <a:br>
              <a:rPr lang="fi-FI" dirty="0"/>
            </a:br>
            <a:r>
              <a:rPr lang="fi-FI" dirty="0"/>
              <a:t>- Saan riittävästi tietoa lapseni oppimisen etenemisestä. </a:t>
            </a:r>
            <a:br>
              <a:rPr lang="fi-FI" dirty="0"/>
            </a:br>
            <a:r>
              <a:rPr lang="fi-FI" dirty="0"/>
              <a:t>- Olen saanut riittävästi tietoa oppimisen tavoitteista ja arvioinnin perusteista. </a:t>
            </a:r>
          </a:p>
        </p:txBody>
      </p:sp>
      <p:sp>
        <p:nvSpPr>
          <p:cNvPr id="4" name="Sisällön paikkamerkki 2">
            <a:extLst>
              <a:ext uri="{FF2B5EF4-FFF2-40B4-BE49-F238E27FC236}">
                <a16:creationId xmlns:a16="http://schemas.microsoft.com/office/drawing/2014/main" id="{214D9640-56ED-6260-C0BA-6B7104C1A737}"/>
              </a:ext>
            </a:extLst>
          </p:cNvPr>
          <p:cNvSpPr txBox="1">
            <a:spLocks/>
          </p:cNvSpPr>
          <p:nvPr/>
        </p:nvSpPr>
        <p:spPr>
          <a:xfrm>
            <a:off x="5712541" y="1717946"/>
            <a:ext cx="5292167" cy="34538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i-FI" dirty="0"/>
          </a:p>
        </p:txBody>
      </p:sp>
      <p:sp>
        <p:nvSpPr>
          <p:cNvPr id="5" name="Sisällön paikkamerkki 2">
            <a:extLst>
              <a:ext uri="{FF2B5EF4-FFF2-40B4-BE49-F238E27FC236}">
                <a16:creationId xmlns:a16="http://schemas.microsoft.com/office/drawing/2014/main" id="{AF9649B8-4A1A-0276-7B7A-99FBCC0F122B}"/>
              </a:ext>
            </a:extLst>
          </p:cNvPr>
          <p:cNvSpPr txBox="1">
            <a:spLocks/>
          </p:cNvSpPr>
          <p:nvPr/>
        </p:nvSpPr>
        <p:spPr>
          <a:xfrm>
            <a:off x="6400802" y="1356854"/>
            <a:ext cx="5124107" cy="448350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fi-FI" b="1" dirty="0"/>
              <a:t> OPPIMISEN TUKI JA OPISKELUHUOLTO </a:t>
            </a:r>
            <a:br>
              <a:rPr lang="fi-FI" dirty="0"/>
            </a:br>
            <a:r>
              <a:rPr lang="fi-FI" dirty="0"/>
              <a:t>- Lapseni oppimista tuetaan riittävästi. </a:t>
            </a:r>
            <a:br>
              <a:rPr lang="fi-FI" dirty="0"/>
            </a:br>
            <a:r>
              <a:rPr lang="fi-FI" dirty="0"/>
              <a:t>- Lapseni koulunkäynnin ongelmiin puututaan. </a:t>
            </a:r>
            <a:br>
              <a:rPr lang="fi-FI" dirty="0"/>
            </a:br>
            <a:r>
              <a:rPr lang="fi-FI" dirty="0"/>
              <a:t>- Koen, että poissaoloihin puuttumalla koulu tukee lapseni koulunkäyntiä. </a:t>
            </a:r>
            <a:br>
              <a:rPr lang="fi-FI" dirty="0"/>
            </a:br>
            <a:r>
              <a:rPr lang="fi-FI" dirty="0"/>
              <a:t>- Lapseni saa tarvittaessa kouluterveydenhuollon palveluita. </a:t>
            </a:r>
            <a:br>
              <a:rPr lang="fi-FI" dirty="0"/>
            </a:br>
            <a:r>
              <a:rPr lang="fi-FI" dirty="0"/>
              <a:t>- Lapseni saa tarvittaessa koulukuraattorin palveluita. </a:t>
            </a:r>
            <a:br>
              <a:rPr lang="fi-FI" dirty="0"/>
            </a:br>
            <a:r>
              <a:rPr lang="fi-FI" dirty="0"/>
              <a:t>- Lapseni saa tarvittaessa koulupsykologin palveluita.</a:t>
            </a:r>
          </a:p>
          <a:p>
            <a:pPr marL="0" indent="0" fontAlgn="base">
              <a:buNone/>
            </a:pPr>
            <a:r>
              <a:rPr lang="fi-FI" dirty="0"/>
              <a:t> </a:t>
            </a:r>
          </a:p>
          <a:p>
            <a:pPr fontAlgn="base"/>
            <a:r>
              <a:rPr lang="fi-FI" b="1" dirty="0"/>
              <a:t>PUHELIMEN JA MOBIILILAITTEIDEN KÄYTTÖ </a:t>
            </a:r>
            <a:br>
              <a:rPr lang="fi-FI" dirty="0"/>
            </a:br>
            <a:r>
              <a:rPr lang="fi-FI" dirty="0"/>
              <a:t>- Puhelimen ja mobiililaitteiden rajaus koulupäivän aikana on ollut hyvä uudistus.  </a:t>
            </a:r>
            <a:br>
              <a:rPr lang="fi-FI" dirty="0"/>
            </a:br>
            <a:r>
              <a:rPr lang="fi-FI" dirty="0"/>
              <a:t>- Olen saanut riittävästi tietoa koulun puhelinkäytänteistä.  </a:t>
            </a:r>
            <a:br>
              <a:rPr lang="fi-FI" dirty="0"/>
            </a:br>
            <a:r>
              <a:rPr lang="fi-FI" dirty="0"/>
              <a:t> </a:t>
            </a:r>
            <a:br>
              <a:rPr lang="fi-FI" dirty="0"/>
            </a:br>
            <a:r>
              <a:rPr lang="fi-FI" dirty="0"/>
              <a:t> </a:t>
            </a:r>
          </a:p>
          <a:p>
            <a:pPr fontAlgn="base"/>
            <a:r>
              <a:rPr lang="fi-FI" b="1" dirty="0"/>
              <a:t>MINKÄ YLEISARVOSANAN ANNAT LAPSESI KOULUN TOIMINNASTA 1-5 </a:t>
            </a:r>
          </a:p>
          <a:p>
            <a:pPr marL="0" indent="0" fontAlgn="base">
              <a:buNone/>
            </a:pPr>
            <a:endParaRPr lang="fi-FI" b="1" dirty="0"/>
          </a:p>
          <a:p>
            <a:pPr fontAlgn="base"/>
            <a:r>
              <a:rPr lang="fi-FI" b="1" dirty="0"/>
              <a:t>KIITOKSET JA KEHITTÄMISEHDOTUKSET KOULULLE </a:t>
            </a:r>
          </a:p>
        </p:txBody>
      </p:sp>
    </p:spTree>
    <p:extLst>
      <p:ext uri="{BB962C8B-B14F-4D97-AF65-F5344CB8AC3E}">
        <p14:creationId xmlns:p14="http://schemas.microsoft.com/office/powerpoint/2010/main" val="34937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72C8A-9A81-BD27-CA23-68EC4E4D0BF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D74041B9-6D73-F15C-317A-8C3F05E076D2}"/>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141191D3-D8A3-7622-F1AF-D42DF0948767}"/>
              </a:ext>
            </a:extLst>
          </p:cNvPr>
          <p:cNvGraphicFramePr>
            <a:graphicFrameLocks noGrp="1"/>
          </p:cNvGraphicFramePr>
          <p:nvPr>
            <p:ph idx="1"/>
            <p:extLst>
              <p:ext uri="{D42A27DB-BD31-4B8C-83A1-F6EECF244321}">
                <p14:modId xmlns:p14="http://schemas.microsoft.com/office/powerpoint/2010/main" val="2399523036"/>
              </p:ext>
            </p:extLst>
          </p:nvPr>
        </p:nvGraphicFramePr>
        <p:xfrm>
          <a:off x="2979174" y="245789"/>
          <a:ext cx="9004274" cy="86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orakulmio: Pyöristetyt kulmat 5">
            <a:extLst>
              <a:ext uri="{FF2B5EF4-FFF2-40B4-BE49-F238E27FC236}">
                <a16:creationId xmlns:a16="http://schemas.microsoft.com/office/drawing/2014/main" id="{F9390549-5B7C-BA67-F838-85ADCCB3FD50}"/>
              </a:ext>
            </a:extLst>
          </p:cNvPr>
          <p:cNvSpPr/>
          <p:nvPr/>
        </p:nvSpPr>
        <p:spPr>
          <a:xfrm>
            <a:off x="726304" y="6282743"/>
            <a:ext cx="6559400" cy="3301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graphicFrame>
        <p:nvGraphicFramePr>
          <p:cNvPr id="7" name="Taulukko 6">
            <a:extLst>
              <a:ext uri="{FF2B5EF4-FFF2-40B4-BE49-F238E27FC236}">
                <a16:creationId xmlns:a16="http://schemas.microsoft.com/office/drawing/2014/main" id="{8B7639EC-9F70-DD1D-98C8-D949C8BD3848}"/>
              </a:ext>
            </a:extLst>
          </p:cNvPr>
          <p:cNvGraphicFramePr>
            <a:graphicFrameLocks noGrp="1"/>
          </p:cNvGraphicFramePr>
          <p:nvPr>
            <p:extLst>
              <p:ext uri="{D42A27DB-BD31-4B8C-83A1-F6EECF244321}">
                <p14:modId xmlns:p14="http://schemas.microsoft.com/office/powerpoint/2010/main" val="543119610"/>
              </p:ext>
            </p:extLst>
          </p:nvPr>
        </p:nvGraphicFramePr>
        <p:xfrm>
          <a:off x="459535" y="1768244"/>
          <a:ext cx="11338017" cy="3425996"/>
        </p:xfrm>
        <a:graphic>
          <a:graphicData uri="http://schemas.openxmlformats.org/drawingml/2006/table">
            <a:tbl>
              <a:tblPr firstRow="1" bandRow="1">
                <a:tableStyleId>{5C22544A-7EE6-4342-B048-85BDC9FD1C3A}</a:tableStyleId>
              </a:tblPr>
              <a:tblGrid>
                <a:gridCol w="2418996">
                  <a:extLst>
                    <a:ext uri="{9D8B030D-6E8A-4147-A177-3AD203B41FA5}">
                      <a16:colId xmlns:a16="http://schemas.microsoft.com/office/drawing/2014/main" val="3476844926"/>
                    </a:ext>
                  </a:extLst>
                </a:gridCol>
                <a:gridCol w="1118703">
                  <a:extLst>
                    <a:ext uri="{9D8B030D-6E8A-4147-A177-3AD203B41FA5}">
                      <a16:colId xmlns:a16="http://schemas.microsoft.com/office/drawing/2014/main" val="967590237"/>
                    </a:ext>
                  </a:extLst>
                </a:gridCol>
                <a:gridCol w="908497">
                  <a:extLst>
                    <a:ext uri="{9D8B030D-6E8A-4147-A177-3AD203B41FA5}">
                      <a16:colId xmlns:a16="http://schemas.microsoft.com/office/drawing/2014/main" val="1534022284"/>
                    </a:ext>
                  </a:extLst>
                </a:gridCol>
                <a:gridCol w="3142604">
                  <a:extLst>
                    <a:ext uri="{9D8B030D-6E8A-4147-A177-3AD203B41FA5}">
                      <a16:colId xmlns:a16="http://schemas.microsoft.com/office/drawing/2014/main" val="45325563"/>
                    </a:ext>
                  </a:extLst>
                </a:gridCol>
                <a:gridCol w="3749217">
                  <a:extLst>
                    <a:ext uri="{9D8B030D-6E8A-4147-A177-3AD203B41FA5}">
                      <a16:colId xmlns:a16="http://schemas.microsoft.com/office/drawing/2014/main" val="3403809987"/>
                    </a:ext>
                  </a:extLst>
                </a:gridCol>
              </a:tblGrid>
              <a:tr h="539194">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aseteltu eri tavalla.</a:t>
                      </a:r>
                    </a:p>
                  </a:txBody>
                  <a:tcPr/>
                </a:tc>
                <a:tc>
                  <a:txBody>
                    <a:bodyPr/>
                    <a:lstStyle/>
                    <a:p>
                      <a:r>
                        <a:rPr lang="fi-FI" sz="1800" dirty="0"/>
                        <a:t>Huomiot/ Avoimia vastauksia</a:t>
                      </a:r>
                    </a:p>
                  </a:txBody>
                  <a:tcPr/>
                </a:tc>
                <a:extLst>
                  <a:ext uri="{0D108BD9-81ED-4DB2-BD59-A6C34878D82A}">
                    <a16:rowId xmlns:a16="http://schemas.microsoft.com/office/drawing/2014/main" val="1963118072"/>
                  </a:ext>
                </a:extLst>
              </a:tr>
              <a:tr h="712546">
                <a:tc>
                  <a:txBody>
                    <a:bodyPr/>
                    <a:lstStyle/>
                    <a:p>
                      <a:r>
                        <a:rPr lang="fi-FI" sz="1400" dirty="0"/>
                        <a:t>Lapseni koulun henkilöstöön on helppo ottaa yhteyttä</a:t>
                      </a:r>
                      <a:endParaRPr lang="fi-FI" sz="1400" i="1" dirty="0"/>
                    </a:p>
                  </a:txBody>
                  <a:tcPr/>
                </a:tc>
                <a:tc>
                  <a:txBody>
                    <a:bodyPr/>
                    <a:lstStyle/>
                    <a:p>
                      <a:r>
                        <a:rPr lang="fi-FI" sz="1400" dirty="0"/>
                        <a:t>4.5</a:t>
                      </a:r>
                    </a:p>
                  </a:txBody>
                  <a:tcPr/>
                </a:tc>
                <a:tc>
                  <a:txBody>
                    <a:bodyPr/>
                    <a:lstStyle/>
                    <a:p>
                      <a:r>
                        <a:rPr lang="fi-FI" sz="1400" dirty="0"/>
                        <a:t>4.4</a:t>
                      </a:r>
                    </a:p>
                  </a:txBody>
                  <a:tcPr/>
                </a:tc>
                <a:tc>
                  <a:txBody>
                    <a:bodyPr/>
                    <a:lstStyle/>
                    <a:p>
                      <a:r>
                        <a:rPr lang="fi-FI" sz="1400" i="0" dirty="0"/>
                        <a:t>Lapseni koulun henkilöstöä on helppo lähestyä</a:t>
                      </a:r>
                    </a:p>
                  </a:txBody>
                  <a:tcPr/>
                </a:tc>
                <a:tc>
                  <a:txBody>
                    <a:bodyPr/>
                    <a:lstStyle/>
                    <a:p>
                      <a:endParaRPr lang="fi-FI" sz="1400" dirty="0"/>
                    </a:p>
                  </a:txBody>
                  <a:tcPr/>
                </a:tc>
                <a:extLst>
                  <a:ext uri="{0D108BD9-81ED-4DB2-BD59-A6C34878D82A}">
                    <a16:rowId xmlns:a16="http://schemas.microsoft.com/office/drawing/2014/main" val="4212636856"/>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Saan riittävästi tietoa lapseni koulun toiminnasta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t>3.3</a:t>
                      </a:r>
                    </a:p>
                  </a:txBody>
                  <a:tcPr/>
                </a:tc>
                <a:tc>
                  <a:txBody>
                    <a:bodyPr/>
                    <a:lstStyle/>
                    <a:p>
                      <a:endParaRPr lang="fi-FI" sz="1400" i="0" dirty="0"/>
                    </a:p>
                  </a:txBody>
                  <a:tcPr/>
                </a:tc>
                <a:tc>
                  <a:txBody>
                    <a:bodyPr/>
                    <a:lstStyle/>
                    <a:p>
                      <a:endParaRPr lang="fi-FI" sz="1400" dirty="0"/>
                    </a:p>
                  </a:txBody>
                  <a:tcPr/>
                </a:tc>
                <a:extLst>
                  <a:ext uri="{0D108BD9-81ED-4DB2-BD59-A6C34878D82A}">
                    <a16:rowId xmlns:a16="http://schemas.microsoft.com/office/drawing/2014/main" val="1901482652"/>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Kodin ja koulun yhteistyö toimii hyvin</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4.4</a:t>
                      </a:r>
                    </a:p>
                  </a:txBody>
                  <a:tcPr/>
                </a:tc>
                <a:tc>
                  <a:txBody>
                    <a:bodyPr/>
                    <a:lstStyle/>
                    <a:p>
                      <a:r>
                        <a:rPr lang="fi-FI" sz="1400" dirty="0"/>
                        <a:t>3.5</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Tasa-arvo ja </a:t>
                      </a:r>
                      <a:r>
                        <a:rPr lang="fi-FI" sz="1400" dirty="0" err="1"/>
                        <a:t>yhdenvertai-suus</a:t>
                      </a:r>
                      <a:r>
                        <a:rPr lang="fi-FI" sz="1400" dirty="0"/>
                        <a:t> toteutuu koulun toiminnassa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3.9</a:t>
                      </a:r>
                    </a:p>
                  </a:txBody>
                  <a:tcPr/>
                </a:tc>
                <a:tc>
                  <a:txBody>
                    <a:bodyPr/>
                    <a:lstStyle/>
                    <a:p>
                      <a:r>
                        <a:rPr lang="fi-FI" sz="1400" dirty="0">
                          <a:highlight>
                            <a:srgbClr val="FF0000"/>
                          </a:highlight>
                        </a:rPr>
                        <a:t>1.0</a:t>
                      </a:r>
                    </a:p>
                  </a:txBody>
                  <a:tcPr/>
                </a:tc>
                <a:tc>
                  <a:txBody>
                    <a:bodyPr/>
                    <a:lstStyle/>
                    <a:p>
                      <a:r>
                        <a:rPr lang="fi-FI" sz="1400" i="0" dirty="0"/>
                        <a:t>Tätä kysymystä ei ole ollut aiemmin</a:t>
                      </a:r>
                    </a:p>
                  </a:txBody>
                  <a:tcPr/>
                </a:tc>
                <a:tc>
                  <a:txBody>
                    <a:bodyPr/>
                    <a:lstStyle/>
                    <a:p>
                      <a:r>
                        <a:rPr lang="fi-FI" sz="1400" b="0" i="1" kern="1200" dirty="0">
                          <a:solidFill>
                            <a:schemeClr val="dk1"/>
                          </a:solidFill>
                          <a:effectLst/>
                          <a:latin typeface="+mn-lt"/>
                          <a:ea typeface="+mn-ea"/>
                          <a:cs typeface="+mn-cs"/>
                        </a:rPr>
                        <a:t>”Lapseni on ollut kiusattu jo pitkään ja vaikka kuinka koulussakin yritetään asiaan puuttua, ei lapseni voi hyvin.”</a:t>
                      </a:r>
                      <a:endParaRPr lang="fi-FI" sz="1400" i="1" dirty="0"/>
                    </a:p>
                  </a:txBody>
                  <a:tcPr/>
                </a:tc>
                <a:extLst>
                  <a:ext uri="{0D108BD9-81ED-4DB2-BD59-A6C34878D82A}">
                    <a16:rowId xmlns:a16="http://schemas.microsoft.com/office/drawing/2014/main" val="215020831"/>
                  </a:ext>
                </a:extLst>
              </a:tr>
            </a:tbl>
          </a:graphicData>
        </a:graphic>
      </p:graphicFrame>
    </p:spTree>
    <p:extLst>
      <p:ext uri="{BB962C8B-B14F-4D97-AF65-F5344CB8AC3E}">
        <p14:creationId xmlns:p14="http://schemas.microsoft.com/office/powerpoint/2010/main" val="2042758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3CB4-2570-7549-D01A-A657245D91B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7D0CD80-DA57-A70A-C117-4F5E7F06FF60}"/>
              </a:ext>
            </a:extLst>
          </p:cNvPr>
          <p:cNvSpPr>
            <a:spLocks noGrp="1"/>
          </p:cNvSpPr>
          <p:nvPr>
            <p:ph type="title"/>
          </p:nvPr>
        </p:nvSpPr>
        <p:spPr>
          <a:xfrm>
            <a:off x="1059473" y="667702"/>
            <a:ext cx="9797249" cy="660341"/>
          </a:xfrm>
        </p:spPr>
        <p:txBody>
          <a:bodyPr>
            <a:normAutofit fontScale="90000"/>
          </a:bodyPr>
          <a:lstStyle/>
          <a:p>
            <a:r>
              <a:rPr lang="fi-FI" sz="3600" b="1" dirty="0"/>
              <a:t>Vastaajamäärät Hartolassa</a:t>
            </a:r>
            <a:br>
              <a:rPr lang="fi-FI" dirty="0"/>
            </a:br>
            <a:endParaRPr lang="fi-FI" dirty="0"/>
          </a:p>
        </p:txBody>
      </p:sp>
      <p:graphicFrame>
        <p:nvGraphicFramePr>
          <p:cNvPr id="3" name="Taulukko 2">
            <a:extLst>
              <a:ext uri="{FF2B5EF4-FFF2-40B4-BE49-F238E27FC236}">
                <a16:creationId xmlns:a16="http://schemas.microsoft.com/office/drawing/2014/main" id="{1BC89576-4243-8C3E-ECE8-97185350551F}"/>
              </a:ext>
            </a:extLst>
          </p:cNvPr>
          <p:cNvGraphicFramePr>
            <a:graphicFrameLocks noGrp="1"/>
          </p:cNvGraphicFramePr>
          <p:nvPr>
            <p:extLst>
              <p:ext uri="{D42A27DB-BD31-4B8C-83A1-F6EECF244321}">
                <p14:modId xmlns:p14="http://schemas.microsoft.com/office/powerpoint/2010/main" val="1129393524"/>
              </p:ext>
            </p:extLst>
          </p:nvPr>
        </p:nvGraphicFramePr>
        <p:xfrm>
          <a:off x="3965511" y="1169422"/>
          <a:ext cx="4460031" cy="3691829"/>
        </p:xfrm>
        <a:graphic>
          <a:graphicData uri="http://schemas.openxmlformats.org/drawingml/2006/table">
            <a:tbl>
              <a:tblPr firstRow="1" bandRow="1">
                <a:tableStyleId>{21E4AEA4-8DFA-4A89-87EB-49C32662AFE0}</a:tableStyleId>
              </a:tblPr>
              <a:tblGrid>
                <a:gridCol w="2022373">
                  <a:extLst>
                    <a:ext uri="{9D8B030D-6E8A-4147-A177-3AD203B41FA5}">
                      <a16:colId xmlns:a16="http://schemas.microsoft.com/office/drawing/2014/main" val="2467322258"/>
                    </a:ext>
                  </a:extLst>
                </a:gridCol>
                <a:gridCol w="2437658">
                  <a:extLst>
                    <a:ext uri="{9D8B030D-6E8A-4147-A177-3AD203B41FA5}">
                      <a16:colId xmlns:a16="http://schemas.microsoft.com/office/drawing/2014/main" val="3358981659"/>
                    </a:ext>
                  </a:extLst>
                </a:gridCol>
              </a:tblGrid>
              <a:tr h="909581">
                <a:tc>
                  <a:txBody>
                    <a:bodyPr/>
                    <a:lstStyle/>
                    <a:p>
                      <a:pPr algn="ctr"/>
                      <a:endParaRPr lang="fi-FI" sz="1400" dirty="0"/>
                    </a:p>
                  </a:txBody>
                  <a:tcPr/>
                </a:tc>
                <a:tc>
                  <a:txBody>
                    <a:bodyPr/>
                    <a:lstStyle/>
                    <a:p>
                      <a:pPr algn="ctr"/>
                      <a:r>
                        <a:rPr lang="fi-FI" sz="1400" dirty="0"/>
                        <a:t>Kaikki aloittaneet 2026</a:t>
                      </a:r>
                    </a:p>
                  </a:txBody>
                  <a:tcPr/>
                </a:tc>
                <a:extLst>
                  <a:ext uri="{0D108BD9-81ED-4DB2-BD59-A6C34878D82A}">
                    <a16:rowId xmlns:a16="http://schemas.microsoft.com/office/drawing/2014/main" val="910591267"/>
                  </a:ext>
                </a:extLst>
              </a:tr>
              <a:tr h="695562">
                <a:tc>
                  <a:txBody>
                    <a:bodyPr/>
                    <a:lstStyle/>
                    <a:p>
                      <a:pPr algn="ctr"/>
                      <a:r>
                        <a:rPr lang="fi-FI" sz="1400" dirty="0"/>
                        <a:t>1.-2. </a:t>
                      </a:r>
                      <a:r>
                        <a:rPr lang="fi-FI" sz="1400" dirty="0" err="1"/>
                        <a:t>lk</a:t>
                      </a:r>
                      <a:r>
                        <a:rPr lang="fi-FI" sz="1400" dirty="0"/>
                        <a:t> </a:t>
                      </a:r>
                    </a:p>
                  </a:txBody>
                  <a:tcPr/>
                </a:tc>
                <a:tc>
                  <a:txBody>
                    <a:bodyPr/>
                    <a:lstStyle/>
                    <a:p>
                      <a:pPr algn="ctr"/>
                      <a:r>
                        <a:rPr lang="fi-FI" sz="2000" b="1" dirty="0"/>
                        <a:t>26</a:t>
                      </a:r>
                    </a:p>
                  </a:txBody>
                  <a:tcPr/>
                </a:tc>
                <a:extLst>
                  <a:ext uri="{0D108BD9-81ED-4DB2-BD59-A6C34878D82A}">
                    <a16:rowId xmlns:a16="http://schemas.microsoft.com/office/drawing/2014/main" val="936685334"/>
                  </a:ext>
                </a:extLst>
              </a:tr>
              <a:tr h="695562">
                <a:tc>
                  <a:txBody>
                    <a:bodyPr/>
                    <a:lstStyle/>
                    <a:p>
                      <a:pPr algn="ctr"/>
                      <a:r>
                        <a:rPr lang="fi-FI" sz="1400" dirty="0"/>
                        <a:t>3.-9. </a:t>
                      </a:r>
                      <a:r>
                        <a:rPr lang="fi-FI" sz="1400" dirty="0" err="1"/>
                        <a:t>lk</a:t>
                      </a:r>
                      <a:endParaRPr lang="fi-FI" sz="1400" dirty="0"/>
                    </a:p>
                  </a:txBody>
                  <a:tcPr/>
                </a:tc>
                <a:tc>
                  <a:txBody>
                    <a:bodyPr/>
                    <a:lstStyle/>
                    <a:p>
                      <a:pPr algn="ctr"/>
                      <a:r>
                        <a:rPr lang="fi-FI" sz="2000" b="1" dirty="0"/>
                        <a:t>117</a:t>
                      </a:r>
                    </a:p>
                  </a:txBody>
                  <a:tcPr/>
                </a:tc>
                <a:extLst>
                  <a:ext uri="{0D108BD9-81ED-4DB2-BD59-A6C34878D82A}">
                    <a16:rowId xmlns:a16="http://schemas.microsoft.com/office/drawing/2014/main" val="4257313152"/>
                  </a:ext>
                </a:extLst>
              </a:tr>
              <a:tr h="695562">
                <a:tc>
                  <a:txBody>
                    <a:bodyPr/>
                    <a:lstStyle/>
                    <a:p>
                      <a:pPr algn="ctr"/>
                      <a:r>
                        <a:rPr lang="fi-FI" sz="1400" dirty="0"/>
                        <a:t>Huoltajat</a:t>
                      </a:r>
                    </a:p>
                  </a:txBody>
                  <a:tcPr/>
                </a:tc>
                <a:tc>
                  <a:txBody>
                    <a:bodyPr/>
                    <a:lstStyle/>
                    <a:p>
                      <a:pPr algn="ctr"/>
                      <a:r>
                        <a:rPr lang="fi-FI" sz="2000" b="1" dirty="0"/>
                        <a:t>64</a:t>
                      </a:r>
                    </a:p>
                  </a:txBody>
                  <a:tcPr/>
                </a:tc>
                <a:extLst>
                  <a:ext uri="{0D108BD9-81ED-4DB2-BD59-A6C34878D82A}">
                    <a16:rowId xmlns:a16="http://schemas.microsoft.com/office/drawing/2014/main" val="3993973576"/>
                  </a:ext>
                </a:extLst>
              </a:tr>
              <a:tr h="695562">
                <a:tc>
                  <a:txBody>
                    <a:bodyPr/>
                    <a:lstStyle/>
                    <a:p>
                      <a:pPr algn="ctr"/>
                      <a:r>
                        <a:rPr lang="fi-FI" sz="1400" dirty="0"/>
                        <a:t>Henkilöstö</a:t>
                      </a:r>
                    </a:p>
                  </a:txBody>
                  <a:tcPr/>
                </a:tc>
                <a:tc>
                  <a:txBody>
                    <a:bodyPr/>
                    <a:lstStyle/>
                    <a:p>
                      <a:pPr algn="ctr"/>
                      <a:r>
                        <a:rPr lang="fi-FI" sz="2000" b="1" dirty="0"/>
                        <a:t>19</a:t>
                      </a:r>
                    </a:p>
                  </a:txBody>
                  <a:tcPr/>
                </a:tc>
                <a:extLst>
                  <a:ext uri="{0D108BD9-81ED-4DB2-BD59-A6C34878D82A}">
                    <a16:rowId xmlns:a16="http://schemas.microsoft.com/office/drawing/2014/main" val="2715230494"/>
                  </a:ext>
                </a:extLst>
              </a:tr>
            </a:tbl>
          </a:graphicData>
        </a:graphic>
      </p:graphicFrame>
    </p:spTree>
    <p:extLst>
      <p:ext uri="{BB962C8B-B14F-4D97-AF65-F5344CB8AC3E}">
        <p14:creationId xmlns:p14="http://schemas.microsoft.com/office/powerpoint/2010/main" val="3631497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B09C4-BB98-F60F-592E-5611ED12284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09BE6AD-6113-A035-971B-EF00D17932A8}"/>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1A6310B1-3E27-B333-77CA-711A42D1EA60}"/>
              </a:ext>
            </a:extLst>
          </p:cNvPr>
          <p:cNvGraphicFramePr>
            <a:graphicFrameLocks noGrp="1"/>
          </p:cNvGraphicFramePr>
          <p:nvPr>
            <p:ph idx="1"/>
            <p:extLst>
              <p:ext uri="{D42A27DB-BD31-4B8C-83A1-F6EECF244321}">
                <p14:modId xmlns:p14="http://schemas.microsoft.com/office/powerpoint/2010/main" val="671064428"/>
              </p:ext>
            </p:extLst>
          </p:nvPr>
        </p:nvGraphicFramePr>
        <p:xfrm>
          <a:off x="2979174" y="245789"/>
          <a:ext cx="9004274" cy="86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orakulmio: Pyöristetyt kulmat 5">
            <a:extLst>
              <a:ext uri="{FF2B5EF4-FFF2-40B4-BE49-F238E27FC236}">
                <a16:creationId xmlns:a16="http://schemas.microsoft.com/office/drawing/2014/main" id="{C376C048-0852-5A9F-6A3C-F8F230876CBB}"/>
              </a:ext>
            </a:extLst>
          </p:cNvPr>
          <p:cNvSpPr/>
          <p:nvPr/>
        </p:nvSpPr>
        <p:spPr>
          <a:xfrm>
            <a:off x="726304" y="6282743"/>
            <a:ext cx="6559400" cy="3301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graphicFrame>
        <p:nvGraphicFramePr>
          <p:cNvPr id="7" name="Taulukko 6">
            <a:extLst>
              <a:ext uri="{FF2B5EF4-FFF2-40B4-BE49-F238E27FC236}">
                <a16:creationId xmlns:a16="http://schemas.microsoft.com/office/drawing/2014/main" id="{FB519A0A-58DD-B5C6-E354-06B57A2CAA26}"/>
              </a:ext>
            </a:extLst>
          </p:cNvPr>
          <p:cNvGraphicFramePr>
            <a:graphicFrameLocks noGrp="1"/>
          </p:cNvGraphicFramePr>
          <p:nvPr>
            <p:extLst>
              <p:ext uri="{D42A27DB-BD31-4B8C-83A1-F6EECF244321}">
                <p14:modId xmlns:p14="http://schemas.microsoft.com/office/powerpoint/2010/main" val="1661004010"/>
              </p:ext>
            </p:extLst>
          </p:nvPr>
        </p:nvGraphicFramePr>
        <p:xfrm>
          <a:off x="581455" y="1350242"/>
          <a:ext cx="11338017" cy="4200966"/>
        </p:xfrm>
        <a:graphic>
          <a:graphicData uri="http://schemas.openxmlformats.org/drawingml/2006/table">
            <a:tbl>
              <a:tblPr firstRow="1" bandRow="1">
                <a:tableStyleId>{5C22544A-7EE6-4342-B048-85BDC9FD1C3A}</a:tableStyleId>
              </a:tblPr>
              <a:tblGrid>
                <a:gridCol w="2418996">
                  <a:extLst>
                    <a:ext uri="{9D8B030D-6E8A-4147-A177-3AD203B41FA5}">
                      <a16:colId xmlns:a16="http://schemas.microsoft.com/office/drawing/2014/main" val="3476844926"/>
                    </a:ext>
                  </a:extLst>
                </a:gridCol>
                <a:gridCol w="1136120">
                  <a:extLst>
                    <a:ext uri="{9D8B030D-6E8A-4147-A177-3AD203B41FA5}">
                      <a16:colId xmlns:a16="http://schemas.microsoft.com/office/drawing/2014/main" val="967590237"/>
                    </a:ext>
                  </a:extLst>
                </a:gridCol>
                <a:gridCol w="931818">
                  <a:extLst>
                    <a:ext uri="{9D8B030D-6E8A-4147-A177-3AD203B41FA5}">
                      <a16:colId xmlns:a16="http://schemas.microsoft.com/office/drawing/2014/main" val="1534022284"/>
                    </a:ext>
                  </a:extLst>
                </a:gridCol>
                <a:gridCol w="3101866">
                  <a:extLst>
                    <a:ext uri="{9D8B030D-6E8A-4147-A177-3AD203B41FA5}">
                      <a16:colId xmlns:a16="http://schemas.microsoft.com/office/drawing/2014/main" val="45325563"/>
                    </a:ext>
                  </a:extLst>
                </a:gridCol>
                <a:gridCol w="3749217">
                  <a:extLst>
                    <a:ext uri="{9D8B030D-6E8A-4147-A177-3AD203B41FA5}">
                      <a16:colId xmlns:a16="http://schemas.microsoft.com/office/drawing/2014/main" val="3403809987"/>
                    </a:ext>
                  </a:extLst>
                </a:gridCol>
              </a:tblGrid>
              <a:tr h="539194">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aseteltu eri tavalla.</a:t>
                      </a:r>
                    </a:p>
                  </a:txBody>
                  <a:tcPr/>
                </a:tc>
                <a:tc>
                  <a:txBody>
                    <a:bodyPr/>
                    <a:lstStyle/>
                    <a:p>
                      <a:r>
                        <a:rPr lang="fi-FI" sz="1800" dirty="0"/>
                        <a:t>Huomiot/ Avoimia vastauksia</a:t>
                      </a:r>
                    </a:p>
                  </a:txBody>
                  <a:tcPr/>
                </a:tc>
                <a:extLst>
                  <a:ext uri="{0D108BD9-81ED-4DB2-BD59-A6C34878D82A}">
                    <a16:rowId xmlns:a16="http://schemas.microsoft.com/office/drawing/2014/main" val="1963118072"/>
                  </a:ext>
                </a:extLst>
              </a:tr>
              <a:tr h="712546">
                <a:tc>
                  <a:txBody>
                    <a:bodyPr/>
                    <a:lstStyle/>
                    <a:p>
                      <a:r>
                        <a:rPr lang="fi-FI" sz="1400" dirty="0"/>
                        <a:t>Lapseni koulun tilat ovat hyvässä kunnossa</a:t>
                      </a:r>
                      <a:endParaRPr lang="fi-FI" sz="1400" i="1" dirty="0"/>
                    </a:p>
                  </a:txBody>
                  <a:tcPr/>
                </a:tc>
                <a:tc>
                  <a:txBody>
                    <a:bodyPr/>
                    <a:lstStyle/>
                    <a:p>
                      <a:r>
                        <a:rPr lang="fi-FI" sz="1400" dirty="0"/>
                        <a:t>4.6</a:t>
                      </a:r>
                    </a:p>
                  </a:txBody>
                  <a:tcPr/>
                </a:tc>
                <a:tc>
                  <a:txBody>
                    <a:bodyPr/>
                    <a:lstStyle/>
                    <a:p>
                      <a:r>
                        <a:rPr lang="fi-FI" sz="1400" dirty="0"/>
                        <a:t>4.3</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koulun piha-alue mahdollistaa monipuolisen toiminnan</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4.6</a:t>
                      </a:r>
                    </a:p>
                  </a:txBody>
                  <a:tcPr/>
                </a:tc>
                <a:tc>
                  <a:txBody>
                    <a:bodyPr/>
                    <a:lstStyle/>
                    <a:p>
                      <a:r>
                        <a:rPr lang="fi-FI" sz="1400" dirty="0"/>
                        <a:t>4.4</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1901482652"/>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Lapsellani on turvallista koulussa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highlight>
                            <a:srgbClr val="FF0000"/>
                          </a:highlight>
                        </a:rPr>
                        <a:t>1.8</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koulumatka on turvallinen</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4.4</a:t>
                      </a:r>
                    </a:p>
                  </a:txBody>
                  <a:tcPr/>
                </a:tc>
                <a:tc>
                  <a:txBody>
                    <a:bodyPr/>
                    <a:lstStyle/>
                    <a:p>
                      <a:r>
                        <a:rPr lang="fi-FI" sz="1400" dirty="0"/>
                        <a:t>3.4</a:t>
                      </a:r>
                    </a:p>
                  </a:txBody>
                  <a:tcPr/>
                </a:tc>
                <a:tc>
                  <a:txBody>
                    <a:bodyPr/>
                    <a:lstStyle/>
                    <a:p>
                      <a:r>
                        <a:rPr lang="fi-FI" sz="1400" i="0" dirty="0"/>
                        <a:t>Tätä kysymystä ei ole ollut aiemmin.</a:t>
                      </a:r>
                    </a:p>
                  </a:txBody>
                  <a:tcPr/>
                </a:tc>
                <a:tc>
                  <a:txBody>
                    <a:bodyPr/>
                    <a:lstStyle/>
                    <a:p>
                      <a:pPr fontAlgn="t">
                        <a:lnSpc>
                          <a:spcPts val="1500"/>
                        </a:lnSpc>
                        <a:buNone/>
                      </a:pPr>
                      <a:r>
                        <a:rPr lang="fi-FI" sz="1400" b="0" i="1" dirty="0">
                          <a:effectLst/>
                          <a:latin typeface="+mn-lt"/>
                        </a:rPr>
                        <a:t>”Lapseni joutuu odottamaan koulukyytiä yksin vilkasliikenteisen tien varressa, mikä tuntuu turvattomalta ja epätasa-arvoiselta ratkaisulta”</a:t>
                      </a:r>
                    </a:p>
                  </a:txBody>
                  <a:tcPr/>
                </a:tc>
                <a:extLst>
                  <a:ext uri="{0D108BD9-81ED-4DB2-BD59-A6C34878D82A}">
                    <a16:rowId xmlns:a16="http://schemas.microsoft.com/office/drawing/2014/main" val="215020831"/>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koulussa noudatetaan yhdessä sovittuja käytänteitä</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highlight>
                            <a:srgbClr val="FF0000"/>
                          </a:highlight>
                        </a:rPr>
                        <a:t>1.1</a:t>
                      </a:r>
                    </a:p>
                  </a:txBody>
                  <a:tcPr/>
                </a:tc>
                <a:tc>
                  <a:txBody>
                    <a:bodyPr/>
                    <a:lstStyle/>
                    <a:p>
                      <a:endParaRPr lang="fi-FI" sz="1400" i="1" dirty="0"/>
                    </a:p>
                  </a:txBody>
                  <a:tcPr/>
                </a:tc>
                <a:tc>
                  <a:txBody>
                    <a:bodyPr/>
                    <a:lstStyle/>
                    <a:p>
                      <a:endParaRPr lang="fi-FI" dirty="0"/>
                    </a:p>
                  </a:txBody>
                  <a:tcPr/>
                </a:tc>
                <a:extLst>
                  <a:ext uri="{0D108BD9-81ED-4DB2-BD59-A6C34878D82A}">
                    <a16:rowId xmlns:a16="http://schemas.microsoft.com/office/drawing/2014/main" val="3310289809"/>
                  </a:ext>
                </a:extLst>
              </a:tr>
            </a:tbl>
          </a:graphicData>
        </a:graphic>
      </p:graphicFrame>
    </p:spTree>
    <p:extLst>
      <p:ext uri="{BB962C8B-B14F-4D97-AF65-F5344CB8AC3E}">
        <p14:creationId xmlns:p14="http://schemas.microsoft.com/office/powerpoint/2010/main" val="2648341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B56E7-A2FA-0645-8EC0-6A80FA48C57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07FBE12-B99A-0E4D-0176-5BA979F88EDC}"/>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02940541-3275-C08B-8D4E-A408D3A284BB}"/>
              </a:ext>
            </a:extLst>
          </p:cNvPr>
          <p:cNvGraphicFramePr>
            <a:graphicFrameLocks noGrp="1"/>
          </p:cNvGraphicFramePr>
          <p:nvPr>
            <p:ph idx="1"/>
            <p:extLst>
              <p:ext uri="{D42A27DB-BD31-4B8C-83A1-F6EECF244321}">
                <p14:modId xmlns:p14="http://schemas.microsoft.com/office/powerpoint/2010/main" val="4132431236"/>
              </p:ext>
            </p:extLst>
          </p:nvPr>
        </p:nvGraphicFramePr>
        <p:xfrm>
          <a:off x="2979174" y="245789"/>
          <a:ext cx="9004274" cy="86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orakulmio: Pyöristetyt kulmat 5">
            <a:extLst>
              <a:ext uri="{FF2B5EF4-FFF2-40B4-BE49-F238E27FC236}">
                <a16:creationId xmlns:a16="http://schemas.microsoft.com/office/drawing/2014/main" id="{65DD0405-79A4-466D-4807-BC2F6992BAE7}"/>
              </a:ext>
            </a:extLst>
          </p:cNvPr>
          <p:cNvSpPr/>
          <p:nvPr/>
        </p:nvSpPr>
        <p:spPr>
          <a:xfrm>
            <a:off x="726304" y="6282743"/>
            <a:ext cx="6559400" cy="3301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graphicFrame>
        <p:nvGraphicFramePr>
          <p:cNvPr id="7" name="Taulukko 6">
            <a:extLst>
              <a:ext uri="{FF2B5EF4-FFF2-40B4-BE49-F238E27FC236}">
                <a16:creationId xmlns:a16="http://schemas.microsoft.com/office/drawing/2014/main" id="{E8C53644-A9D2-3484-39DC-3E899546F4BD}"/>
              </a:ext>
            </a:extLst>
          </p:cNvPr>
          <p:cNvGraphicFramePr>
            <a:graphicFrameLocks noGrp="1"/>
          </p:cNvGraphicFramePr>
          <p:nvPr>
            <p:extLst>
              <p:ext uri="{D42A27DB-BD31-4B8C-83A1-F6EECF244321}">
                <p14:modId xmlns:p14="http://schemas.microsoft.com/office/powerpoint/2010/main" val="959453755"/>
              </p:ext>
            </p:extLst>
          </p:nvPr>
        </p:nvGraphicFramePr>
        <p:xfrm>
          <a:off x="459535" y="1768244"/>
          <a:ext cx="11338017" cy="3466290"/>
        </p:xfrm>
        <a:graphic>
          <a:graphicData uri="http://schemas.openxmlformats.org/drawingml/2006/table">
            <a:tbl>
              <a:tblPr firstRow="1" bandRow="1">
                <a:tableStyleId>{5C22544A-7EE6-4342-B048-85BDC9FD1C3A}</a:tableStyleId>
              </a:tblPr>
              <a:tblGrid>
                <a:gridCol w="2418996">
                  <a:extLst>
                    <a:ext uri="{9D8B030D-6E8A-4147-A177-3AD203B41FA5}">
                      <a16:colId xmlns:a16="http://schemas.microsoft.com/office/drawing/2014/main" val="3476844926"/>
                    </a:ext>
                  </a:extLst>
                </a:gridCol>
                <a:gridCol w="1127412">
                  <a:extLst>
                    <a:ext uri="{9D8B030D-6E8A-4147-A177-3AD203B41FA5}">
                      <a16:colId xmlns:a16="http://schemas.microsoft.com/office/drawing/2014/main" val="967590237"/>
                    </a:ext>
                  </a:extLst>
                </a:gridCol>
                <a:gridCol w="899788">
                  <a:extLst>
                    <a:ext uri="{9D8B030D-6E8A-4147-A177-3AD203B41FA5}">
                      <a16:colId xmlns:a16="http://schemas.microsoft.com/office/drawing/2014/main" val="1534022284"/>
                    </a:ext>
                  </a:extLst>
                </a:gridCol>
                <a:gridCol w="3142604">
                  <a:extLst>
                    <a:ext uri="{9D8B030D-6E8A-4147-A177-3AD203B41FA5}">
                      <a16:colId xmlns:a16="http://schemas.microsoft.com/office/drawing/2014/main" val="45325563"/>
                    </a:ext>
                  </a:extLst>
                </a:gridCol>
                <a:gridCol w="3749217">
                  <a:extLst>
                    <a:ext uri="{9D8B030D-6E8A-4147-A177-3AD203B41FA5}">
                      <a16:colId xmlns:a16="http://schemas.microsoft.com/office/drawing/2014/main" val="3403809987"/>
                    </a:ext>
                  </a:extLst>
                </a:gridCol>
              </a:tblGrid>
              <a:tr h="539194">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aseteltu eri tavalla.</a:t>
                      </a:r>
                    </a:p>
                  </a:txBody>
                  <a:tcPr/>
                </a:tc>
                <a:tc>
                  <a:txBody>
                    <a:bodyPr/>
                    <a:lstStyle/>
                    <a:p>
                      <a:r>
                        <a:rPr lang="fi-FI" sz="1800" dirty="0"/>
                        <a:t>Huomiot/ Avoimia vastauksia</a:t>
                      </a:r>
                    </a:p>
                  </a:txBody>
                  <a:tcPr/>
                </a:tc>
                <a:extLst>
                  <a:ext uri="{0D108BD9-81ED-4DB2-BD59-A6C34878D82A}">
                    <a16:rowId xmlns:a16="http://schemas.microsoft.com/office/drawing/2014/main" val="1963118072"/>
                  </a:ext>
                </a:extLst>
              </a:tr>
              <a:tr h="712546">
                <a:tc>
                  <a:txBody>
                    <a:bodyPr/>
                    <a:lstStyle/>
                    <a:p>
                      <a:r>
                        <a:rPr lang="fi-FI" sz="1400" dirty="0"/>
                        <a:t>Lapseni käy mielellään koulua</a:t>
                      </a:r>
                      <a:endParaRPr lang="fi-FI" sz="1400" i="1" dirty="0"/>
                    </a:p>
                  </a:txBody>
                  <a:tcPr/>
                </a:tc>
                <a:tc>
                  <a:txBody>
                    <a:bodyPr/>
                    <a:lstStyle/>
                    <a:p>
                      <a:r>
                        <a:rPr lang="fi-FI" sz="1400" dirty="0"/>
                        <a:t>4.3</a:t>
                      </a:r>
                    </a:p>
                  </a:txBody>
                  <a:tcPr/>
                </a:tc>
                <a:tc>
                  <a:txBody>
                    <a:bodyPr/>
                    <a:lstStyle/>
                    <a:p>
                      <a:r>
                        <a:rPr lang="fi-FI" sz="1400" dirty="0">
                          <a:highlight>
                            <a:srgbClr val="FF0000"/>
                          </a:highlight>
                        </a:rPr>
                        <a:t>2.2</a:t>
                      </a:r>
                    </a:p>
                  </a:txBody>
                  <a:tcPr/>
                </a:tc>
                <a:tc>
                  <a:txBody>
                    <a:bodyPr/>
                    <a:lstStyle/>
                    <a:p>
                      <a:endParaRPr lang="fi-FI" sz="1400" i="1" dirty="0"/>
                    </a:p>
                  </a:txBody>
                  <a:tcPr/>
                </a:tc>
                <a:tc>
                  <a:txBody>
                    <a:bodyPr/>
                    <a:lstStyle/>
                    <a:p>
                      <a:pPr fontAlgn="t">
                        <a:lnSpc>
                          <a:spcPts val="1500"/>
                        </a:lnSpc>
                        <a:buNone/>
                      </a:pPr>
                      <a:r>
                        <a:rPr lang="fi-FI" sz="1400" b="0" i="1" dirty="0">
                          <a:effectLst/>
                          <a:latin typeface="+mn-lt"/>
                        </a:rPr>
                        <a:t>”Lapseni koulunkäynti on erittäin haastavaa, ja koen etten ole saanut koululta riittävästi ohjausta mahdollisen lukivaikeuden selvittämiseen.”</a:t>
                      </a:r>
                    </a:p>
                  </a:txBody>
                  <a:tcPr/>
                </a:tc>
                <a:extLst>
                  <a:ext uri="{0D108BD9-81ED-4DB2-BD59-A6C34878D82A}">
                    <a16:rowId xmlns:a16="http://schemas.microsoft.com/office/drawing/2014/main" val="4212636856"/>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Lapsellani on osaavia opettajia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4.5</a:t>
                      </a:r>
                    </a:p>
                  </a:txBody>
                  <a:tcPr/>
                </a:tc>
                <a:tc>
                  <a:txBody>
                    <a:bodyPr/>
                    <a:lstStyle/>
                    <a:p>
                      <a:r>
                        <a:rPr lang="fi-FI" sz="1400" dirty="0">
                          <a:highlight>
                            <a:srgbClr val="00FF00"/>
                          </a:highlight>
                        </a:rPr>
                        <a:t>5.0</a:t>
                      </a:r>
                    </a:p>
                  </a:txBody>
                  <a:tcPr/>
                </a:tc>
                <a:tc>
                  <a:txBody>
                    <a:bodyPr/>
                    <a:lstStyle/>
                    <a:p>
                      <a:endParaRPr lang="fi-FI" sz="1400" i="1" dirty="0"/>
                    </a:p>
                  </a:txBody>
                  <a:tcPr/>
                </a:tc>
                <a:tc>
                  <a:txBody>
                    <a:bodyPr/>
                    <a:lstStyle/>
                    <a:p>
                      <a:endParaRPr lang="fi-FI" dirty="0"/>
                    </a:p>
                  </a:txBody>
                  <a:tcPr/>
                </a:tc>
                <a:extLst>
                  <a:ext uri="{0D108BD9-81ED-4DB2-BD59-A6C34878D82A}">
                    <a16:rowId xmlns:a16="http://schemas.microsoft.com/office/drawing/2014/main" val="1901482652"/>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oppii koulussa oikeita asioita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4.5</a:t>
                      </a:r>
                    </a:p>
                  </a:txBody>
                  <a:tcPr/>
                </a:tc>
                <a:tc>
                  <a:txBody>
                    <a:bodyPr/>
                    <a:lstStyle/>
                    <a:p>
                      <a:r>
                        <a:rPr lang="fi-FI" sz="1400" dirty="0">
                          <a:highlight>
                            <a:srgbClr val="00FF00"/>
                          </a:highlight>
                        </a:rPr>
                        <a:t>5.0</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otetaan huomioon yksilönä</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4.2</a:t>
                      </a:r>
                    </a:p>
                  </a:txBody>
                  <a:tcPr/>
                </a:tc>
                <a:tc>
                  <a:txBody>
                    <a:bodyPr/>
                    <a:lstStyle/>
                    <a:p>
                      <a:r>
                        <a:rPr lang="fi-FI" sz="1400" dirty="0">
                          <a:highlight>
                            <a:srgbClr val="FF0000"/>
                          </a:highlight>
                        </a:rPr>
                        <a:t>2.0</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215020831"/>
                  </a:ext>
                </a:extLst>
              </a:tr>
            </a:tbl>
          </a:graphicData>
        </a:graphic>
      </p:graphicFrame>
    </p:spTree>
    <p:extLst>
      <p:ext uri="{BB962C8B-B14F-4D97-AF65-F5344CB8AC3E}">
        <p14:creationId xmlns:p14="http://schemas.microsoft.com/office/powerpoint/2010/main" val="2368345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BB02E-80C2-572D-85C9-FAAA5B3DA248}"/>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D635515-CFEF-7075-BE5C-604241B06497}"/>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12F7C7F9-4505-6757-6CC2-7B799D699AC3}"/>
              </a:ext>
            </a:extLst>
          </p:cNvPr>
          <p:cNvGraphicFramePr>
            <a:graphicFrameLocks noGrp="1"/>
          </p:cNvGraphicFramePr>
          <p:nvPr>
            <p:ph idx="1"/>
            <p:extLst>
              <p:ext uri="{D42A27DB-BD31-4B8C-83A1-F6EECF244321}">
                <p14:modId xmlns:p14="http://schemas.microsoft.com/office/powerpoint/2010/main" val="347916427"/>
              </p:ext>
            </p:extLst>
          </p:nvPr>
        </p:nvGraphicFramePr>
        <p:xfrm>
          <a:off x="2979174" y="245789"/>
          <a:ext cx="9004274" cy="86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orakulmio: Pyöristetyt kulmat 5">
            <a:extLst>
              <a:ext uri="{FF2B5EF4-FFF2-40B4-BE49-F238E27FC236}">
                <a16:creationId xmlns:a16="http://schemas.microsoft.com/office/drawing/2014/main" id="{04E25B9F-34D7-DAA3-9038-D193E96EB8B0}"/>
              </a:ext>
            </a:extLst>
          </p:cNvPr>
          <p:cNvSpPr/>
          <p:nvPr/>
        </p:nvSpPr>
        <p:spPr>
          <a:xfrm>
            <a:off x="726304" y="6282743"/>
            <a:ext cx="6559400" cy="3301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graphicFrame>
        <p:nvGraphicFramePr>
          <p:cNvPr id="7" name="Taulukko 6">
            <a:extLst>
              <a:ext uri="{FF2B5EF4-FFF2-40B4-BE49-F238E27FC236}">
                <a16:creationId xmlns:a16="http://schemas.microsoft.com/office/drawing/2014/main" id="{F568C815-AAAF-B0AA-05FF-A2E43689708D}"/>
              </a:ext>
            </a:extLst>
          </p:cNvPr>
          <p:cNvGraphicFramePr>
            <a:graphicFrameLocks noGrp="1"/>
          </p:cNvGraphicFramePr>
          <p:nvPr>
            <p:extLst>
              <p:ext uri="{D42A27DB-BD31-4B8C-83A1-F6EECF244321}">
                <p14:modId xmlns:p14="http://schemas.microsoft.com/office/powerpoint/2010/main" val="3513279333"/>
              </p:ext>
            </p:extLst>
          </p:nvPr>
        </p:nvGraphicFramePr>
        <p:xfrm>
          <a:off x="459535" y="1776953"/>
          <a:ext cx="11338017" cy="3532311"/>
        </p:xfrm>
        <a:graphic>
          <a:graphicData uri="http://schemas.openxmlformats.org/drawingml/2006/table">
            <a:tbl>
              <a:tblPr firstRow="1" bandRow="1">
                <a:tableStyleId>{5C22544A-7EE6-4342-B048-85BDC9FD1C3A}</a:tableStyleId>
              </a:tblPr>
              <a:tblGrid>
                <a:gridCol w="2418996">
                  <a:extLst>
                    <a:ext uri="{9D8B030D-6E8A-4147-A177-3AD203B41FA5}">
                      <a16:colId xmlns:a16="http://schemas.microsoft.com/office/drawing/2014/main" val="3476844926"/>
                    </a:ext>
                  </a:extLst>
                </a:gridCol>
                <a:gridCol w="1118703">
                  <a:extLst>
                    <a:ext uri="{9D8B030D-6E8A-4147-A177-3AD203B41FA5}">
                      <a16:colId xmlns:a16="http://schemas.microsoft.com/office/drawing/2014/main" val="967590237"/>
                    </a:ext>
                  </a:extLst>
                </a:gridCol>
                <a:gridCol w="908497">
                  <a:extLst>
                    <a:ext uri="{9D8B030D-6E8A-4147-A177-3AD203B41FA5}">
                      <a16:colId xmlns:a16="http://schemas.microsoft.com/office/drawing/2014/main" val="1534022284"/>
                    </a:ext>
                  </a:extLst>
                </a:gridCol>
                <a:gridCol w="3142604">
                  <a:extLst>
                    <a:ext uri="{9D8B030D-6E8A-4147-A177-3AD203B41FA5}">
                      <a16:colId xmlns:a16="http://schemas.microsoft.com/office/drawing/2014/main" val="45325563"/>
                    </a:ext>
                  </a:extLst>
                </a:gridCol>
                <a:gridCol w="3749217">
                  <a:extLst>
                    <a:ext uri="{9D8B030D-6E8A-4147-A177-3AD203B41FA5}">
                      <a16:colId xmlns:a16="http://schemas.microsoft.com/office/drawing/2014/main" val="3403809987"/>
                    </a:ext>
                  </a:extLst>
                </a:gridCol>
              </a:tblGrid>
              <a:tr h="539194">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aseteltu eri tavalla.</a:t>
                      </a:r>
                    </a:p>
                  </a:txBody>
                  <a:tcPr/>
                </a:tc>
                <a:tc>
                  <a:txBody>
                    <a:bodyPr/>
                    <a:lstStyle/>
                    <a:p>
                      <a:r>
                        <a:rPr lang="fi-FI" sz="1800" dirty="0"/>
                        <a:t>Huomiot/ Avoimia vastauksia</a:t>
                      </a:r>
                    </a:p>
                  </a:txBody>
                  <a:tcPr/>
                </a:tc>
                <a:extLst>
                  <a:ext uri="{0D108BD9-81ED-4DB2-BD59-A6C34878D82A}">
                    <a16:rowId xmlns:a16="http://schemas.microsoft.com/office/drawing/2014/main" val="1963118072"/>
                  </a:ext>
                </a:extLst>
              </a:tr>
              <a:tr h="712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saa kannustavaa palautetta</a:t>
                      </a:r>
                      <a:endParaRPr kumimoji="0" lang="fi-FI" sz="1400" b="0" i="1"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r>
                        <a:rPr lang="fi-FI" sz="1400" dirty="0"/>
                        <a:t>4.3</a:t>
                      </a:r>
                    </a:p>
                  </a:txBody>
                  <a:tcPr/>
                </a:tc>
                <a:tc>
                  <a:txBody>
                    <a:bodyPr/>
                    <a:lstStyle/>
                    <a:p>
                      <a:r>
                        <a:rPr lang="fi-FI" sz="1400" dirty="0"/>
                        <a:t>2.8</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koulutyössä käytetään monipuolisia työskentelytapoja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4.4</a:t>
                      </a:r>
                    </a:p>
                  </a:txBody>
                  <a:tcPr/>
                </a:tc>
                <a:tc>
                  <a:txBody>
                    <a:bodyPr/>
                    <a:lstStyle/>
                    <a:p>
                      <a:r>
                        <a:rPr lang="fi-FI" sz="1400" dirty="0"/>
                        <a:t>2.9</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1901482652"/>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Saan riittävästi tietoa lapseni oppimisen etenemisestä</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4.1</a:t>
                      </a:r>
                    </a:p>
                  </a:txBody>
                  <a:tcPr/>
                </a:tc>
                <a:tc>
                  <a:txBody>
                    <a:bodyPr/>
                    <a:lstStyle/>
                    <a:p>
                      <a:r>
                        <a:rPr lang="fi-FI" sz="1400" dirty="0">
                          <a:highlight>
                            <a:srgbClr val="FF0000"/>
                          </a:highlight>
                        </a:rPr>
                        <a:t>1.9</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Olen saanut riittävästi tietoa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oppimisen tavoitteista ja arvioinnin perusteista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4.1</a:t>
                      </a:r>
                    </a:p>
                  </a:txBody>
                  <a:tcPr/>
                </a:tc>
                <a:tc>
                  <a:txBody>
                    <a:bodyPr/>
                    <a:lstStyle/>
                    <a:p>
                      <a:r>
                        <a:rPr lang="fi-FI" sz="1400" dirty="0">
                          <a:highlight>
                            <a:srgbClr val="FF0000"/>
                          </a:highlight>
                        </a:rPr>
                        <a:t>1.8</a:t>
                      </a:r>
                    </a:p>
                  </a:txBody>
                  <a:tcPr/>
                </a:tc>
                <a:tc>
                  <a:txBody>
                    <a:bodyPr/>
                    <a:lstStyle/>
                    <a:p>
                      <a:r>
                        <a:rPr lang="fi-FI" sz="1400" i="0" dirty="0"/>
                        <a:t>Tiedän millä perusteilla lapseni oppimista arvioidaan</a:t>
                      </a:r>
                    </a:p>
                  </a:txBody>
                  <a:tcPr/>
                </a:tc>
                <a:tc>
                  <a:txBody>
                    <a:bodyPr/>
                    <a:lstStyle/>
                    <a:p>
                      <a:endParaRPr lang="fi-FI" sz="1400" dirty="0"/>
                    </a:p>
                  </a:txBody>
                  <a:tcPr/>
                </a:tc>
                <a:extLst>
                  <a:ext uri="{0D108BD9-81ED-4DB2-BD59-A6C34878D82A}">
                    <a16:rowId xmlns:a16="http://schemas.microsoft.com/office/drawing/2014/main" val="215020831"/>
                  </a:ext>
                </a:extLst>
              </a:tr>
            </a:tbl>
          </a:graphicData>
        </a:graphic>
      </p:graphicFrame>
    </p:spTree>
    <p:extLst>
      <p:ext uri="{BB962C8B-B14F-4D97-AF65-F5344CB8AC3E}">
        <p14:creationId xmlns:p14="http://schemas.microsoft.com/office/powerpoint/2010/main" val="1804180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10D5-1C20-A55B-0345-639EEE871F6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82058C2-165B-EBC9-772C-779775749D93}"/>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F5EC4096-9F16-1022-8409-1DD4170453B3}"/>
              </a:ext>
            </a:extLst>
          </p:cNvPr>
          <p:cNvGraphicFramePr>
            <a:graphicFrameLocks noGrp="1"/>
          </p:cNvGraphicFramePr>
          <p:nvPr>
            <p:ph idx="1"/>
            <p:extLst>
              <p:ext uri="{D42A27DB-BD31-4B8C-83A1-F6EECF244321}">
                <p14:modId xmlns:p14="http://schemas.microsoft.com/office/powerpoint/2010/main" val="3378846197"/>
              </p:ext>
            </p:extLst>
          </p:nvPr>
        </p:nvGraphicFramePr>
        <p:xfrm>
          <a:off x="2979174" y="245789"/>
          <a:ext cx="9004274" cy="86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orakulmio: Pyöristetyt kulmat 5">
            <a:extLst>
              <a:ext uri="{FF2B5EF4-FFF2-40B4-BE49-F238E27FC236}">
                <a16:creationId xmlns:a16="http://schemas.microsoft.com/office/drawing/2014/main" id="{986DA200-BB90-0AFD-2167-C4432135A802}"/>
              </a:ext>
            </a:extLst>
          </p:cNvPr>
          <p:cNvSpPr/>
          <p:nvPr/>
        </p:nvSpPr>
        <p:spPr>
          <a:xfrm>
            <a:off x="726304" y="6282743"/>
            <a:ext cx="6559400" cy="3301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graphicFrame>
        <p:nvGraphicFramePr>
          <p:cNvPr id="7" name="Taulukko 6">
            <a:extLst>
              <a:ext uri="{FF2B5EF4-FFF2-40B4-BE49-F238E27FC236}">
                <a16:creationId xmlns:a16="http://schemas.microsoft.com/office/drawing/2014/main" id="{C78A16D4-C800-421F-1E03-5352B8A6C390}"/>
              </a:ext>
            </a:extLst>
          </p:cNvPr>
          <p:cNvGraphicFramePr>
            <a:graphicFrameLocks noGrp="1"/>
          </p:cNvGraphicFramePr>
          <p:nvPr>
            <p:extLst>
              <p:ext uri="{D42A27DB-BD31-4B8C-83A1-F6EECF244321}">
                <p14:modId xmlns:p14="http://schemas.microsoft.com/office/powerpoint/2010/main" val="4042278770"/>
              </p:ext>
            </p:extLst>
          </p:nvPr>
        </p:nvGraphicFramePr>
        <p:xfrm>
          <a:off x="426991" y="1107903"/>
          <a:ext cx="11338017" cy="4782721"/>
        </p:xfrm>
        <a:graphic>
          <a:graphicData uri="http://schemas.openxmlformats.org/drawingml/2006/table">
            <a:tbl>
              <a:tblPr firstRow="1" bandRow="1">
                <a:tableStyleId>{5C22544A-7EE6-4342-B048-85BDC9FD1C3A}</a:tableStyleId>
              </a:tblPr>
              <a:tblGrid>
                <a:gridCol w="2418996">
                  <a:extLst>
                    <a:ext uri="{9D8B030D-6E8A-4147-A177-3AD203B41FA5}">
                      <a16:colId xmlns:a16="http://schemas.microsoft.com/office/drawing/2014/main" val="3476844926"/>
                    </a:ext>
                  </a:extLst>
                </a:gridCol>
                <a:gridCol w="1133830">
                  <a:extLst>
                    <a:ext uri="{9D8B030D-6E8A-4147-A177-3AD203B41FA5}">
                      <a16:colId xmlns:a16="http://schemas.microsoft.com/office/drawing/2014/main" val="967590237"/>
                    </a:ext>
                  </a:extLst>
                </a:gridCol>
                <a:gridCol w="893370">
                  <a:extLst>
                    <a:ext uri="{9D8B030D-6E8A-4147-A177-3AD203B41FA5}">
                      <a16:colId xmlns:a16="http://schemas.microsoft.com/office/drawing/2014/main" val="1534022284"/>
                    </a:ext>
                  </a:extLst>
                </a:gridCol>
                <a:gridCol w="3142604">
                  <a:extLst>
                    <a:ext uri="{9D8B030D-6E8A-4147-A177-3AD203B41FA5}">
                      <a16:colId xmlns:a16="http://schemas.microsoft.com/office/drawing/2014/main" val="45325563"/>
                    </a:ext>
                  </a:extLst>
                </a:gridCol>
                <a:gridCol w="3749217">
                  <a:extLst>
                    <a:ext uri="{9D8B030D-6E8A-4147-A177-3AD203B41FA5}">
                      <a16:colId xmlns:a16="http://schemas.microsoft.com/office/drawing/2014/main" val="3403809987"/>
                    </a:ext>
                  </a:extLst>
                </a:gridCol>
              </a:tblGrid>
              <a:tr h="539194">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aseteltu eri tavalla.</a:t>
                      </a:r>
                    </a:p>
                  </a:txBody>
                  <a:tcPr/>
                </a:tc>
                <a:tc>
                  <a:txBody>
                    <a:bodyPr/>
                    <a:lstStyle/>
                    <a:p>
                      <a:r>
                        <a:rPr lang="fi-FI" sz="1800" dirty="0"/>
                        <a:t>Huomiot/Avoimia vastauksia</a:t>
                      </a:r>
                    </a:p>
                  </a:txBody>
                  <a:tcPr/>
                </a:tc>
                <a:extLst>
                  <a:ext uri="{0D108BD9-81ED-4DB2-BD59-A6C34878D82A}">
                    <a16:rowId xmlns:a16="http://schemas.microsoft.com/office/drawing/2014/main" val="1963118072"/>
                  </a:ext>
                </a:extLst>
              </a:tr>
              <a:tr h="712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oppimista tuetaan riittävästi</a:t>
                      </a:r>
                      <a:endParaRPr kumimoji="0" lang="fi-FI" sz="1400" b="0" i="1"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r>
                        <a:rPr lang="fi-FI" sz="1400" dirty="0"/>
                        <a:t>4.3</a:t>
                      </a:r>
                    </a:p>
                  </a:txBody>
                  <a:tcPr/>
                </a:tc>
                <a:tc>
                  <a:txBody>
                    <a:bodyPr/>
                    <a:lstStyle/>
                    <a:p>
                      <a:r>
                        <a:rPr lang="fi-FI" sz="1400" dirty="0"/>
                        <a:t>3.4</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koulunkäynnin ongelmiin puututaan</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4.2</a:t>
                      </a:r>
                    </a:p>
                  </a:txBody>
                  <a:tcPr/>
                </a:tc>
                <a:tc>
                  <a:txBody>
                    <a:bodyPr/>
                    <a:lstStyle/>
                    <a:p>
                      <a:r>
                        <a:rPr lang="fi-FI" sz="1400" dirty="0"/>
                        <a:t>2.5</a:t>
                      </a:r>
                    </a:p>
                  </a:txBody>
                  <a:tcPr/>
                </a:tc>
                <a:tc>
                  <a:txBody>
                    <a:bodyPr/>
                    <a:lstStyle/>
                    <a:p>
                      <a:r>
                        <a:rPr lang="fi-FI" sz="1400" i="0" dirty="0"/>
                        <a:t>Lapseni koulunkäynnin ongelmiin puututaan riittävän varhain</a:t>
                      </a:r>
                    </a:p>
                  </a:txBody>
                  <a:tcPr/>
                </a:tc>
                <a:tc>
                  <a:txBody>
                    <a:bodyPr/>
                    <a:lstStyle/>
                    <a:p>
                      <a:endParaRPr lang="fi-FI" sz="1400" dirty="0"/>
                    </a:p>
                  </a:txBody>
                  <a:tcPr/>
                </a:tc>
                <a:extLst>
                  <a:ext uri="{0D108BD9-81ED-4DB2-BD59-A6C34878D82A}">
                    <a16:rowId xmlns:a16="http://schemas.microsoft.com/office/drawing/2014/main" val="1901482652"/>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Koen, että poissaoloihin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puuttumalla koulu tukee lapseni koulunkäyntiä</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highlight>
                            <a:srgbClr val="00FF00"/>
                          </a:highlight>
                        </a:rPr>
                        <a:t>4.6</a:t>
                      </a:r>
                    </a:p>
                  </a:txBody>
                  <a:tcPr/>
                </a:tc>
                <a:tc>
                  <a:txBody>
                    <a:bodyPr/>
                    <a:lstStyle/>
                    <a:p>
                      <a:r>
                        <a:rPr lang="fi-FI" sz="1400" dirty="0"/>
                        <a:t>Tätä kysymystä ei ole ollut aiemmin</a:t>
                      </a:r>
                    </a:p>
                  </a:txBody>
                  <a:tcPr/>
                </a:tc>
                <a:tc>
                  <a:txBody>
                    <a:bodyPr/>
                    <a:lstStyle/>
                    <a:p>
                      <a:pPr fontAlgn="t">
                        <a:lnSpc>
                          <a:spcPts val="1500"/>
                        </a:lnSpc>
                        <a:buNone/>
                      </a:pPr>
                      <a:r>
                        <a:rPr lang="fi-FI" sz="1400" b="0" i="1" dirty="0">
                          <a:effectLst/>
                          <a:latin typeface="+mn-lt"/>
                        </a:rPr>
                        <a:t>”Poissaolokäytännöt tuntuvat liian tiukoilta ja aiheuttavat turhaa pelkoa, jopa niin että lapsi joutuu tulemaan kouluun puolikuntoisena.”</a:t>
                      </a:r>
                    </a:p>
                  </a:txBody>
                  <a:tcPr/>
                </a:tc>
                <a:extLst>
                  <a:ext uri="{0D108BD9-81ED-4DB2-BD59-A6C34878D82A}">
                    <a16:rowId xmlns:a16="http://schemas.microsoft.com/office/drawing/2014/main" val="1395441057"/>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saa tarvittaessa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kouluterveydenhuollon palveluita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t>3.9</a:t>
                      </a:r>
                    </a:p>
                  </a:txBody>
                  <a:tcPr/>
                </a:tc>
                <a:tc>
                  <a:txBody>
                    <a:bodyPr/>
                    <a:lstStyle/>
                    <a:p>
                      <a:endParaRPr lang="fi-FI" sz="1400" i="1" dirty="0"/>
                    </a:p>
                  </a:txBody>
                  <a:tcPr/>
                </a:tc>
                <a:tc>
                  <a:txBody>
                    <a:bodyPr/>
                    <a:lstStyle/>
                    <a:p>
                      <a:endParaRPr lang="fi-FI" dirty="0"/>
                    </a:p>
                  </a:txBody>
                  <a:tcPr/>
                </a:tc>
                <a:extLst>
                  <a:ext uri="{0D108BD9-81ED-4DB2-BD59-A6C34878D82A}">
                    <a16:rowId xmlns:a16="http://schemas.microsoft.com/office/drawing/2014/main" val="215020831"/>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saa tarvittaessa koulukuraattorin palveluita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4.3</a:t>
                      </a:r>
                    </a:p>
                  </a:txBody>
                  <a:tcPr/>
                </a:tc>
                <a:tc>
                  <a:txBody>
                    <a:bodyPr/>
                    <a:lstStyle/>
                    <a:p>
                      <a:r>
                        <a:rPr lang="fi-FI" sz="1400" dirty="0"/>
                        <a:t>3.2</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1665106061"/>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Lapseni saa tarvittaessa koulupsykologin palveluita</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t>4.0</a:t>
                      </a:r>
                    </a:p>
                  </a:txBody>
                  <a:tcPr/>
                </a:tc>
                <a:tc>
                  <a:txBody>
                    <a:bodyPr/>
                    <a:lstStyle/>
                    <a:p>
                      <a:r>
                        <a:rPr lang="fi-FI" sz="1400" dirty="0">
                          <a:highlight>
                            <a:srgbClr val="FF0000"/>
                          </a:highlight>
                        </a:rPr>
                        <a:t>1.0</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3354254685"/>
                  </a:ext>
                </a:extLst>
              </a:tr>
            </a:tbl>
          </a:graphicData>
        </a:graphic>
      </p:graphicFrame>
    </p:spTree>
    <p:extLst>
      <p:ext uri="{BB962C8B-B14F-4D97-AF65-F5344CB8AC3E}">
        <p14:creationId xmlns:p14="http://schemas.microsoft.com/office/powerpoint/2010/main" val="3572297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28994-16F8-A05A-6F89-7D0105F1B46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96249F5-2CFB-AD3C-BCB3-A681BB219439}"/>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4B4A6230-8A2F-5290-B221-F375C889A182}"/>
              </a:ext>
            </a:extLst>
          </p:cNvPr>
          <p:cNvGraphicFramePr>
            <a:graphicFrameLocks noGrp="1"/>
          </p:cNvGraphicFramePr>
          <p:nvPr>
            <p:ph idx="1"/>
            <p:extLst>
              <p:ext uri="{D42A27DB-BD31-4B8C-83A1-F6EECF244321}">
                <p14:modId xmlns:p14="http://schemas.microsoft.com/office/powerpoint/2010/main" val="4274390367"/>
              </p:ext>
            </p:extLst>
          </p:nvPr>
        </p:nvGraphicFramePr>
        <p:xfrm>
          <a:off x="2979174" y="245789"/>
          <a:ext cx="9004274" cy="86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orakulmio: Pyöristetyt kulmat 5">
            <a:extLst>
              <a:ext uri="{FF2B5EF4-FFF2-40B4-BE49-F238E27FC236}">
                <a16:creationId xmlns:a16="http://schemas.microsoft.com/office/drawing/2014/main" id="{0044AA2D-1958-0693-4D11-8A3C82538701}"/>
              </a:ext>
            </a:extLst>
          </p:cNvPr>
          <p:cNvSpPr/>
          <p:nvPr/>
        </p:nvSpPr>
        <p:spPr>
          <a:xfrm>
            <a:off x="726304" y="6282743"/>
            <a:ext cx="6559400" cy="3301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graphicFrame>
        <p:nvGraphicFramePr>
          <p:cNvPr id="7" name="Taulukko 6">
            <a:extLst>
              <a:ext uri="{FF2B5EF4-FFF2-40B4-BE49-F238E27FC236}">
                <a16:creationId xmlns:a16="http://schemas.microsoft.com/office/drawing/2014/main" id="{0E8A297C-B674-7E2A-78DC-9758CE1EABAE}"/>
              </a:ext>
            </a:extLst>
          </p:cNvPr>
          <p:cNvGraphicFramePr>
            <a:graphicFrameLocks noGrp="1"/>
          </p:cNvGraphicFramePr>
          <p:nvPr>
            <p:extLst>
              <p:ext uri="{D42A27DB-BD31-4B8C-83A1-F6EECF244321}">
                <p14:modId xmlns:p14="http://schemas.microsoft.com/office/powerpoint/2010/main" val="3311137823"/>
              </p:ext>
            </p:extLst>
          </p:nvPr>
        </p:nvGraphicFramePr>
        <p:xfrm>
          <a:off x="459535" y="1768244"/>
          <a:ext cx="11338017" cy="2088245"/>
        </p:xfrm>
        <a:graphic>
          <a:graphicData uri="http://schemas.openxmlformats.org/drawingml/2006/table">
            <a:tbl>
              <a:tblPr firstRow="1" bandRow="1">
                <a:tableStyleId>{5C22544A-7EE6-4342-B048-85BDC9FD1C3A}</a:tableStyleId>
              </a:tblPr>
              <a:tblGrid>
                <a:gridCol w="2418996">
                  <a:extLst>
                    <a:ext uri="{9D8B030D-6E8A-4147-A177-3AD203B41FA5}">
                      <a16:colId xmlns:a16="http://schemas.microsoft.com/office/drawing/2014/main" val="3476844926"/>
                    </a:ext>
                  </a:extLst>
                </a:gridCol>
                <a:gridCol w="1109995">
                  <a:extLst>
                    <a:ext uri="{9D8B030D-6E8A-4147-A177-3AD203B41FA5}">
                      <a16:colId xmlns:a16="http://schemas.microsoft.com/office/drawing/2014/main" val="967590237"/>
                    </a:ext>
                  </a:extLst>
                </a:gridCol>
                <a:gridCol w="917205">
                  <a:extLst>
                    <a:ext uri="{9D8B030D-6E8A-4147-A177-3AD203B41FA5}">
                      <a16:colId xmlns:a16="http://schemas.microsoft.com/office/drawing/2014/main" val="1534022284"/>
                    </a:ext>
                  </a:extLst>
                </a:gridCol>
                <a:gridCol w="3142604">
                  <a:extLst>
                    <a:ext uri="{9D8B030D-6E8A-4147-A177-3AD203B41FA5}">
                      <a16:colId xmlns:a16="http://schemas.microsoft.com/office/drawing/2014/main" val="45325563"/>
                    </a:ext>
                  </a:extLst>
                </a:gridCol>
                <a:gridCol w="3749217">
                  <a:extLst>
                    <a:ext uri="{9D8B030D-6E8A-4147-A177-3AD203B41FA5}">
                      <a16:colId xmlns:a16="http://schemas.microsoft.com/office/drawing/2014/main" val="3403809987"/>
                    </a:ext>
                  </a:extLst>
                </a:gridCol>
              </a:tblGrid>
              <a:tr h="539194">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aseteltu eri tavalla.</a:t>
                      </a:r>
                    </a:p>
                  </a:txBody>
                  <a:tcPr/>
                </a:tc>
                <a:tc>
                  <a:txBody>
                    <a:bodyPr/>
                    <a:lstStyle/>
                    <a:p>
                      <a:r>
                        <a:rPr lang="fi-FI" sz="1800" dirty="0"/>
                        <a:t>Huomiot</a:t>
                      </a:r>
                    </a:p>
                  </a:txBody>
                  <a:tcPr/>
                </a:tc>
                <a:extLst>
                  <a:ext uri="{0D108BD9-81ED-4DB2-BD59-A6C34878D82A}">
                    <a16:rowId xmlns:a16="http://schemas.microsoft.com/office/drawing/2014/main" val="1963118072"/>
                  </a:ext>
                </a:extLst>
              </a:tr>
              <a:tr h="712546">
                <a:tc>
                  <a:txBody>
                    <a:bodyPr/>
                    <a:lstStyle/>
                    <a:p>
                      <a:r>
                        <a:rPr lang="fi-FI" sz="1400" dirty="0"/>
                        <a:t>Puhelimen ja mobiililaitteiden rajaus koulupäivän aikana on ollut hyvä uudistus</a:t>
                      </a:r>
                      <a:endParaRPr lang="fi-FI" sz="1400" i="1" dirty="0"/>
                    </a:p>
                  </a:txBody>
                  <a:tcPr/>
                </a:tc>
                <a:tc>
                  <a:txBody>
                    <a:bodyPr/>
                    <a:lstStyle/>
                    <a:p>
                      <a:r>
                        <a:rPr lang="fi-FI" sz="1400" dirty="0">
                          <a:highlight>
                            <a:srgbClr val="00FF00"/>
                          </a:highlight>
                        </a:rPr>
                        <a:t>5.0</a:t>
                      </a:r>
                    </a:p>
                  </a:txBody>
                  <a:tcPr/>
                </a:tc>
                <a:tc>
                  <a:txBody>
                    <a:bodyPr/>
                    <a:lstStyle/>
                    <a:p>
                      <a:r>
                        <a:rPr lang="fi-FI" sz="14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i="0" dirty="0"/>
                    </a:p>
                  </a:txBody>
                  <a:tcPr/>
                </a:tc>
                <a:tc>
                  <a:txBody>
                    <a:bodyPr/>
                    <a:lstStyle/>
                    <a:p>
                      <a:endParaRPr lang="fi-FI" sz="1400" dirty="0"/>
                    </a:p>
                  </a:txBody>
                  <a:tcPr/>
                </a:tc>
                <a:extLst>
                  <a:ext uri="{0D108BD9-81ED-4DB2-BD59-A6C34878D82A}">
                    <a16:rowId xmlns:a16="http://schemas.microsoft.com/office/drawing/2014/main" val="4212636856"/>
                  </a:ext>
                </a:extLst>
              </a:tr>
              <a:tr h="62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Olen saanut riittävästi tietoa koulun puhelinkäytänteistä</a:t>
                      </a:r>
                      <a:endParaRPr kumimoji="0" lang="fi-FI" sz="1400" b="0" i="1"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fi-FI" sz="1400" dirty="0">
                          <a:highlight>
                            <a:srgbClr val="00FF00"/>
                          </a:highlight>
                        </a:rPr>
                        <a:t>5.0</a:t>
                      </a:r>
                    </a:p>
                  </a:txBody>
                  <a:tcPr/>
                </a:tc>
                <a:tc>
                  <a:txBody>
                    <a:bodyPr/>
                    <a:lstStyle/>
                    <a:p>
                      <a:r>
                        <a:rPr lang="fi-FI" sz="14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i="0" dirty="0"/>
                    </a:p>
                  </a:txBody>
                  <a:tcPr/>
                </a:tc>
                <a:tc>
                  <a:txBody>
                    <a:bodyPr/>
                    <a:lstStyle/>
                    <a:p>
                      <a:endParaRPr lang="fi-FI" sz="1400" dirty="0"/>
                    </a:p>
                  </a:txBody>
                  <a:tcPr/>
                </a:tc>
                <a:extLst>
                  <a:ext uri="{0D108BD9-81ED-4DB2-BD59-A6C34878D82A}">
                    <a16:rowId xmlns:a16="http://schemas.microsoft.com/office/drawing/2014/main" val="1901482652"/>
                  </a:ext>
                </a:extLst>
              </a:tr>
            </a:tbl>
          </a:graphicData>
        </a:graphic>
      </p:graphicFrame>
    </p:spTree>
    <p:extLst>
      <p:ext uri="{BB962C8B-B14F-4D97-AF65-F5344CB8AC3E}">
        <p14:creationId xmlns:p14="http://schemas.microsoft.com/office/powerpoint/2010/main" val="3720018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CAB3-CB55-1294-AE86-7B26104A3954}"/>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5572F977-CAA1-6E49-31C3-AE85D577CDF5}"/>
              </a:ext>
            </a:extLst>
          </p:cNvPr>
          <p:cNvSpPr>
            <a:spLocks noGrp="1"/>
          </p:cNvSpPr>
          <p:nvPr>
            <p:ph type="title"/>
          </p:nvPr>
        </p:nvSpPr>
        <p:spPr>
          <a:xfrm>
            <a:off x="1059473" y="676846"/>
            <a:ext cx="9797249" cy="660341"/>
          </a:xfrm>
        </p:spPr>
        <p:txBody>
          <a:bodyPr>
            <a:normAutofit fontScale="90000"/>
          </a:bodyPr>
          <a:lstStyle/>
          <a:p>
            <a:r>
              <a:rPr lang="fi-FI" sz="3600" b="1" dirty="0"/>
              <a:t>Huoltajat</a:t>
            </a:r>
            <a:br>
              <a:rPr lang="fi-FI" dirty="0"/>
            </a:br>
            <a:endParaRPr lang="fi-FI" dirty="0"/>
          </a:p>
        </p:txBody>
      </p:sp>
      <p:graphicFrame>
        <p:nvGraphicFramePr>
          <p:cNvPr id="4" name="Sisällön paikkamerkki 3">
            <a:extLst>
              <a:ext uri="{FF2B5EF4-FFF2-40B4-BE49-F238E27FC236}">
                <a16:creationId xmlns:a16="http://schemas.microsoft.com/office/drawing/2014/main" id="{FEC6BBFE-7085-41A5-2E8D-C0BE6822C6DB}"/>
              </a:ext>
            </a:extLst>
          </p:cNvPr>
          <p:cNvGraphicFramePr>
            <a:graphicFrameLocks noGrp="1"/>
          </p:cNvGraphicFramePr>
          <p:nvPr>
            <p:ph idx="1"/>
            <p:extLst>
              <p:ext uri="{D42A27DB-BD31-4B8C-83A1-F6EECF244321}">
                <p14:modId xmlns:p14="http://schemas.microsoft.com/office/powerpoint/2010/main" val="3945568224"/>
              </p:ext>
            </p:extLst>
          </p:nvPr>
        </p:nvGraphicFramePr>
        <p:xfrm>
          <a:off x="3912782" y="85712"/>
          <a:ext cx="7688906" cy="1182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orakulmio 2">
            <a:extLst>
              <a:ext uri="{FF2B5EF4-FFF2-40B4-BE49-F238E27FC236}">
                <a16:creationId xmlns:a16="http://schemas.microsoft.com/office/drawing/2014/main" id="{AA1F894C-11FE-9DE4-DAF9-A737EA5EFE9D}"/>
              </a:ext>
            </a:extLst>
          </p:cNvPr>
          <p:cNvSpPr/>
          <p:nvPr/>
        </p:nvSpPr>
        <p:spPr>
          <a:xfrm>
            <a:off x="955034" y="2014033"/>
            <a:ext cx="5405744" cy="2955590"/>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i-FI" b="1" dirty="0">
                <a:solidFill>
                  <a:schemeClr val="tx1"/>
                </a:solidFill>
              </a:rPr>
              <a:t>Huoltajien yleisarvosana koulun toiminnasta on 3.0</a:t>
            </a:r>
          </a:p>
          <a:p>
            <a:pPr algn="ctr"/>
            <a:endParaRPr lang="fi-FI" b="1" dirty="0">
              <a:solidFill>
                <a:schemeClr val="tx1"/>
              </a:solidFill>
            </a:endParaRPr>
          </a:p>
          <a:p>
            <a:pPr lvl="5"/>
            <a:r>
              <a:rPr lang="fi-FI" sz="1400" dirty="0">
                <a:solidFill>
                  <a:schemeClr val="tx1"/>
                </a:solidFill>
              </a:rPr>
              <a:t>v. 2024, 8.5</a:t>
            </a:r>
          </a:p>
          <a:p>
            <a:pPr lvl="5"/>
            <a:r>
              <a:rPr lang="fi-FI" sz="1400" dirty="0">
                <a:solidFill>
                  <a:schemeClr val="tx1"/>
                </a:solidFill>
              </a:rPr>
              <a:t>v. 2022,</a:t>
            </a:r>
            <a:r>
              <a:rPr lang="fi-FI" sz="1400" b="1" dirty="0">
                <a:solidFill>
                  <a:schemeClr val="tx1"/>
                </a:solidFill>
              </a:rPr>
              <a:t> </a:t>
            </a:r>
          </a:p>
        </p:txBody>
      </p:sp>
      <p:sp>
        <p:nvSpPr>
          <p:cNvPr id="5" name="Suorakulmio 4">
            <a:extLst>
              <a:ext uri="{FF2B5EF4-FFF2-40B4-BE49-F238E27FC236}">
                <a16:creationId xmlns:a16="http://schemas.microsoft.com/office/drawing/2014/main" id="{994F3AD0-96AE-C475-E77B-D8CFAFDE7CFB}"/>
              </a:ext>
            </a:extLst>
          </p:cNvPr>
          <p:cNvSpPr/>
          <p:nvPr/>
        </p:nvSpPr>
        <p:spPr>
          <a:xfrm>
            <a:off x="6604408" y="2014033"/>
            <a:ext cx="5405744" cy="2955590"/>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i-FI" b="1" i="1" dirty="0">
                <a:solidFill>
                  <a:schemeClr val="tx1"/>
                </a:solidFill>
              </a:rPr>
              <a:t>Kiitokset ja kehittämiskohteet</a:t>
            </a:r>
          </a:p>
          <a:p>
            <a:pPr algn="ctr"/>
            <a:endParaRPr lang="fi-FI" sz="1400" b="1" i="1" dirty="0">
              <a:solidFill>
                <a:schemeClr val="tx1"/>
              </a:solidFill>
            </a:endParaRPr>
          </a:p>
          <a:p>
            <a:pPr algn="ctr"/>
            <a:r>
              <a:rPr lang="fi-FI" dirty="0"/>
              <a:t>Kiitokset tietyille opettajille, jotka tekee "viikkomuistutus" viestejä </a:t>
            </a:r>
            <a:r>
              <a:rPr lang="fi-FI" dirty="0" err="1"/>
              <a:t>wilmaan</a:t>
            </a:r>
            <a:r>
              <a:rPr lang="fi-FI" dirty="0"/>
              <a:t>. Kiitos liikuntaan kannustamisesta ja varsinkin </a:t>
            </a:r>
            <a:r>
              <a:rPr lang="fi-FI" dirty="0" err="1"/>
              <a:t>maratonihaaste</a:t>
            </a:r>
            <a:r>
              <a:rPr lang="fi-FI" dirty="0"/>
              <a:t> oli täydellinen keksintö! </a:t>
            </a:r>
            <a:endParaRPr lang="fi-FI" sz="1400" i="1" dirty="0"/>
          </a:p>
        </p:txBody>
      </p:sp>
    </p:spTree>
    <p:extLst>
      <p:ext uri="{BB962C8B-B14F-4D97-AF65-F5344CB8AC3E}">
        <p14:creationId xmlns:p14="http://schemas.microsoft.com/office/powerpoint/2010/main" val="3416263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BE757-E988-8026-FC33-10AB095FEC55}"/>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67B544C-CAC2-1EF7-BA73-524A6E892E64}"/>
              </a:ext>
            </a:extLst>
          </p:cNvPr>
          <p:cNvSpPr>
            <a:spLocks noGrp="1"/>
          </p:cNvSpPr>
          <p:nvPr>
            <p:ph type="ctrTitle"/>
          </p:nvPr>
        </p:nvSpPr>
        <p:spPr>
          <a:xfrm>
            <a:off x="1524000" y="1252991"/>
            <a:ext cx="9144000" cy="2387600"/>
          </a:xfrm>
        </p:spPr>
        <p:txBody>
          <a:bodyPr/>
          <a:lstStyle/>
          <a:p>
            <a:r>
              <a:rPr lang="fi-FI" b="1" dirty="0"/>
              <a:t>Henkilöstö</a:t>
            </a:r>
          </a:p>
        </p:txBody>
      </p:sp>
    </p:spTree>
    <p:extLst>
      <p:ext uri="{BB962C8B-B14F-4D97-AF65-F5344CB8AC3E}">
        <p14:creationId xmlns:p14="http://schemas.microsoft.com/office/powerpoint/2010/main" val="1353166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20D4-5C49-4B09-5126-458D76E25544}"/>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6DF6662E-F769-C803-C351-AE28371E9468}"/>
              </a:ext>
            </a:extLst>
          </p:cNvPr>
          <p:cNvSpPr>
            <a:spLocks noGrp="1"/>
          </p:cNvSpPr>
          <p:nvPr>
            <p:ph type="title"/>
          </p:nvPr>
        </p:nvSpPr>
        <p:spPr>
          <a:xfrm>
            <a:off x="1197375" y="475288"/>
            <a:ext cx="9797249" cy="768496"/>
          </a:xfrm>
        </p:spPr>
        <p:txBody>
          <a:bodyPr>
            <a:normAutofit/>
          </a:bodyPr>
          <a:lstStyle/>
          <a:p>
            <a:r>
              <a:rPr lang="fi-FI" sz="3200" b="1" dirty="0"/>
              <a:t>Henkilöstö - arviointikysymykset</a:t>
            </a:r>
          </a:p>
        </p:txBody>
      </p:sp>
      <p:sp>
        <p:nvSpPr>
          <p:cNvPr id="3" name="Sisällön paikkamerkki 2">
            <a:extLst>
              <a:ext uri="{FF2B5EF4-FFF2-40B4-BE49-F238E27FC236}">
                <a16:creationId xmlns:a16="http://schemas.microsoft.com/office/drawing/2014/main" id="{F3EEA015-6110-DD8C-8305-0882D7D2BF5E}"/>
              </a:ext>
            </a:extLst>
          </p:cNvPr>
          <p:cNvSpPr>
            <a:spLocks noGrp="1"/>
          </p:cNvSpPr>
          <p:nvPr>
            <p:ph idx="1"/>
          </p:nvPr>
        </p:nvSpPr>
        <p:spPr>
          <a:xfrm>
            <a:off x="667091" y="1356854"/>
            <a:ext cx="5846598" cy="4366613"/>
          </a:xfrm>
        </p:spPr>
        <p:txBody>
          <a:bodyPr>
            <a:normAutofit fontScale="40000" lnSpcReduction="20000"/>
          </a:bodyPr>
          <a:lstStyle/>
          <a:p>
            <a:pPr fontAlgn="base"/>
            <a:r>
              <a:rPr lang="fi-FI" b="1" dirty="0"/>
              <a:t>TOIMINTAKULTTUURI</a:t>
            </a:r>
            <a:r>
              <a:rPr lang="fi-FI" dirty="0"/>
              <a:t> </a:t>
            </a:r>
            <a:br>
              <a:rPr lang="fi-FI" dirty="0"/>
            </a:br>
            <a:r>
              <a:rPr lang="fi-FI" dirty="0"/>
              <a:t>- Johtajuus on koulussani toimivaa. </a:t>
            </a:r>
            <a:br>
              <a:rPr lang="fi-FI" dirty="0"/>
            </a:br>
            <a:r>
              <a:rPr lang="fi-FI" dirty="0"/>
              <a:t>- Koulussani sisäinen viestintä toimii hyvin. </a:t>
            </a:r>
            <a:br>
              <a:rPr lang="fi-FI" dirty="0"/>
            </a:br>
            <a:r>
              <a:rPr lang="fi-FI" dirty="0"/>
              <a:t>- Minun on helppo sitoutua yhteisesti sovittuihin käytäntöihin.  </a:t>
            </a:r>
            <a:br>
              <a:rPr lang="fi-FI" dirty="0"/>
            </a:br>
            <a:r>
              <a:rPr lang="fi-FI" dirty="0"/>
              <a:t>- Edistän koulussani avoimuutta ja keskustelua. </a:t>
            </a:r>
            <a:br>
              <a:rPr lang="fi-FI" dirty="0"/>
            </a:br>
            <a:r>
              <a:rPr lang="fi-FI" dirty="0"/>
              <a:t>- Koulumme kehittämiskohteilla on ollut vaikuttavuutta. </a:t>
            </a:r>
            <a:br>
              <a:rPr lang="fi-FI" dirty="0"/>
            </a:br>
            <a:r>
              <a:rPr lang="fi-FI" dirty="0"/>
              <a:t>- Kestävän kehityksen periaatteet toteutuvat koulussani. </a:t>
            </a:r>
            <a:br>
              <a:rPr lang="fi-FI" dirty="0"/>
            </a:br>
            <a:r>
              <a:rPr lang="fi-FI" dirty="0"/>
              <a:t>- Tiedostan, mikä vaikutus omalla toiminnallani on työyhteisön ilmapiiriin. </a:t>
            </a:r>
          </a:p>
          <a:p>
            <a:pPr fontAlgn="base"/>
            <a:r>
              <a:rPr lang="fi-FI" b="1" dirty="0"/>
              <a:t>OPETUSSUUNNITELMA </a:t>
            </a:r>
            <a:br>
              <a:rPr lang="fi-FI" dirty="0"/>
            </a:br>
            <a:r>
              <a:rPr lang="fi-FI" dirty="0"/>
              <a:t>- Oppilaalla on mahdollisuus osoittaa osaamistaan eri tavoin. </a:t>
            </a:r>
            <a:br>
              <a:rPr lang="fi-FI" dirty="0"/>
            </a:br>
            <a:r>
              <a:rPr lang="fi-FI" dirty="0"/>
              <a:t>- Käyn oppilaiden kanssa läpi arvioinnin perusteet uuden aihealueen alussa. </a:t>
            </a:r>
            <a:br>
              <a:rPr lang="fi-FI" dirty="0"/>
            </a:br>
            <a:r>
              <a:rPr lang="fi-FI" dirty="0"/>
              <a:t>- Kerron huoltajille oman aineeni/oman vuosiluokkani opetuksen tavoitteet. </a:t>
            </a:r>
            <a:br>
              <a:rPr lang="fi-FI" dirty="0"/>
            </a:br>
            <a:r>
              <a:rPr lang="fi-FI" dirty="0"/>
              <a:t>- Kerron huoltajille arvioinnin perusteista lukuvuoden aikana. </a:t>
            </a:r>
            <a:br>
              <a:rPr lang="fi-FI" dirty="0"/>
            </a:br>
            <a:r>
              <a:rPr lang="fi-FI" dirty="0"/>
              <a:t>- Toteutan sitouttavan kouluyhteisötyön periaatteita. </a:t>
            </a:r>
            <a:br>
              <a:rPr lang="fi-FI" dirty="0"/>
            </a:br>
            <a:r>
              <a:rPr lang="fi-FI" dirty="0"/>
              <a:t>- Poissaoloihin puuttumisen malli on selkeyttänyt poissaoloihin puuttumista. </a:t>
            </a:r>
            <a:br>
              <a:rPr lang="fi-FI" dirty="0"/>
            </a:br>
            <a:r>
              <a:rPr lang="fi-FI" dirty="0"/>
              <a:t>- Muutan toimintatapojani opetuksessa reflektointini perusteella.   </a:t>
            </a:r>
          </a:p>
          <a:p>
            <a:pPr fontAlgn="base"/>
            <a:r>
              <a:rPr lang="fi-FI" b="1" dirty="0"/>
              <a:t>OPETUS JA OPETUSJÄRJESTELYT  </a:t>
            </a:r>
            <a:br>
              <a:rPr lang="fi-FI" dirty="0"/>
            </a:br>
            <a:r>
              <a:rPr lang="fi-FI" dirty="0"/>
              <a:t>- Kouluni resurssit antavat mahdollisuuden monipuoliseen työskentelyyn. </a:t>
            </a:r>
            <a:br>
              <a:rPr lang="fi-FI" dirty="0"/>
            </a:br>
            <a:r>
              <a:rPr lang="fi-FI" dirty="0"/>
              <a:t>- Luokassani voi työskennellä rauhassa. </a:t>
            </a:r>
            <a:br>
              <a:rPr lang="fi-FI" dirty="0"/>
            </a:br>
            <a:r>
              <a:rPr lang="fi-FI" dirty="0"/>
              <a:t>- Toteutan työtäni yhdessä koulun muun henkilöstön kanssa. </a:t>
            </a:r>
            <a:br>
              <a:rPr lang="fi-FI" dirty="0"/>
            </a:br>
            <a:r>
              <a:rPr lang="fi-FI" dirty="0"/>
              <a:t>- Käytän opetuksessani ja ohjauksessani digitaalisuuden tarjoamia mahdollisuuksia monipuolisesti. </a:t>
            </a:r>
          </a:p>
          <a:p>
            <a:pPr fontAlgn="base"/>
            <a:r>
              <a:rPr lang="fi-FI" b="1" dirty="0"/>
              <a:t>OPPIMISEN, KASVUN JA HYVINVOINNIN TUKI  </a:t>
            </a:r>
            <a:br>
              <a:rPr lang="fi-FI" dirty="0"/>
            </a:br>
            <a:r>
              <a:rPr lang="fi-FI" dirty="0"/>
              <a:t>- Huomioin opetuksessani oppimisen edellytyksiä tukevat opetusjärjestelyt.  </a:t>
            </a:r>
            <a:br>
              <a:rPr lang="fi-FI" dirty="0"/>
            </a:br>
            <a:r>
              <a:rPr lang="fi-FI" dirty="0"/>
              <a:t>- Opetusryhmäni oppilaat saavat tarvitsemaansa ryhmäkohtaista tukea. </a:t>
            </a:r>
            <a:br>
              <a:rPr lang="fi-FI" dirty="0"/>
            </a:br>
            <a:r>
              <a:rPr lang="fi-FI" dirty="0"/>
              <a:t>- Tunnen koulussani oppilaita koskevien ongelmatilanteiden hoitamiseen liittyvät toimintatavat.  </a:t>
            </a:r>
            <a:br>
              <a:rPr lang="fi-FI" dirty="0"/>
            </a:br>
            <a:r>
              <a:rPr lang="fi-FI" dirty="0"/>
              <a:t>- Yhteisöllinen opiskeluhuolto toimii koulussani hyvin. </a:t>
            </a:r>
            <a:br>
              <a:rPr lang="fi-FI" dirty="0"/>
            </a:br>
            <a:r>
              <a:rPr lang="fi-FI" dirty="0"/>
              <a:t>- Yksilökohtainen opiskeluhuolto toimii koulussani hyvin. </a:t>
            </a:r>
          </a:p>
        </p:txBody>
      </p:sp>
      <p:sp>
        <p:nvSpPr>
          <p:cNvPr id="4" name="Sisällön paikkamerkki 2">
            <a:extLst>
              <a:ext uri="{FF2B5EF4-FFF2-40B4-BE49-F238E27FC236}">
                <a16:creationId xmlns:a16="http://schemas.microsoft.com/office/drawing/2014/main" id="{4E7AE945-83EA-1A22-E8EF-1B5EC5ED772A}"/>
              </a:ext>
            </a:extLst>
          </p:cNvPr>
          <p:cNvSpPr txBox="1">
            <a:spLocks/>
          </p:cNvSpPr>
          <p:nvPr/>
        </p:nvSpPr>
        <p:spPr>
          <a:xfrm>
            <a:off x="5712541" y="1717946"/>
            <a:ext cx="5292167" cy="34538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i-FI" dirty="0"/>
          </a:p>
        </p:txBody>
      </p:sp>
      <p:sp>
        <p:nvSpPr>
          <p:cNvPr id="5" name="Sisällön paikkamerkki 2">
            <a:extLst>
              <a:ext uri="{FF2B5EF4-FFF2-40B4-BE49-F238E27FC236}">
                <a16:creationId xmlns:a16="http://schemas.microsoft.com/office/drawing/2014/main" id="{C0363FB0-EEC4-ED66-4F4E-07C1971953C2}"/>
              </a:ext>
            </a:extLst>
          </p:cNvPr>
          <p:cNvSpPr txBox="1">
            <a:spLocks/>
          </p:cNvSpPr>
          <p:nvPr/>
        </p:nvSpPr>
        <p:spPr>
          <a:xfrm>
            <a:off x="6400802" y="1356854"/>
            <a:ext cx="5124107" cy="4483508"/>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fi-FI" b="1" dirty="0"/>
              <a:t> OSALLISUUS JA VAIKUTTAMINEN  </a:t>
            </a:r>
            <a:br>
              <a:rPr lang="fi-FI" dirty="0"/>
            </a:br>
            <a:r>
              <a:rPr lang="fi-FI" dirty="0"/>
              <a:t>- Pystyn vaikuttamaan kouluni kehittämiseen. </a:t>
            </a:r>
            <a:br>
              <a:rPr lang="fi-FI" dirty="0"/>
            </a:br>
            <a:r>
              <a:rPr lang="fi-FI" dirty="0"/>
              <a:t>- Huomioin oppilaiden näkemykset opetuksessani ja ohjauksessani. </a:t>
            </a:r>
            <a:br>
              <a:rPr lang="fi-FI" dirty="0"/>
            </a:br>
            <a:r>
              <a:rPr lang="fi-FI" dirty="0"/>
              <a:t>- Mahdollistan oppilaille osallistumisen toiminnan suunnitteluun. </a:t>
            </a:r>
            <a:br>
              <a:rPr lang="fi-FI" dirty="0"/>
            </a:br>
            <a:r>
              <a:rPr lang="fi-FI" dirty="0"/>
              <a:t>- Oppilaskunnan ideat ja aloitteet ovat vaikuttaneet koulun toimintakulttuuriin. </a:t>
            </a:r>
            <a:br>
              <a:rPr lang="fi-FI" dirty="0"/>
            </a:br>
            <a:r>
              <a:rPr lang="fi-FI" dirty="0"/>
              <a:t>- Kouluni oppilaat osallistuvat koulukiusaamisen ehkäisyyn. </a:t>
            </a:r>
          </a:p>
          <a:p>
            <a:pPr fontAlgn="base"/>
            <a:r>
              <a:rPr lang="fi-FI" b="1" dirty="0"/>
              <a:t>KODIN JA KOULUN YHTEISTYÖ  </a:t>
            </a:r>
            <a:br>
              <a:rPr lang="fi-FI" dirty="0"/>
            </a:br>
            <a:r>
              <a:rPr lang="fi-FI" dirty="0"/>
              <a:t>- Olen aktiivinen kodin ja koulun yhteistyössä. </a:t>
            </a:r>
            <a:br>
              <a:rPr lang="fi-FI" dirty="0"/>
            </a:br>
            <a:r>
              <a:rPr lang="fi-FI" dirty="0"/>
              <a:t>- Kodin ja koulun yhteistyö toimii hyvin.  </a:t>
            </a:r>
            <a:br>
              <a:rPr lang="fi-FI" dirty="0"/>
            </a:br>
            <a:r>
              <a:rPr lang="fi-FI" dirty="0"/>
              <a:t> </a:t>
            </a:r>
          </a:p>
          <a:p>
            <a:pPr fontAlgn="base"/>
            <a:r>
              <a:rPr lang="fi-FI" b="1" dirty="0"/>
              <a:t>OPPIMISYMPÄRISTÖN TURVALLISUUS </a:t>
            </a:r>
            <a:br>
              <a:rPr lang="fi-FI" dirty="0"/>
            </a:br>
            <a:r>
              <a:rPr lang="fi-FI" dirty="0"/>
              <a:t>- Tiedän, miten minun tulee toimia turvallisuuteen liittyvissä poikkeustilanteissa. </a:t>
            </a:r>
            <a:br>
              <a:rPr lang="fi-FI" dirty="0"/>
            </a:br>
            <a:r>
              <a:rPr lang="fi-FI" dirty="0"/>
              <a:t>- Koulussani ehkäistään ja ratkaistaan suunnitelmallisesti oppilaiden välisiä ristiriitoja. </a:t>
            </a:r>
            <a:br>
              <a:rPr lang="fi-FI" dirty="0"/>
            </a:br>
            <a:r>
              <a:rPr lang="fi-FI" dirty="0"/>
              <a:t>- Koulussani on keskusteltu tasa-arvo- ja yhdenvertaisuussuunnitelmasta. </a:t>
            </a:r>
          </a:p>
          <a:p>
            <a:pPr fontAlgn="base"/>
            <a:r>
              <a:rPr lang="fi-FI" b="1" dirty="0"/>
              <a:t>PUHELIMEN JA MOBIILILAITTEIDEN KÄYTTÖ </a:t>
            </a:r>
            <a:br>
              <a:rPr lang="fi-FI" dirty="0"/>
            </a:br>
            <a:r>
              <a:rPr lang="fi-FI" dirty="0"/>
              <a:t>- Puhelimen ja mobiililaitteiden rajaus koulupäivän aikana on ollut hyvä uudistus.  </a:t>
            </a:r>
            <a:br>
              <a:rPr lang="fi-FI" dirty="0"/>
            </a:br>
            <a:r>
              <a:rPr lang="fi-FI" dirty="0"/>
              <a:t>- Puhelimen käytön rajaaminen on rauhoittanut koulupäiviä.  </a:t>
            </a:r>
            <a:br>
              <a:rPr lang="fi-FI" dirty="0"/>
            </a:br>
            <a:r>
              <a:rPr lang="fi-FI" dirty="0"/>
              <a:t>- Puhelimen käytön rajoittaminen on parantanut oppimista.  </a:t>
            </a:r>
            <a:br>
              <a:rPr lang="fi-FI" dirty="0"/>
            </a:br>
            <a:r>
              <a:rPr lang="fi-FI" dirty="0"/>
              <a:t>- Puhelinkäytännöt (esim. puhelinparkki, ohjeistus) ovat olleet koulussamme toimivia.  </a:t>
            </a:r>
            <a:br>
              <a:rPr lang="fi-FI" dirty="0"/>
            </a:br>
            <a:r>
              <a:rPr lang="fi-FI" dirty="0"/>
              <a:t> </a:t>
            </a:r>
          </a:p>
          <a:p>
            <a:pPr fontAlgn="base"/>
            <a:r>
              <a:rPr lang="fi-FI" b="1" dirty="0"/>
              <a:t>MINKÄ YLEISARVOSANAN ANTAISIT KOULUSI TOIMINNASTA 1-5 </a:t>
            </a:r>
          </a:p>
          <a:p>
            <a:pPr fontAlgn="base"/>
            <a:r>
              <a:rPr lang="fi-FI" b="1" dirty="0"/>
              <a:t>KIITOKSET JA KEHITTÄMISEHDOTUKSET</a:t>
            </a:r>
          </a:p>
        </p:txBody>
      </p:sp>
    </p:spTree>
    <p:extLst>
      <p:ext uri="{BB962C8B-B14F-4D97-AF65-F5344CB8AC3E}">
        <p14:creationId xmlns:p14="http://schemas.microsoft.com/office/powerpoint/2010/main" val="1845068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3C36C-AAF5-3340-B49D-A6E8A2CCCBDE}"/>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950C14B8-8012-2CD2-C9FC-9E2E147E3E33}"/>
              </a:ext>
            </a:extLst>
          </p:cNvPr>
          <p:cNvGraphicFramePr>
            <a:graphicFrameLocks noGrp="1"/>
          </p:cNvGraphicFramePr>
          <p:nvPr>
            <p:ph idx="1"/>
            <p:extLst>
              <p:ext uri="{D42A27DB-BD31-4B8C-83A1-F6EECF244321}">
                <p14:modId xmlns:p14="http://schemas.microsoft.com/office/powerpoint/2010/main" val="4165512701"/>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E786B49C-6DC2-3732-648C-3A1BA2B190EB}"/>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1F5AC9DC-2741-611F-A691-CCCBEB085A61}"/>
              </a:ext>
            </a:extLst>
          </p:cNvPr>
          <p:cNvGraphicFramePr>
            <a:graphicFrameLocks noGrp="1"/>
          </p:cNvGraphicFramePr>
          <p:nvPr>
            <p:extLst>
              <p:ext uri="{D42A27DB-BD31-4B8C-83A1-F6EECF244321}">
                <p14:modId xmlns:p14="http://schemas.microsoft.com/office/powerpoint/2010/main" val="1393592404"/>
              </p:ext>
            </p:extLst>
          </p:nvPr>
        </p:nvGraphicFramePr>
        <p:xfrm>
          <a:off x="308359" y="1036214"/>
          <a:ext cx="11743765" cy="545592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569227">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Johtajuus on koulussani toimivaa</a:t>
                      </a:r>
                    </a:p>
                  </a:txBody>
                  <a:tcPr/>
                </a:tc>
                <a:tc>
                  <a:txBody>
                    <a:bodyPr/>
                    <a:lstStyle/>
                    <a:p>
                      <a:r>
                        <a:rPr lang="fi-FI" sz="1400" dirty="0"/>
                        <a:t>4.3</a:t>
                      </a:r>
                    </a:p>
                  </a:txBody>
                  <a:tcPr/>
                </a:tc>
                <a:tc>
                  <a:txBody>
                    <a:bodyPr/>
                    <a:lstStyle/>
                    <a:p>
                      <a:r>
                        <a:rPr lang="fi-FI" sz="1400" dirty="0"/>
                        <a:t>3.1</a:t>
                      </a:r>
                    </a:p>
                  </a:txBody>
                  <a:tcPr/>
                </a:tc>
                <a:tc>
                  <a:txBody>
                    <a:bodyPr/>
                    <a:lstStyle/>
                    <a:p>
                      <a:r>
                        <a:rPr lang="fi-FI" sz="1400" i="0" dirty="0"/>
                        <a:t>Yhdistetty: Koulussani johtamisen painopiste on pedagogisessa johtamisessa ja Koulussani toteutetaan jaettua johtajuutta</a:t>
                      </a:r>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Koulussani sisäinen viestintä toimii hyvin</a:t>
                      </a:r>
                    </a:p>
                  </a:txBody>
                  <a:tcPr/>
                </a:tc>
                <a:tc>
                  <a:txBody>
                    <a:bodyPr/>
                    <a:lstStyle/>
                    <a:p>
                      <a:r>
                        <a:rPr lang="fi-FI" sz="1400" dirty="0"/>
                        <a:t>4.0</a:t>
                      </a:r>
                    </a:p>
                  </a:txBody>
                  <a:tcPr/>
                </a:tc>
                <a:tc>
                  <a:txBody>
                    <a:bodyPr/>
                    <a:lstStyle/>
                    <a:p>
                      <a:r>
                        <a:rPr lang="fi-FI" sz="1400" dirty="0">
                          <a:highlight>
                            <a:srgbClr val="FF0000"/>
                          </a:highlight>
                        </a:rPr>
                        <a:t>1.8</a:t>
                      </a:r>
                    </a:p>
                  </a:txBody>
                  <a:tcPr/>
                </a:tc>
                <a:tc>
                  <a:txBody>
                    <a:bodyPr/>
                    <a:lstStyle/>
                    <a:p>
                      <a:endParaRPr lang="fi-FI"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548640">
                <a:tc>
                  <a:txBody>
                    <a:bodyPr/>
                    <a:lstStyle/>
                    <a:p>
                      <a:r>
                        <a:rPr lang="fi-FI" sz="1400" dirty="0"/>
                        <a:t>Minun on helppo sitoutua yhteisesti sovittuihin käytäntöihin</a:t>
                      </a:r>
                    </a:p>
                  </a:txBody>
                  <a:tcPr/>
                </a:tc>
                <a:tc>
                  <a:txBody>
                    <a:bodyPr/>
                    <a:lstStyle/>
                    <a:p>
                      <a:r>
                        <a:rPr lang="fi-FI" sz="1400" dirty="0"/>
                        <a:t>4.5</a:t>
                      </a:r>
                    </a:p>
                  </a:txBody>
                  <a:tcPr/>
                </a:tc>
                <a:tc>
                  <a:txBody>
                    <a:bodyPr/>
                    <a:lstStyle/>
                    <a:p>
                      <a:r>
                        <a:rPr lang="fi-FI" sz="1400" dirty="0"/>
                        <a:t>4.2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396240">
                <a:tc>
                  <a:txBody>
                    <a:bodyPr/>
                    <a:lstStyle/>
                    <a:p>
                      <a:r>
                        <a:rPr lang="fi-FI" sz="1400" dirty="0"/>
                        <a:t>Edistän koulussani avoimuutta ja keskustelua</a:t>
                      </a:r>
                    </a:p>
                  </a:txBody>
                  <a:tcPr/>
                </a:tc>
                <a:tc>
                  <a:txBody>
                    <a:bodyPr/>
                    <a:lstStyle/>
                    <a:p>
                      <a:r>
                        <a:rPr lang="fi-FI" sz="1400" dirty="0"/>
                        <a:t>4.4</a:t>
                      </a:r>
                    </a:p>
                  </a:txBody>
                  <a:tcPr/>
                </a:tc>
                <a:tc>
                  <a:txBody>
                    <a:bodyPr/>
                    <a:lstStyle/>
                    <a:p>
                      <a:r>
                        <a:rPr lang="fi-FI" sz="1400" dirty="0"/>
                        <a:t>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Koulussani edistetään avoimuutta ja keskustelua</a:t>
                      </a:r>
                    </a:p>
                  </a:txBody>
                  <a:tcPr/>
                </a:tc>
                <a:tc>
                  <a:txBody>
                    <a:bodyPr/>
                    <a:lstStyle/>
                    <a:p>
                      <a:endParaRPr lang="fi-FI" sz="1400" dirty="0"/>
                    </a:p>
                  </a:txBody>
                  <a:tcPr/>
                </a:tc>
                <a:extLst>
                  <a:ext uri="{0D108BD9-81ED-4DB2-BD59-A6C34878D82A}">
                    <a16:rowId xmlns:a16="http://schemas.microsoft.com/office/drawing/2014/main" val="215020831"/>
                  </a:ext>
                </a:extLst>
              </a:tr>
              <a:tr h="487680">
                <a:tc>
                  <a:txBody>
                    <a:bodyPr/>
                    <a:lstStyle/>
                    <a:p>
                      <a:r>
                        <a:rPr lang="fi-FI" sz="1400" dirty="0"/>
                        <a:t>Koulumme kehittämiskohteilla on ollut vaikuttavuutta</a:t>
                      </a:r>
                    </a:p>
                  </a:txBody>
                  <a:tcPr/>
                </a:tc>
                <a:tc>
                  <a:txBody>
                    <a:bodyPr/>
                    <a:lstStyle/>
                    <a:p>
                      <a:r>
                        <a:rPr lang="fi-FI" sz="1400" dirty="0"/>
                        <a:t>4.2</a:t>
                      </a:r>
                    </a:p>
                  </a:txBody>
                  <a:tcPr/>
                </a:tc>
                <a:tc>
                  <a:txBody>
                    <a:bodyPr/>
                    <a:lstStyle/>
                    <a:p>
                      <a:r>
                        <a:rPr lang="fi-FI" sz="1400" dirty="0"/>
                        <a:t>2.9</a:t>
                      </a:r>
                    </a:p>
                  </a:txBody>
                  <a:tcPr/>
                </a:tc>
                <a:tc>
                  <a:txBody>
                    <a:bodyPr/>
                    <a:lstStyle/>
                    <a:p>
                      <a:r>
                        <a:rPr lang="fi-FI" sz="1400" b="0" i="0" kern="1200" dirty="0">
                          <a:solidFill>
                            <a:schemeClr val="dk1"/>
                          </a:solidFill>
                          <a:effectLst/>
                          <a:latin typeface="+mn-lt"/>
                          <a:ea typeface="+mn-ea"/>
                          <a:cs typeface="+mn-cs"/>
                        </a:rPr>
                        <a:t>Yhdistetty: Kouluni toiminnan vahvuuksia ja kehittämisen kohteita on arvioitu järjestelmällisesti ja Kouluani on kehitetty arviointien tulosten perusteella</a:t>
                      </a:r>
                      <a:endParaRPr lang="fi-FI" sz="1400" b="0" dirty="0"/>
                    </a:p>
                  </a:txBody>
                  <a:tcPr/>
                </a:tc>
                <a:tc>
                  <a:txBody>
                    <a:bodyPr/>
                    <a:lstStyle/>
                    <a:p>
                      <a:endParaRPr lang="fi-FI" sz="1400" dirty="0"/>
                    </a:p>
                  </a:txBody>
                  <a:tcPr/>
                </a:tc>
                <a:extLst>
                  <a:ext uri="{0D108BD9-81ED-4DB2-BD59-A6C34878D82A}">
                    <a16:rowId xmlns:a16="http://schemas.microsoft.com/office/drawing/2014/main" val="2821803461"/>
                  </a:ext>
                </a:extLst>
              </a:tr>
              <a:tr h="441960">
                <a:tc>
                  <a:txBody>
                    <a:bodyPr/>
                    <a:lstStyle/>
                    <a:p>
                      <a:r>
                        <a:rPr lang="fi-FI" sz="1400" dirty="0"/>
                        <a:t>Kestävän kehityksen periaatteet toteutuvat koulussani</a:t>
                      </a:r>
                    </a:p>
                  </a:txBody>
                  <a:tcPr/>
                </a:tc>
                <a:tc>
                  <a:txBody>
                    <a:bodyPr/>
                    <a:lstStyle/>
                    <a:p>
                      <a:r>
                        <a:rPr lang="fi-FI" sz="1400" dirty="0"/>
                        <a:t>3.7</a:t>
                      </a:r>
                    </a:p>
                  </a:txBody>
                  <a:tcPr/>
                </a:tc>
                <a:tc>
                  <a:txBody>
                    <a:bodyPr/>
                    <a:lstStyle/>
                    <a:p>
                      <a:r>
                        <a:rPr lang="fi-FI" sz="1400" dirty="0">
                          <a:highlight>
                            <a:srgbClr val="FF0000"/>
                          </a:highlight>
                        </a:rPr>
                        <a:t>1.0</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3127241926"/>
                  </a:ext>
                </a:extLst>
              </a:tr>
              <a:tr h="441960">
                <a:tc>
                  <a:txBody>
                    <a:bodyPr/>
                    <a:lstStyle/>
                    <a:p>
                      <a:r>
                        <a:rPr lang="fi-FI" sz="1400" dirty="0"/>
                        <a:t>Tiedostan, mikä vaikutus omalla toiminnallani on työyhteisön ilmapiiriin</a:t>
                      </a:r>
                    </a:p>
                  </a:txBody>
                  <a:tcPr/>
                </a:tc>
                <a:tc>
                  <a:txBody>
                    <a:bodyPr/>
                    <a:lstStyle/>
                    <a:p>
                      <a:r>
                        <a:rPr lang="fi-FI" sz="1400" dirty="0"/>
                        <a:t>4.5</a:t>
                      </a:r>
                    </a:p>
                  </a:txBody>
                  <a:tcPr/>
                </a:tc>
                <a:tc>
                  <a:txBody>
                    <a:bodyPr/>
                    <a:lstStyle/>
                    <a:p>
                      <a:r>
                        <a:rPr lang="fi-FI" sz="1400" dirty="0"/>
                        <a:t>4.4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dirty="0"/>
                    </a:p>
                  </a:txBody>
                  <a:tcPr/>
                </a:tc>
                <a:tc>
                  <a:txBody>
                    <a:bodyPr/>
                    <a:lstStyle/>
                    <a:p>
                      <a:endParaRPr lang="fi-FI" sz="1400" dirty="0"/>
                    </a:p>
                  </a:txBody>
                  <a:tcPr/>
                </a:tc>
                <a:extLst>
                  <a:ext uri="{0D108BD9-81ED-4DB2-BD59-A6C34878D82A}">
                    <a16:rowId xmlns:a16="http://schemas.microsoft.com/office/drawing/2014/main" val="1499233084"/>
                  </a:ext>
                </a:extLst>
              </a:tr>
            </a:tbl>
          </a:graphicData>
        </a:graphic>
      </p:graphicFrame>
      <p:sp>
        <p:nvSpPr>
          <p:cNvPr id="7" name="Suorakulmio: Pyöristetyt kulmat 6">
            <a:extLst>
              <a:ext uri="{FF2B5EF4-FFF2-40B4-BE49-F238E27FC236}">
                <a16:creationId xmlns:a16="http://schemas.microsoft.com/office/drawing/2014/main" id="{97FF7C1D-4004-B5AA-286F-A707B1D24AA3}"/>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2990502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CB73B-5842-D17C-B4DF-EF25A244DD8F}"/>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53E18517-C979-54A6-5806-122053C12EB3}"/>
              </a:ext>
            </a:extLst>
          </p:cNvPr>
          <p:cNvGraphicFramePr>
            <a:graphicFrameLocks noGrp="1"/>
          </p:cNvGraphicFramePr>
          <p:nvPr>
            <p:ph idx="1"/>
            <p:extLst>
              <p:ext uri="{D42A27DB-BD31-4B8C-83A1-F6EECF244321}">
                <p14:modId xmlns:p14="http://schemas.microsoft.com/office/powerpoint/2010/main" val="2002327187"/>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52626155-53EE-0A44-9E30-83E4443E79E0}"/>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6516264B-FB10-83F3-B93C-71C1FDBCB9A1}"/>
              </a:ext>
            </a:extLst>
          </p:cNvPr>
          <p:cNvGraphicFramePr>
            <a:graphicFrameLocks noGrp="1"/>
          </p:cNvGraphicFramePr>
          <p:nvPr>
            <p:extLst>
              <p:ext uri="{D42A27DB-BD31-4B8C-83A1-F6EECF244321}">
                <p14:modId xmlns:p14="http://schemas.microsoft.com/office/powerpoint/2010/main" val="1552633614"/>
              </p:ext>
            </p:extLst>
          </p:nvPr>
        </p:nvGraphicFramePr>
        <p:xfrm>
          <a:off x="308359" y="819140"/>
          <a:ext cx="11743765" cy="542544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3988">
                  <a:extLst>
                    <a:ext uri="{9D8B030D-6E8A-4147-A177-3AD203B41FA5}">
                      <a16:colId xmlns:a16="http://schemas.microsoft.com/office/drawing/2014/main" val="1534022284"/>
                    </a:ext>
                  </a:extLst>
                </a:gridCol>
                <a:gridCol w="3571263">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Oppilaalla on mahdollisuus osoittaa osaamistaan eri tavoin</a:t>
                      </a:r>
                    </a:p>
                  </a:txBody>
                  <a:tcPr/>
                </a:tc>
                <a:tc>
                  <a:txBody>
                    <a:bodyPr/>
                    <a:lstStyle/>
                    <a:p>
                      <a:r>
                        <a:rPr lang="fi-FI" sz="1400" dirty="0"/>
                        <a:t>4.3</a:t>
                      </a:r>
                    </a:p>
                  </a:txBody>
                  <a:tcPr/>
                </a:tc>
                <a:tc>
                  <a:txBody>
                    <a:bodyPr/>
                    <a:lstStyle/>
                    <a:p>
                      <a:r>
                        <a:rPr lang="fi-FI" sz="1400" dirty="0"/>
                        <a:t>3.8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Käytän oppisen arvioinnissa monipuolisia menetelmiä</a:t>
                      </a:r>
                    </a:p>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Käyn oppilaiden kanssa läpi arvioinnin perusteet uuden aihealueen alussa</a:t>
                      </a:r>
                    </a:p>
                  </a:txBody>
                  <a:tcPr/>
                </a:tc>
                <a:tc>
                  <a:txBody>
                    <a:bodyPr/>
                    <a:lstStyle/>
                    <a:p>
                      <a:r>
                        <a:rPr lang="fi-FI" sz="1400" dirty="0"/>
                        <a:t>4.1</a:t>
                      </a:r>
                    </a:p>
                  </a:txBody>
                  <a:tcPr/>
                </a:tc>
                <a:tc>
                  <a:txBody>
                    <a:bodyPr/>
                    <a:lstStyle/>
                    <a:p>
                      <a:r>
                        <a:rPr lang="fi-FI" sz="1400" dirty="0"/>
                        <a:t>2.6</a:t>
                      </a:r>
                    </a:p>
                  </a:txBody>
                  <a:tcPr/>
                </a:tc>
                <a:tc>
                  <a:txBody>
                    <a:bodyPr/>
                    <a:lstStyle/>
                    <a:p>
                      <a:r>
                        <a:rPr lang="fi-FI" sz="1400" dirty="0"/>
                        <a:t>Kerron oppilaille oppimisen arvioinnin perusteista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548640">
                <a:tc>
                  <a:txBody>
                    <a:bodyPr/>
                    <a:lstStyle/>
                    <a:p>
                      <a:r>
                        <a:rPr lang="fi-FI" sz="1400" dirty="0"/>
                        <a:t>Kerron huoltajille oman aineeni/oman vuosiluokkani opetuksen tavoitteet</a:t>
                      </a:r>
                    </a:p>
                  </a:txBody>
                  <a:tcPr/>
                </a:tc>
                <a:tc>
                  <a:txBody>
                    <a:bodyPr/>
                    <a:lstStyle/>
                    <a:p>
                      <a:r>
                        <a:rPr lang="fi-FI" sz="1400" dirty="0"/>
                        <a:t>3.9</a:t>
                      </a:r>
                    </a:p>
                  </a:txBody>
                  <a:tcPr/>
                </a:tc>
                <a:tc>
                  <a:txBody>
                    <a:bodyPr/>
                    <a:lstStyle/>
                    <a:p>
                      <a:r>
                        <a:rPr lang="fi-FI" sz="1400" dirty="0">
                          <a:highlight>
                            <a:srgbClr val="FF0000"/>
                          </a:highlight>
                        </a:rPr>
                        <a:t>1.0</a:t>
                      </a:r>
                    </a:p>
                  </a:txBody>
                  <a:tcPr/>
                </a:tc>
                <a:tc>
                  <a:txBody>
                    <a:bodyPr/>
                    <a:lstStyle/>
                    <a:p>
                      <a:r>
                        <a:rPr lang="fi-FI" sz="1400" dirty="0"/>
                        <a:t>Tätä kysymystä ei ole ollut aiemmin</a:t>
                      </a:r>
                    </a:p>
                  </a:txBody>
                  <a:tcPr/>
                </a:tc>
                <a:tc>
                  <a:txBody>
                    <a:bodyPr/>
                    <a:lstStyle/>
                    <a:p>
                      <a:endParaRPr lang="fi-FI" sz="1400" dirty="0"/>
                    </a:p>
                  </a:txBody>
                  <a:tcPr/>
                </a:tc>
                <a:extLst>
                  <a:ext uri="{0D108BD9-81ED-4DB2-BD59-A6C34878D82A}">
                    <a16:rowId xmlns:a16="http://schemas.microsoft.com/office/drawing/2014/main" val="1395441057"/>
                  </a:ext>
                </a:extLst>
              </a:tr>
              <a:tr h="396240">
                <a:tc>
                  <a:txBody>
                    <a:bodyPr/>
                    <a:lstStyle/>
                    <a:p>
                      <a:r>
                        <a:rPr lang="fi-FI" sz="1400" dirty="0"/>
                        <a:t>Kerron huoltajille arvioinnin perusteista lukuvuoden aikana</a:t>
                      </a:r>
                    </a:p>
                  </a:txBody>
                  <a:tcPr/>
                </a:tc>
                <a:tc>
                  <a:txBody>
                    <a:bodyPr/>
                    <a:lstStyle/>
                    <a:p>
                      <a:r>
                        <a:rPr lang="fi-FI" sz="1400" dirty="0"/>
                        <a:t>3.9</a:t>
                      </a:r>
                    </a:p>
                  </a:txBody>
                  <a:tcPr/>
                </a:tc>
                <a:tc>
                  <a:txBody>
                    <a:bodyPr/>
                    <a:lstStyle/>
                    <a:p>
                      <a:r>
                        <a:rPr lang="fi-FI" sz="1400" dirty="0">
                          <a:highlight>
                            <a:srgbClr val="FF0000"/>
                          </a:highlight>
                        </a:rPr>
                        <a:t>1.3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Kerron huoltajille oppimisen arvioinnin perusteista</a:t>
                      </a:r>
                      <a:endParaRPr lang="fi-FI" sz="1400" i="1" dirty="0"/>
                    </a:p>
                  </a:txBody>
                  <a:tcPr/>
                </a:tc>
                <a:tc>
                  <a:txBody>
                    <a:bodyPr/>
                    <a:lstStyle/>
                    <a:p>
                      <a:endParaRPr lang="fi-FI" sz="1400" dirty="0"/>
                    </a:p>
                  </a:txBody>
                  <a:tcPr/>
                </a:tc>
                <a:extLst>
                  <a:ext uri="{0D108BD9-81ED-4DB2-BD59-A6C34878D82A}">
                    <a16:rowId xmlns:a16="http://schemas.microsoft.com/office/drawing/2014/main" val="215020831"/>
                  </a:ext>
                </a:extLst>
              </a:tr>
              <a:tr h="487680">
                <a:tc>
                  <a:txBody>
                    <a:bodyPr/>
                    <a:lstStyle/>
                    <a:p>
                      <a:r>
                        <a:rPr lang="fi-FI" sz="1400" dirty="0"/>
                        <a:t>Toteutan sitouttavan kouluyhteisötyön periaatteita</a:t>
                      </a:r>
                    </a:p>
                  </a:txBody>
                  <a:tcPr/>
                </a:tc>
                <a:tc>
                  <a:txBody>
                    <a:bodyPr/>
                    <a:lstStyle/>
                    <a:p>
                      <a:r>
                        <a:rPr lang="fi-FI" sz="1400" dirty="0"/>
                        <a:t>4.2</a:t>
                      </a:r>
                    </a:p>
                  </a:txBody>
                  <a:tcPr/>
                </a:tc>
                <a:tc>
                  <a:txBody>
                    <a:bodyPr/>
                    <a:lstStyle/>
                    <a:p>
                      <a:r>
                        <a:rPr lang="fi-FI" sz="1400" dirty="0"/>
                        <a:t>3.6</a:t>
                      </a:r>
                    </a:p>
                  </a:txBody>
                  <a:tcPr/>
                </a:tc>
                <a:tc>
                  <a:txBody>
                    <a:bodyPr/>
                    <a:lstStyle/>
                    <a:p>
                      <a:r>
                        <a:rPr lang="fi-FI" sz="1400" dirty="0"/>
                        <a:t>Koulussani on keskusteltu sitouttavasta kouluyhteisötyöstä</a:t>
                      </a:r>
                    </a:p>
                  </a:txBody>
                  <a:tcPr/>
                </a:tc>
                <a:tc>
                  <a:txBody>
                    <a:bodyPr/>
                    <a:lstStyle/>
                    <a:p>
                      <a:endParaRPr lang="fi-FI" sz="1400" dirty="0"/>
                    </a:p>
                  </a:txBody>
                  <a:tcPr/>
                </a:tc>
                <a:extLst>
                  <a:ext uri="{0D108BD9-81ED-4DB2-BD59-A6C34878D82A}">
                    <a16:rowId xmlns:a16="http://schemas.microsoft.com/office/drawing/2014/main" val="2821803461"/>
                  </a:ext>
                </a:extLst>
              </a:tr>
              <a:tr h="441960">
                <a:tc>
                  <a:txBody>
                    <a:bodyPr/>
                    <a:lstStyle/>
                    <a:p>
                      <a:r>
                        <a:rPr lang="fi-FI" sz="1400" dirty="0"/>
                        <a:t>Poissaoloihin puuttumisen malli on selkeyttänyt poissaoloihin puuttumista</a:t>
                      </a:r>
                    </a:p>
                  </a:txBody>
                  <a:tcPr/>
                </a:tc>
                <a:tc>
                  <a:txBody>
                    <a:bodyPr/>
                    <a:lstStyle/>
                    <a:p>
                      <a:r>
                        <a:rPr lang="fi-FI" sz="1400" dirty="0"/>
                        <a:t>4.1</a:t>
                      </a:r>
                    </a:p>
                  </a:txBody>
                  <a:tcPr/>
                </a:tc>
                <a:tc>
                  <a:txBody>
                    <a:bodyPr/>
                    <a:lstStyle/>
                    <a:p>
                      <a:r>
                        <a:rPr lang="fi-FI" sz="1400" dirty="0"/>
                        <a:t>3.8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dirty="0"/>
                    </a:p>
                  </a:txBody>
                  <a:tcPr/>
                </a:tc>
                <a:tc>
                  <a:txBody>
                    <a:bodyPr/>
                    <a:lstStyle/>
                    <a:p>
                      <a:endParaRPr lang="fi-FI" sz="1400" dirty="0"/>
                    </a:p>
                  </a:txBody>
                  <a:tcPr/>
                </a:tc>
                <a:extLst>
                  <a:ext uri="{0D108BD9-81ED-4DB2-BD59-A6C34878D82A}">
                    <a16:rowId xmlns:a16="http://schemas.microsoft.com/office/drawing/2014/main" val="3127241926"/>
                  </a:ext>
                </a:extLst>
              </a:tr>
              <a:tr h="441960">
                <a:tc>
                  <a:txBody>
                    <a:bodyPr/>
                    <a:lstStyle/>
                    <a:p>
                      <a:r>
                        <a:rPr lang="fi-FI" sz="1400" dirty="0"/>
                        <a:t>Muutan toimintatapojani opetuksessa</a:t>
                      </a:r>
                    </a:p>
                    <a:p>
                      <a:r>
                        <a:rPr lang="fi-FI" sz="1400" dirty="0"/>
                        <a:t>reflektointini perusteella</a:t>
                      </a:r>
                    </a:p>
                  </a:txBody>
                  <a:tcPr/>
                </a:tc>
                <a:tc>
                  <a:txBody>
                    <a:bodyPr/>
                    <a:lstStyle/>
                    <a:p>
                      <a:r>
                        <a:rPr lang="fi-FI" sz="1400" dirty="0"/>
                        <a:t>4.4</a:t>
                      </a:r>
                    </a:p>
                  </a:txBody>
                  <a:tcPr/>
                </a:tc>
                <a:tc>
                  <a:txBody>
                    <a:bodyPr/>
                    <a:lstStyle/>
                    <a:p>
                      <a:r>
                        <a:rPr lang="fi-FI" sz="1400" dirty="0">
                          <a:highlight>
                            <a:srgbClr val="00FF00"/>
                          </a:highlight>
                        </a:rPr>
                        <a:t>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dirty="0"/>
                    </a:p>
                  </a:txBody>
                  <a:tcPr/>
                </a:tc>
                <a:tc>
                  <a:txBody>
                    <a:bodyPr/>
                    <a:lstStyle/>
                    <a:p>
                      <a:endParaRPr lang="fi-FI" sz="1400" dirty="0"/>
                    </a:p>
                  </a:txBody>
                  <a:tcPr/>
                </a:tc>
                <a:extLst>
                  <a:ext uri="{0D108BD9-81ED-4DB2-BD59-A6C34878D82A}">
                    <a16:rowId xmlns:a16="http://schemas.microsoft.com/office/drawing/2014/main" val="1499233084"/>
                  </a:ext>
                </a:extLst>
              </a:tr>
            </a:tbl>
          </a:graphicData>
        </a:graphic>
      </p:graphicFrame>
      <p:sp>
        <p:nvSpPr>
          <p:cNvPr id="7" name="Suorakulmio: Pyöristetyt kulmat 6">
            <a:extLst>
              <a:ext uri="{FF2B5EF4-FFF2-40B4-BE49-F238E27FC236}">
                <a16:creationId xmlns:a16="http://schemas.microsoft.com/office/drawing/2014/main" id="{0BA3409C-004C-D951-E4F4-366740B05A46}"/>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1874672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2847277-415E-D722-930B-F2B8B2F4C55D}"/>
              </a:ext>
            </a:extLst>
          </p:cNvPr>
          <p:cNvSpPr>
            <a:spLocks noGrp="1"/>
          </p:cNvSpPr>
          <p:nvPr>
            <p:ph type="ctrTitle"/>
          </p:nvPr>
        </p:nvSpPr>
        <p:spPr>
          <a:xfrm>
            <a:off x="1524000" y="1214438"/>
            <a:ext cx="9144000" cy="2387600"/>
          </a:xfrm>
        </p:spPr>
        <p:txBody>
          <a:bodyPr/>
          <a:lstStyle/>
          <a:p>
            <a:r>
              <a:rPr lang="fi-FI" b="1" dirty="0"/>
              <a:t>Oppilaat 1.-2. </a:t>
            </a:r>
            <a:r>
              <a:rPr lang="fi-FI" b="1" dirty="0" err="1"/>
              <a:t>lk</a:t>
            </a:r>
            <a:endParaRPr lang="fi-FI" b="1" dirty="0"/>
          </a:p>
        </p:txBody>
      </p:sp>
    </p:spTree>
    <p:extLst>
      <p:ext uri="{BB962C8B-B14F-4D97-AF65-F5344CB8AC3E}">
        <p14:creationId xmlns:p14="http://schemas.microsoft.com/office/powerpoint/2010/main" val="1162892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FB76-57EC-3581-1D93-134BDA24A5D8}"/>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0D064A51-CA93-0CFE-9947-5C427E63AEF6}"/>
              </a:ext>
            </a:extLst>
          </p:cNvPr>
          <p:cNvGraphicFramePr>
            <a:graphicFrameLocks noGrp="1"/>
          </p:cNvGraphicFramePr>
          <p:nvPr>
            <p:ph idx="1"/>
            <p:extLst>
              <p:ext uri="{D42A27DB-BD31-4B8C-83A1-F6EECF244321}">
                <p14:modId xmlns:p14="http://schemas.microsoft.com/office/powerpoint/2010/main" val="2620234492"/>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B187FE25-E7C8-CBBE-58E1-706245F9DEF0}"/>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72700D3B-4C44-DE67-DEEA-9AAFE1E5C824}"/>
              </a:ext>
            </a:extLst>
          </p:cNvPr>
          <p:cNvGraphicFramePr>
            <a:graphicFrameLocks noGrp="1"/>
          </p:cNvGraphicFramePr>
          <p:nvPr>
            <p:extLst>
              <p:ext uri="{D42A27DB-BD31-4B8C-83A1-F6EECF244321}">
                <p14:modId xmlns:p14="http://schemas.microsoft.com/office/powerpoint/2010/main" val="2790439415"/>
              </p:ext>
            </p:extLst>
          </p:nvPr>
        </p:nvGraphicFramePr>
        <p:xfrm>
          <a:off x="308359" y="1036214"/>
          <a:ext cx="11743765" cy="411480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106924">
                  <a:extLst>
                    <a:ext uri="{9D8B030D-6E8A-4147-A177-3AD203B41FA5}">
                      <a16:colId xmlns:a16="http://schemas.microsoft.com/office/drawing/2014/main" val="45325563"/>
                    </a:ext>
                  </a:extLst>
                </a:gridCol>
                <a:gridCol w="4031530">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Kouluni resurssit antavat mahdollisuuden monipuoliseen työskentelyyn</a:t>
                      </a:r>
                    </a:p>
                  </a:txBody>
                  <a:tcPr/>
                </a:tc>
                <a:tc>
                  <a:txBody>
                    <a:bodyPr/>
                    <a:lstStyle/>
                    <a:p>
                      <a:r>
                        <a:rPr lang="fi-FI" sz="1400" dirty="0"/>
                        <a:t>4.4</a:t>
                      </a:r>
                    </a:p>
                  </a:txBody>
                  <a:tcPr/>
                </a:tc>
                <a:tc>
                  <a:txBody>
                    <a:bodyPr/>
                    <a:lstStyle/>
                    <a:p>
                      <a:r>
                        <a:rPr lang="fi-FI" sz="1400" dirty="0">
                          <a:highlight>
                            <a:srgbClr val="00FF00"/>
                          </a:highlight>
                        </a:rPr>
                        <a:t>4.7</a:t>
                      </a:r>
                    </a:p>
                  </a:txBody>
                  <a:tcPr/>
                </a:tc>
                <a:tc>
                  <a:txBody>
                    <a:bodyPr/>
                    <a:lstStyle/>
                    <a:p>
                      <a:endParaRPr lang="fi-FI" sz="1400" i="1" dirty="0"/>
                    </a:p>
                  </a:txBody>
                  <a:tcPr/>
                </a:tc>
                <a:tc>
                  <a:txBody>
                    <a:bodyPr/>
                    <a:lstStyle/>
                    <a:p>
                      <a:r>
                        <a:rPr lang="fi-FI" sz="1400" i="1" dirty="0"/>
                        <a:t>”</a:t>
                      </a:r>
                      <a:r>
                        <a:rPr lang="fi-FI" sz="1400" b="0" i="1" kern="1200" dirty="0">
                          <a:solidFill>
                            <a:schemeClr val="dk1"/>
                          </a:solidFill>
                          <a:effectLst/>
                          <a:latin typeface="+mn-lt"/>
                          <a:ea typeface="+mn-ea"/>
                          <a:cs typeface="+mn-cs"/>
                        </a:rPr>
                        <a:t> Ohjaaja tarvitaan jokaiselle oppitunnille, koska toteutamme täydellistä inkluusiota. Myöskään uuden tuen mallin mukainen ryhmäkohtainen tuki, esim. eriyttäminen, ei onnistu, jos ryhmää ei voi jakaa osaamistason mukaan.”</a:t>
                      </a:r>
                      <a:endParaRPr lang="fi-FI" sz="1400" i="1" dirty="0"/>
                    </a:p>
                  </a:txBody>
                  <a:tcPr/>
                </a:tc>
                <a:extLst>
                  <a:ext uri="{0D108BD9-81ED-4DB2-BD59-A6C34878D82A}">
                    <a16:rowId xmlns:a16="http://schemas.microsoft.com/office/drawing/2014/main" val="4212636856"/>
                  </a:ext>
                </a:extLst>
              </a:tr>
              <a:tr h="548640">
                <a:tc>
                  <a:txBody>
                    <a:bodyPr/>
                    <a:lstStyle/>
                    <a:p>
                      <a:r>
                        <a:rPr lang="fi-FI" sz="1400" dirty="0"/>
                        <a:t>Luokassani voi työskennellä rauhassa</a:t>
                      </a:r>
                    </a:p>
                  </a:txBody>
                  <a:tcPr/>
                </a:tc>
                <a:tc>
                  <a:txBody>
                    <a:bodyPr/>
                    <a:lstStyle/>
                    <a:p>
                      <a:r>
                        <a:rPr lang="fi-FI" sz="1400" dirty="0"/>
                        <a:t>4.2</a:t>
                      </a:r>
                    </a:p>
                  </a:txBody>
                  <a:tcPr/>
                </a:tc>
                <a:tc>
                  <a:txBody>
                    <a:bodyPr/>
                    <a:lstStyle/>
                    <a:p>
                      <a:r>
                        <a:rPr lang="fi-FI" sz="1400" dirty="0">
                          <a:highlight>
                            <a:srgbClr val="FF0000"/>
                          </a:highlight>
                        </a:rPr>
                        <a:t>1.8</a:t>
                      </a:r>
                    </a:p>
                  </a:txBody>
                  <a:tcPr/>
                </a:tc>
                <a:tc>
                  <a:txBody>
                    <a:bodyPr/>
                    <a:lstStyle/>
                    <a:p>
                      <a:endParaRPr lang="fi-FI"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548640">
                <a:tc>
                  <a:txBody>
                    <a:bodyPr/>
                    <a:lstStyle/>
                    <a:p>
                      <a:r>
                        <a:rPr lang="fi-FI" sz="1400" dirty="0"/>
                        <a:t>Toteutan työtäni yhdessä koulun muun henkilöstön kanssa</a:t>
                      </a:r>
                    </a:p>
                  </a:txBody>
                  <a:tcPr/>
                </a:tc>
                <a:tc>
                  <a:txBody>
                    <a:bodyPr/>
                    <a:lstStyle/>
                    <a:p>
                      <a:r>
                        <a:rPr lang="fi-FI" sz="1400" dirty="0"/>
                        <a:t>4.5</a:t>
                      </a:r>
                    </a:p>
                  </a:txBody>
                  <a:tcPr/>
                </a:tc>
                <a:tc>
                  <a:txBody>
                    <a:bodyPr/>
                    <a:lstStyle/>
                    <a:p>
                      <a:r>
                        <a:rPr lang="fi-FI" sz="1400" dirty="0"/>
                        <a:t>3.9</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396240">
                <a:tc>
                  <a:txBody>
                    <a:bodyPr/>
                    <a:lstStyle/>
                    <a:p>
                      <a:r>
                        <a:rPr lang="fi-FI" sz="1400" dirty="0"/>
                        <a:t>Käytän opetuksessani ja ohjauksessani digitaalisuuden</a:t>
                      </a:r>
                    </a:p>
                    <a:p>
                      <a:r>
                        <a:rPr lang="fi-FI" sz="1400" dirty="0"/>
                        <a:t>tarjoamia mahdollisuuksia monipuolisesti</a:t>
                      </a:r>
                    </a:p>
                  </a:txBody>
                  <a:tcPr/>
                </a:tc>
                <a:tc>
                  <a:txBody>
                    <a:bodyPr/>
                    <a:lstStyle/>
                    <a:p>
                      <a:r>
                        <a:rPr lang="fi-FI" sz="1400" dirty="0"/>
                        <a:t>4.0</a:t>
                      </a:r>
                    </a:p>
                  </a:txBody>
                  <a:tcPr/>
                </a:tc>
                <a:tc>
                  <a:txBody>
                    <a:bodyPr/>
                    <a:lstStyle/>
                    <a:p>
                      <a:r>
                        <a:rPr lang="fi-FI" sz="1400" dirty="0">
                          <a:highlight>
                            <a:srgbClr val="FF0000"/>
                          </a:highlight>
                        </a:rPr>
                        <a:t>1.6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i="1" dirty="0"/>
                    </a:p>
                  </a:txBody>
                  <a:tcPr/>
                </a:tc>
                <a:tc>
                  <a:txBody>
                    <a:bodyPr/>
                    <a:lstStyle/>
                    <a:p>
                      <a:pPr fontAlgn="t">
                        <a:lnSpc>
                          <a:spcPts val="1500"/>
                        </a:lnSpc>
                        <a:buNone/>
                      </a:pPr>
                      <a:r>
                        <a:rPr lang="fi-FI" sz="1400" b="0" i="0" dirty="0">
                          <a:effectLst/>
                          <a:latin typeface="+mn-lt"/>
                        </a:rPr>
                        <a:t>Alkuopetuksessa ei ole riittävästi sopivia laitteita, ja kirjautumista (läppärit) vaaditaan myös oppilailta, joilla ei vielä ole lukutaitoa.</a:t>
                      </a:r>
                    </a:p>
                  </a:txBody>
                  <a:tcPr/>
                </a:tc>
                <a:extLst>
                  <a:ext uri="{0D108BD9-81ED-4DB2-BD59-A6C34878D82A}">
                    <a16:rowId xmlns:a16="http://schemas.microsoft.com/office/drawing/2014/main" val="215020831"/>
                  </a:ext>
                </a:extLst>
              </a:tr>
            </a:tbl>
          </a:graphicData>
        </a:graphic>
      </p:graphicFrame>
      <p:sp>
        <p:nvSpPr>
          <p:cNvPr id="7" name="Suorakulmio: Pyöristetyt kulmat 6">
            <a:extLst>
              <a:ext uri="{FF2B5EF4-FFF2-40B4-BE49-F238E27FC236}">
                <a16:creationId xmlns:a16="http://schemas.microsoft.com/office/drawing/2014/main" id="{A3DD675C-E92B-CD05-CDEC-2402350B37A3}"/>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4250974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547B5-73EB-31D0-ADA3-96ABB39946F1}"/>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3D43525F-E93B-58CD-9F24-FF108683C644}"/>
              </a:ext>
            </a:extLst>
          </p:cNvPr>
          <p:cNvGraphicFramePr>
            <a:graphicFrameLocks noGrp="1"/>
          </p:cNvGraphicFramePr>
          <p:nvPr>
            <p:ph idx="1"/>
            <p:extLst>
              <p:ext uri="{D42A27DB-BD31-4B8C-83A1-F6EECF244321}">
                <p14:modId xmlns:p14="http://schemas.microsoft.com/office/powerpoint/2010/main" val="3065814215"/>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F3C79500-E3A8-C0A0-6AC1-7C7AEDC9BBF9}"/>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1F42377B-BDE8-3869-7386-973908AD02BD}"/>
              </a:ext>
            </a:extLst>
          </p:cNvPr>
          <p:cNvGraphicFramePr>
            <a:graphicFrameLocks noGrp="1"/>
          </p:cNvGraphicFramePr>
          <p:nvPr>
            <p:extLst>
              <p:ext uri="{D42A27DB-BD31-4B8C-83A1-F6EECF244321}">
                <p14:modId xmlns:p14="http://schemas.microsoft.com/office/powerpoint/2010/main" val="2324028785"/>
              </p:ext>
            </p:extLst>
          </p:nvPr>
        </p:nvGraphicFramePr>
        <p:xfrm>
          <a:off x="308359" y="1036214"/>
          <a:ext cx="11743765" cy="438912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569227">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Huomioin opetuksessani oppi-</a:t>
                      </a:r>
                      <a:r>
                        <a:rPr lang="fi-FI" sz="1400" dirty="0" err="1"/>
                        <a:t>misen</a:t>
                      </a:r>
                      <a:r>
                        <a:rPr lang="fi-FI" sz="1400" dirty="0"/>
                        <a:t> edellytyksiä tukevat opetusjärjestelyt</a:t>
                      </a:r>
                    </a:p>
                  </a:txBody>
                  <a:tcPr/>
                </a:tc>
                <a:tc>
                  <a:txBody>
                    <a:bodyPr/>
                    <a:lstStyle/>
                    <a:p>
                      <a:r>
                        <a:rPr lang="fi-FI" sz="1400" dirty="0"/>
                        <a:t>4.4</a:t>
                      </a:r>
                    </a:p>
                  </a:txBody>
                  <a:tcPr/>
                </a:tc>
                <a:tc>
                  <a:txBody>
                    <a:bodyPr/>
                    <a:lstStyle/>
                    <a:p>
                      <a:r>
                        <a:rPr lang="fi-FI" sz="1400" dirty="0">
                          <a:highlight>
                            <a:srgbClr val="FF0000"/>
                          </a:highlight>
                        </a:rPr>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endParaRPr lang="fi-FI" sz="1400" i="0" dirty="0"/>
                    </a:p>
                    <a:p>
                      <a:r>
                        <a:rPr lang="fi-FI" sz="1400" i="0" dirty="0"/>
                        <a:t>(Olen kehittänyt omia toimintatapojani pedagogisen tuen antamisessa)</a:t>
                      </a:r>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Opetusryhmäni oppilaat saavat tarvitsemaansa ryhmäkohtaista tukea</a:t>
                      </a:r>
                    </a:p>
                  </a:txBody>
                  <a:tcPr/>
                </a:tc>
                <a:tc>
                  <a:txBody>
                    <a:bodyPr/>
                    <a:lstStyle/>
                    <a:p>
                      <a:r>
                        <a:rPr lang="fi-FI" sz="1400" dirty="0"/>
                        <a:t>4.3</a:t>
                      </a:r>
                    </a:p>
                  </a:txBody>
                  <a:tcPr/>
                </a:tc>
                <a:tc>
                  <a:txBody>
                    <a:bodyPr/>
                    <a:lstStyle/>
                    <a:p>
                      <a:r>
                        <a:rPr lang="fi-FI" sz="1400" dirty="0">
                          <a:highlight>
                            <a:srgbClr val="FF0000"/>
                          </a:highlight>
                        </a:rPr>
                        <a:t>2.1</a:t>
                      </a:r>
                    </a:p>
                  </a:txBody>
                  <a:tcPr/>
                </a:tc>
                <a:tc>
                  <a:txBody>
                    <a:bodyPr/>
                    <a:lstStyle/>
                    <a:p>
                      <a:r>
                        <a:rPr lang="fi-FI" sz="1400" dirty="0"/>
                        <a:t>Koulussani oppilaat saavat tarvitsemansa tuen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0" i="1" kern="1200" dirty="0">
                          <a:solidFill>
                            <a:schemeClr val="dk1"/>
                          </a:solidFill>
                          <a:effectLst/>
                          <a:latin typeface="+mn-lt"/>
                          <a:ea typeface="+mn-ea"/>
                          <a:cs typeface="+mn-cs"/>
                        </a:rPr>
                        <a:t>”Kun ei ole ohjaajaa, niin tuki ei toteudu. Ope ei repeä joka paikkaan eikä pysty huomioimaan kaikkia oppilaita yksilöllisesti”</a:t>
                      </a:r>
                      <a:endParaRPr lang="fi-FI" sz="1400" i="1" dirty="0"/>
                    </a:p>
                  </a:txBody>
                  <a:tcPr/>
                </a:tc>
                <a:extLst>
                  <a:ext uri="{0D108BD9-81ED-4DB2-BD59-A6C34878D82A}">
                    <a16:rowId xmlns:a16="http://schemas.microsoft.com/office/drawing/2014/main" val="1901482652"/>
                  </a:ext>
                </a:extLst>
              </a:tr>
              <a:tr h="548640">
                <a:tc>
                  <a:txBody>
                    <a:bodyPr/>
                    <a:lstStyle/>
                    <a:p>
                      <a:r>
                        <a:rPr lang="fi-FI" sz="1400" dirty="0"/>
                        <a:t>Tunnen koulussani oppilaita koskevien ongelmatilanteiden hoitamiseen liittyvät toimintatavat</a:t>
                      </a:r>
                    </a:p>
                  </a:txBody>
                  <a:tcPr/>
                </a:tc>
                <a:tc>
                  <a:txBody>
                    <a:bodyPr/>
                    <a:lstStyle/>
                    <a:p>
                      <a:r>
                        <a:rPr lang="fi-FI" sz="1400" dirty="0"/>
                        <a:t>4.3</a:t>
                      </a:r>
                    </a:p>
                  </a:txBody>
                  <a:tcPr/>
                </a:tc>
                <a:tc>
                  <a:txBody>
                    <a:bodyPr/>
                    <a:lstStyle/>
                    <a:p>
                      <a:r>
                        <a:rPr lang="fi-FI" sz="1400" dirty="0"/>
                        <a:t>2.7</a:t>
                      </a:r>
                    </a:p>
                  </a:txBody>
                  <a:tcPr/>
                </a:tc>
                <a:tc>
                  <a:txBody>
                    <a:bodyPr/>
                    <a:lstStyle/>
                    <a:p>
                      <a:r>
                        <a:rPr lang="fi-FI" sz="1400" dirty="0"/>
                        <a:t>Oppilaita koskevien ongelmatilanteiden hoitamiseen on olemassa selkeät toimintatavat</a:t>
                      </a:r>
                    </a:p>
                  </a:txBody>
                  <a:tcPr/>
                </a:tc>
                <a:tc>
                  <a:txBody>
                    <a:bodyPr/>
                    <a:lstStyle/>
                    <a:p>
                      <a:endParaRPr lang="fi-FI" sz="1400" dirty="0"/>
                    </a:p>
                  </a:txBody>
                  <a:tcPr/>
                </a:tc>
                <a:extLst>
                  <a:ext uri="{0D108BD9-81ED-4DB2-BD59-A6C34878D82A}">
                    <a16:rowId xmlns:a16="http://schemas.microsoft.com/office/drawing/2014/main" val="1395441057"/>
                  </a:ext>
                </a:extLst>
              </a:tr>
              <a:tr h="396240">
                <a:tc>
                  <a:txBody>
                    <a:bodyPr/>
                    <a:lstStyle/>
                    <a:p>
                      <a:r>
                        <a:rPr lang="fi-FI" sz="1400" dirty="0"/>
                        <a:t>Yhteisöllinen opiskeluhuolto toimii koulussani hyvin</a:t>
                      </a:r>
                    </a:p>
                  </a:txBody>
                  <a:tcPr/>
                </a:tc>
                <a:tc>
                  <a:txBody>
                    <a:bodyPr/>
                    <a:lstStyle/>
                    <a:p>
                      <a:r>
                        <a:rPr lang="fi-FI" sz="1400" dirty="0"/>
                        <a:t>4.6</a:t>
                      </a:r>
                    </a:p>
                  </a:txBody>
                  <a:tcPr/>
                </a:tc>
                <a:tc>
                  <a:txBody>
                    <a:bodyPr/>
                    <a:lstStyle/>
                    <a:p>
                      <a:r>
                        <a:rPr lang="fi-FI" sz="1400" dirty="0">
                          <a:highlight>
                            <a:srgbClr val="00FF00"/>
                          </a:highlight>
                        </a:rPr>
                        <a:t>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i="1" dirty="0"/>
                    </a:p>
                  </a:txBody>
                  <a:tcPr/>
                </a:tc>
                <a:tc>
                  <a:txBody>
                    <a:bodyPr/>
                    <a:lstStyle/>
                    <a:p>
                      <a:endParaRPr lang="fi-FI" sz="1400" dirty="0"/>
                    </a:p>
                  </a:txBody>
                  <a:tcPr/>
                </a:tc>
                <a:extLst>
                  <a:ext uri="{0D108BD9-81ED-4DB2-BD59-A6C34878D82A}">
                    <a16:rowId xmlns:a16="http://schemas.microsoft.com/office/drawing/2014/main" val="215020831"/>
                  </a:ext>
                </a:extLst>
              </a:tr>
              <a:tr h="487680">
                <a:tc>
                  <a:txBody>
                    <a:bodyPr/>
                    <a:lstStyle/>
                    <a:p>
                      <a:r>
                        <a:rPr lang="fi-FI" sz="1400" dirty="0"/>
                        <a:t>Yksilökohtainen opiskeluhuolto toimii koulussani hyvin</a:t>
                      </a:r>
                    </a:p>
                  </a:txBody>
                  <a:tcPr/>
                </a:tc>
                <a:tc>
                  <a:txBody>
                    <a:bodyPr/>
                    <a:lstStyle/>
                    <a:p>
                      <a:r>
                        <a:rPr lang="fi-FI" sz="1400" dirty="0"/>
                        <a:t>4.4</a:t>
                      </a:r>
                    </a:p>
                  </a:txBody>
                  <a:tcPr/>
                </a:tc>
                <a:tc>
                  <a:txBody>
                    <a:bodyPr/>
                    <a:lstStyle/>
                    <a:p>
                      <a:r>
                        <a:rPr lang="fi-FI" sz="1400" dirty="0"/>
                        <a:t>2.5</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2821803461"/>
                  </a:ext>
                </a:extLst>
              </a:tr>
            </a:tbl>
          </a:graphicData>
        </a:graphic>
      </p:graphicFrame>
      <p:sp>
        <p:nvSpPr>
          <p:cNvPr id="7" name="Suorakulmio: Pyöristetyt kulmat 6">
            <a:extLst>
              <a:ext uri="{FF2B5EF4-FFF2-40B4-BE49-F238E27FC236}">
                <a16:creationId xmlns:a16="http://schemas.microsoft.com/office/drawing/2014/main" id="{9042E584-F3D4-86B4-1836-507D1CBA5F63}"/>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2162667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6A870-B1AD-40B4-5754-544ACB457EC4}"/>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5ABD9E1A-F7B9-4EB9-AF2E-8802C21C1D48}"/>
              </a:ext>
            </a:extLst>
          </p:cNvPr>
          <p:cNvGraphicFramePr>
            <a:graphicFrameLocks noGrp="1"/>
          </p:cNvGraphicFramePr>
          <p:nvPr>
            <p:ph idx="1"/>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E5B3981A-6FB9-1A51-F33B-1844505ACABB}"/>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ECB73D86-DB13-D71C-4124-FA52EB73F845}"/>
              </a:ext>
            </a:extLst>
          </p:cNvPr>
          <p:cNvGraphicFramePr>
            <a:graphicFrameLocks noGrp="1"/>
          </p:cNvGraphicFramePr>
          <p:nvPr>
            <p:extLst>
              <p:ext uri="{D42A27DB-BD31-4B8C-83A1-F6EECF244321}">
                <p14:modId xmlns:p14="http://schemas.microsoft.com/office/powerpoint/2010/main" val="2709483110"/>
              </p:ext>
            </p:extLst>
          </p:nvPr>
        </p:nvGraphicFramePr>
        <p:xfrm>
          <a:off x="308359" y="1036214"/>
          <a:ext cx="11743765" cy="417576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569227">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Pystyn vaikuttamaan kouluni kehittämiseen</a:t>
                      </a:r>
                    </a:p>
                  </a:txBody>
                  <a:tcPr/>
                </a:tc>
                <a:tc>
                  <a:txBody>
                    <a:bodyPr/>
                    <a:lstStyle/>
                    <a:p>
                      <a:r>
                        <a:rPr lang="fi-FI" sz="1400" dirty="0"/>
                        <a:t>4.5</a:t>
                      </a:r>
                    </a:p>
                  </a:txBody>
                  <a:tcPr/>
                </a:tc>
                <a:tc>
                  <a:txBody>
                    <a:bodyPr/>
                    <a:lstStyle/>
                    <a:p>
                      <a:r>
                        <a:rPr lang="fi-FI" sz="1400" dirty="0"/>
                        <a:t>4.2</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Huomioin oppilaiden näkemykset opetuksessani ja ohjauksessani</a:t>
                      </a:r>
                    </a:p>
                  </a:txBody>
                  <a:tcPr/>
                </a:tc>
                <a:tc>
                  <a:txBody>
                    <a:bodyPr/>
                    <a:lstStyle/>
                    <a:p>
                      <a:r>
                        <a:rPr lang="fi-FI" sz="1400" dirty="0"/>
                        <a:t>4.5</a:t>
                      </a:r>
                    </a:p>
                  </a:txBody>
                  <a:tcPr/>
                </a:tc>
                <a:tc>
                  <a:txBody>
                    <a:bodyPr/>
                    <a:lstStyle/>
                    <a:p>
                      <a:r>
                        <a:rPr lang="fi-FI" sz="1400" dirty="0"/>
                        <a:t>3.8</a:t>
                      </a:r>
                    </a:p>
                  </a:txBody>
                  <a:tcPr/>
                </a:tc>
                <a:tc>
                  <a:txBody>
                    <a:bodyPr/>
                    <a:lstStyle/>
                    <a:p>
                      <a:endParaRPr lang="fi-FI"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548640">
                <a:tc>
                  <a:txBody>
                    <a:bodyPr/>
                    <a:lstStyle/>
                    <a:p>
                      <a:r>
                        <a:rPr lang="fi-FI" sz="1400" dirty="0"/>
                        <a:t>Mahdollistan oppilaille osallistumisen toiminnan suunnitteluun</a:t>
                      </a:r>
                    </a:p>
                  </a:txBody>
                  <a:tcPr/>
                </a:tc>
                <a:tc>
                  <a:txBody>
                    <a:bodyPr/>
                    <a:lstStyle/>
                    <a:p>
                      <a:r>
                        <a:rPr lang="fi-FI" sz="1400" dirty="0"/>
                        <a:t>4.2</a:t>
                      </a:r>
                    </a:p>
                  </a:txBody>
                  <a:tcPr/>
                </a:tc>
                <a:tc>
                  <a:txBody>
                    <a:bodyPr/>
                    <a:lstStyle/>
                    <a:p>
                      <a:r>
                        <a:rPr lang="fi-FI" sz="1400" dirty="0"/>
                        <a:t>2.5</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396240">
                <a:tc>
                  <a:txBody>
                    <a:bodyPr/>
                    <a:lstStyle/>
                    <a:p>
                      <a:r>
                        <a:rPr lang="fi-FI" sz="1400" dirty="0"/>
                        <a:t>Oppilaskunnan ideat ja aloitteet ovat vaikuttaneet koulun toimintakulttuuriin</a:t>
                      </a:r>
                    </a:p>
                  </a:txBody>
                  <a:tcPr/>
                </a:tc>
                <a:tc>
                  <a:txBody>
                    <a:bodyPr/>
                    <a:lstStyle/>
                    <a:p>
                      <a:r>
                        <a:rPr lang="fi-FI" sz="1400" dirty="0"/>
                        <a:t>4.5</a:t>
                      </a:r>
                    </a:p>
                  </a:txBody>
                  <a:tcPr/>
                </a:tc>
                <a:tc>
                  <a:txBody>
                    <a:bodyPr/>
                    <a:lstStyle/>
                    <a:p>
                      <a:r>
                        <a:rPr lang="fi-FI" sz="1400" dirty="0"/>
                        <a:t>3.9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Kouluni oppilaskunnan toiminta on vaikuttavaa</a:t>
                      </a:r>
                    </a:p>
                  </a:txBody>
                  <a:tcPr/>
                </a:tc>
                <a:tc>
                  <a:txBody>
                    <a:bodyPr/>
                    <a:lstStyle/>
                    <a:p>
                      <a:endParaRPr lang="fi-FI" sz="1400" dirty="0"/>
                    </a:p>
                  </a:txBody>
                  <a:tcPr/>
                </a:tc>
                <a:extLst>
                  <a:ext uri="{0D108BD9-81ED-4DB2-BD59-A6C34878D82A}">
                    <a16:rowId xmlns:a16="http://schemas.microsoft.com/office/drawing/2014/main" val="215020831"/>
                  </a:ext>
                </a:extLst>
              </a:tr>
              <a:tr h="487680">
                <a:tc>
                  <a:txBody>
                    <a:bodyPr/>
                    <a:lstStyle/>
                    <a:p>
                      <a:r>
                        <a:rPr lang="fi-FI" sz="1400" dirty="0"/>
                        <a:t>Kouluni oppilaat </a:t>
                      </a:r>
                    </a:p>
                    <a:p>
                      <a:r>
                        <a:rPr lang="fi-FI" sz="1400" dirty="0"/>
                        <a:t>osallistuvat koulukiusaamisen ehkäisyyn</a:t>
                      </a:r>
                    </a:p>
                  </a:txBody>
                  <a:tcPr/>
                </a:tc>
                <a:tc>
                  <a:txBody>
                    <a:bodyPr/>
                    <a:lstStyle/>
                    <a:p>
                      <a:r>
                        <a:rPr lang="fi-FI" sz="1400" dirty="0"/>
                        <a:t>3.7</a:t>
                      </a:r>
                    </a:p>
                  </a:txBody>
                  <a:tcPr/>
                </a:tc>
                <a:tc>
                  <a:txBody>
                    <a:bodyPr/>
                    <a:lstStyle/>
                    <a:p>
                      <a:r>
                        <a:rPr lang="fi-FI" sz="1400" dirty="0">
                          <a:highlight>
                            <a:srgbClr val="FF0000"/>
                          </a:highlight>
                        </a:rPr>
                        <a:t>1.0</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2821803461"/>
                  </a:ext>
                </a:extLst>
              </a:tr>
            </a:tbl>
          </a:graphicData>
        </a:graphic>
      </p:graphicFrame>
      <p:sp>
        <p:nvSpPr>
          <p:cNvPr id="7" name="Suorakulmio: Pyöristetyt kulmat 6">
            <a:extLst>
              <a:ext uri="{FF2B5EF4-FFF2-40B4-BE49-F238E27FC236}">
                <a16:creationId xmlns:a16="http://schemas.microsoft.com/office/drawing/2014/main" id="{FEA0259D-140B-D5B2-F76A-76F27A9FD5C8}"/>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279190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98828-07D2-73D6-68DC-1CD101922D7D}"/>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1287A9F5-1793-4347-43C9-2CC5E2E61EBE}"/>
              </a:ext>
            </a:extLst>
          </p:cNvPr>
          <p:cNvGraphicFramePr>
            <a:graphicFrameLocks noGrp="1"/>
          </p:cNvGraphicFramePr>
          <p:nvPr>
            <p:ph idx="1"/>
            <p:extLst>
              <p:ext uri="{D42A27DB-BD31-4B8C-83A1-F6EECF244321}">
                <p14:modId xmlns:p14="http://schemas.microsoft.com/office/powerpoint/2010/main" val="2158575643"/>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6C2BD685-8038-8E98-87E5-D04368323563}"/>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B50F0332-9C5C-6A20-1604-03584DAF4245}"/>
              </a:ext>
            </a:extLst>
          </p:cNvPr>
          <p:cNvGraphicFramePr>
            <a:graphicFrameLocks noGrp="1"/>
          </p:cNvGraphicFramePr>
          <p:nvPr>
            <p:extLst>
              <p:ext uri="{D42A27DB-BD31-4B8C-83A1-F6EECF244321}">
                <p14:modId xmlns:p14="http://schemas.microsoft.com/office/powerpoint/2010/main" val="513283018"/>
              </p:ext>
            </p:extLst>
          </p:nvPr>
        </p:nvGraphicFramePr>
        <p:xfrm>
          <a:off x="308359" y="1036214"/>
          <a:ext cx="11743765" cy="179832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569227">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Olen aktiivinen kodin ja koulun yhteistyössä</a:t>
                      </a:r>
                    </a:p>
                  </a:txBody>
                  <a:tcPr/>
                </a:tc>
                <a:tc>
                  <a:txBody>
                    <a:bodyPr/>
                    <a:lstStyle/>
                    <a:p>
                      <a:r>
                        <a:rPr lang="fi-FI" sz="1400" dirty="0"/>
                        <a:t>4.0</a:t>
                      </a:r>
                    </a:p>
                  </a:txBody>
                  <a:tcPr/>
                </a:tc>
                <a:tc>
                  <a:txBody>
                    <a:bodyPr/>
                    <a:lstStyle/>
                    <a:p>
                      <a:r>
                        <a:rPr lang="fi-FI" sz="1400" dirty="0"/>
                        <a:t>-</a:t>
                      </a:r>
                    </a:p>
                  </a:txBody>
                  <a:tcPr/>
                </a:tc>
                <a:tc>
                  <a:txBody>
                    <a:bodyPr/>
                    <a:lstStyle/>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Kodin ja koulun yhteistyö toimii hyvin</a:t>
                      </a:r>
                    </a:p>
                  </a:txBody>
                  <a:tcPr/>
                </a:tc>
                <a:tc>
                  <a:txBody>
                    <a:bodyPr/>
                    <a:lstStyle/>
                    <a:p>
                      <a:r>
                        <a:rPr lang="fi-FI" sz="1400" dirty="0"/>
                        <a:t>4.4</a:t>
                      </a:r>
                    </a:p>
                  </a:txBody>
                  <a:tcPr/>
                </a:tc>
                <a:tc>
                  <a:txBody>
                    <a:bodyPr/>
                    <a:lstStyle/>
                    <a:p>
                      <a:r>
                        <a:rPr lang="fi-FI" sz="1400" dirty="0"/>
                        <a:t>-</a:t>
                      </a:r>
                    </a:p>
                  </a:txBody>
                  <a:tcPr/>
                </a:tc>
                <a:tc>
                  <a:txBody>
                    <a:bodyPr/>
                    <a:lstStyle/>
                    <a:p>
                      <a:endParaRPr lang="fi-FI"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bl>
          </a:graphicData>
        </a:graphic>
      </p:graphicFrame>
      <p:sp>
        <p:nvSpPr>
          <p:cNvPr id="7" name="Suorakulmio: Pyöristetyt kulmat 6">
            <a:extLst>
              <a:ext uri="{FF2B5EF4-FFF2-40B4-BE49-F238E27FC236}">
                <a16:creationId xmlns:a16="http://schemas.microsoft.com/office/drawing/2014/main" id="{E0BC84C2-C8A1-E7AA-D732-82B81BFA4154}"/>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2730340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D3BD7-791E-B197-9CF0-84710D43779B}"/>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DB9A70BF-98DC-282A-C8CF-81BE2EE78AD4}"/>
              </a:ext>
            </a:extLst>
          </p:cNvPr>
          <p:cNvGraphicFramePr>
            <a:graphicFrameLocks noGrp="1"/>
          </p:cNvGraphicFramePr>
          <p:nvPr>
            <p:ph idx="1"/>
            <p:extLst>
              <p:ext uri="{D42A27DB-BD31-4B8C-83A1-F6EECF244321}">
                <p14:modId xmlns:p14="http://schemas.microsoft.com/office/powerpoint/2010/main" val="3716919318"/>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D8E15E15-37CF-7C80-CFAD-463377DFBF0A}"/>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FBC4B848-C3A5-20CB-68AF-DF20305921A9}"/>
              </a:ext>
            </a:extLst>
          </p:cNvPr>
          <p:cNvGraphicFramePr>
            <a:graphicFrameLocks noGrp="1"/>
          </p:cNvGraphicFramePr>
          <p:nvPr>
            <p:extLst>
              <p:ext uri="{D42A27DB-BD31-4B8C-83A1-F6EECF244321}">
                <p14:modId xmlns:p14="http://schemas.microsoft.com/office/powerpoint/2010/main" val="814350606"/>
              </p:ext>
            </p:extLst>
          </p:nvPr>
        </p:nvGraphicFramePr>
        <p:xfrm>
          <a:off x="308359" y="1036214"/>
          <a:ext cx="11743765" cy="313944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569227">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Tiedän, miten minun tulee toimia turvallisuuteen liittyvissä poikkeustilanteissa</a:t>
                      </a:r>
                    </a:p>
                  </a:txBody>
                  <a:tcPr/>
                </a:tc>
                <a:tc>
                  <a:txBody>
                    <a:bodyPr/>
                    <a:lstStyle/>
                    <a:p>
                      <a:r>
                        <a:rPr lang="fi-FI" sz="1400" dirty="0"/>
                        <a:t>4.5</a:t>
                      </a:r>
                    </a:p>
                  </a:txBody>
                  <a:tcPr/>
                </a:tc>
                <a:tc>
                  <a:txBody>
                    <a:bodyPr/>
                    <a:lstStyle/>
                    <a:p>
                      <a:r>
                        <a:rPr lang="fi-FI" sz="1400" dirty="0"/>
                        <a:t>4.1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Yhdistetty: Olen perehtynyt kouluni turvallisuussuunnitelmaan ja Turvallisuuteen liittyviä harjoituksia järjestetään säännöllisesti.</a:t>
                      </a:r>
                    </a:p>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Koulussani ehkäistään ja ratkaistaan suunnitelmallisesti oppilaiden välisiä ristiriitoja</a:t>
                      </a:r>
                    </a:p>
                  </a:txBody>
                  <a:tcPr/>
                </a:tc>
                <a:tc>
                  <a:txBody>
                    <a:bodyPr/>
                    <a:lstStyle/>
                    <a:p>
                      <a:r>
                        <a:rPr lang="fi-FI" sz="1400" dirty="0"/>
                        <a:t>4.3</a:t>
                      </a:r>
                    </a:p>
                  </a:txBody>
                  <a:tcPr/>
                </a:tc>
                <a:tc>
                  <a:txBody>
                    <a:bodyPr/>
                    <a:lstStyle/>
                    <a:p>
                      <a:r>
                        <a:rPr lang="fi-FI" sz="1400" dirty="0">
                          <a:highlight>
                            <a:srgbClr val="FF0000"/>
                          </a:highlight>
                        </a:rPr>
                        <a:t>1.1</a:t>
                      </a:r>
                    </a:p>
                  </a:txBody>
                  <a:tcPr/>
                </a:tc>
                <a:tc>
                  <a:txBody>
                    <a:bodyPr/>
                    <a:lstStyle/>
                    <a:p>
                      <a:endParaRPr lang="fi-FI"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548640">
                <a:tc>
                  <a:txBody>
                    <a:bodyPr/>
                    <a:lstStyle/>
                    <a:p>
                      <a:r>
                        <a:rPr lang="fi-FI" sz="1400" dirty="0"/>
                        <a:t>Koulussani on keskusteltu tasa-arvo- ja yhdenvertaisuus-suunnitelmasta</a:t>
                      </a:r>
                    </a:p>
                  </a:txBody>
                  <a:tcPr/>
                </a:tc>
                <a:tc>
                  <a:txBody>
                    <a:bodyPr/>
                    <a:lstStyle/>
                    <a:p>
                      <a:r>
                        <a:rPr lang="fi-FI" sz="1400" dirty="0"/>
                        <a:t>4.3</a:t>
                      </a:r>
                    </a:p>
                  </a:txBody>
                  <a:tcPr/>
                </a:tc>
                <a:tc>
                  <a:txBody>
                    <a:bodyPr/>
                    <a:lstStyle/>
                    <a:p>
                      <a:r>
                        <a:rPr lang="fi-FI" sz="1400" dirty="0"/>
                        <a:t>3.7</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bl>
          </a:graphicData>
        </a:graphic>
      </p:graphicFrame>
      <p:sp>
        <p:nvSpPr>
          <p:cNvPr id="7" name="Suorakulmio: Pyöristetyt kulmat 6">
            <a:extLst>
              <a:ext uri="{FF2B5EF4-FFF2-40B4-BE49-F238E27FC236}">
                <a16:creationId xmlns:a16="http://schemas.microsoft.com/office/drawing/2014/main" id="{C7E42CCC-93E0-78B4-37A5-E3FDE3408D18}"/>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1019703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B3EC7-C15E-3E41-51F0-0FD1580921B9}"/>
            </a:ext>
          </a:extLst>
        </p:cNvPr>
        <p:cNvGrpSpPr/>
        <p:nvPr/>
      </p:nvGrpSpPr>
      <p:grpSpPr>
        <a:xfrm>
          <a:off x="0" y="0"/>
          <a:ext cx="0" cy="0"/>
          <a:chOff x="0" y="0"/>
          <a:chExt cx="0" cy="0"/>
        </a:xfrm>
      </p:grpSpPr>
      <p:graphicFrame>
        <p:nvGraphicFramePr>
          <p:cNvPr id="4" name="Sisällön paikkamerkki 3">
            <a:extLst>
              <a:ext uri="{FF2B5EF4-FFF2-40B4-BE49-F238E27FC236}">
                <a16:creationId xmlns:a16="http://schemas.microsoft.com/office/drawing/2014/main" id="{7172C68B-FF6E-A109-53D0-0F8D4C788110}"/>
              </a:ext>
            </a:extLst>
          </p:cNvPr>
          <p:cNvGraphicFramePr>
            <a:graphicFrameLocks noGrp="1"/>
          </p:cNvGraphicFramePr>
          <p:nvPr>
            <p:ph idx="1"/>
            <p:extLst>
              <p:ext uri="{D42A27DB-BD31-4B8C-83A1-F6EECF244321}">
                <p14:modId xmlns:p14="http://schemas.microsoft.com/office/powerpoint/2010/main" val="3223666643"/>
              </p:ext>
            </p:extLst>
          </p:nvPr>
        </p:nvGraphicFramePr>
        <p:xfrm>
          <a:off x="2528596" y="-278358"/>
          <a:ext cx="9496494" cy="144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tsikko 1">
            <a:extLst>
              <a:ext uri="{FF2B5EF4-FFF2-40B4-BE49-F238E27FC236}">
                <a16:creationId xmlns:a16="http://schemas.microsoft.com/office/drawing/2014/main" id="{22A0A234-D2A6-8554-33FD-0884C58C61E0}"/>
              </a:ext>
            </a:extLst>
          </p:cNvPr>
          <p:cNvSpPr>
            <a:spLocks noGrp="1"/>
          </p:cNvSpPr>
          <p:nvPr>
            <p:ph type="title"/>
          </p:nvPr>
        </p:nvSpPr>
        <p:spPr>
          <a:xfrm>
            <a:off x="308359" y="506502"/>
            <a:ext cx="9797249" cy="660341"/>
          </a:xfrm>
        </p:spPr>
        <p:txBody>
          <a:bodyPr>
            <a:normAutofit fontScale="90000"/>
          </a:bodyPr>
          <a:lstStyle/>
          <a:p>
            <a:r>
              <a:rPr lang="fi-FI" sz="3600" b="1" dirty="0"/>
              <a:t>Henkilöstö</a:t>
            </a:r>
            <a:br>
              <a:rPr lang="fi-FI" dirty="0"/>
            </a:br>
            <a:endParaRPr lang="fi-FI" dirty="0"/>
          </a:p>
        </p:txBody>
      </p:sp>
      <p:graphicFrame>
        <p:nvGraphicFramePr>
          <p:cNvPr id="6" name="Taulukko 5">
            <a:extLst>
              <a:ext uri="{FF2B5EF4-FFF2-40B4-BE49-F238E27FC236}">
                <a16:creationId xmlns:a16="http://schemas.microsoft.com/office/drawing/2014/main" id="{57FB7C2F-9853-7745-7998-59BBC06F1FC5}"/>
              </a:ext>
            </a:extLst>
          </p:cNvPr>
          <p:cNvGraphicFramePr>
            <a:graphicFrameLocks noGrp="1"/>
          </p:cNvGraphicFramePr>
          <p:nvPr>
            <p:extLst>
              <p:ext uri="{D42A27DB-BD31-4B8C-83A1-F6EECF244321}">
                <p14:modId xmlns:p14="http://schemas.microsoft.com/office/powerpoint/2010/main" val="939676821"/>
              </p:ext>
            </p:extLst>
          </p:nvPr>
        </p:nvGraphicFramePr>
        <p:xfrm>
          <a:off x="308359" y="1036214"/>
          <a:ext cx="11743765" cy="3474720"/>
        </p:xfrm>
        <a:graphic>
          <a:graphicData uri="http://schemas.openxmlformats.org/drawingml/2006/table">
            <a:tbl>
              <a:tblPr firstRow="1" bandRow="1">
                <a:tableStyleId>{00A15C55-8517-42AA-B614-E9B94910E393}</a:tableStyleId>
              </a:tblPr>
              <a:tblGrid>
                <a:gridCol w="2505564">
                  <a:extLst>
                    <a:ext uri="{9D8B030D-6E8A-4147-A177-3AD203B41FA5}">
                      <a16:colId xmlns:a16="http://schemas.microsoft.com/office/drawing/2014/main" val="3476844926"/>
                    </a:ext>
                  </a:extLst>
                </a:gridCol>
                <a:gridCol w="1113723">
                  <a:extLst>
                    <a:ext uri="{9D8B030D-6E8A-4147-A177-3AD203B41FA5}">
                      <a16:colId xmlns:a16="http://schemas.microsoft.com/office/drawing/2014/main" val="967590237"/>
                    </a:ext>
                  </a:extLst>
                </a:gridCol>
                <a:gridCol w="986024">
                  <a:extLst>
                    <a:ext uri="{9D8B030D-6E8A-4147-A177-3AD203B41FA5}">
                      <a16:colId xmlns:a16="http://schemas.microsoft.com/office/drawing/2014/main" val="1534022284"/>
                    </a:ext>
                  </a:extLst>
                </a:gridCol>
                <a:gridCol w="3569227">
                  <a:extLst>
                    <a:ext uri="{9D8B030D-6E8A-4147-A177-3AD203B41FA5}">
                      <a16:colId xmlns:a16="http://schemas.microsoft.com/office/drawing/2014/main" val="45325563"/>
                    </a:ext>
                  </a:extLst>
                </a:gridCol>
                <a:gridCol w="3569227">
                  <a:extLst>
                    <a:ext uri="{9D8B030D-6E8A-4147-A177-3AD203B41FA5}">
                      <a16:colId xmlns:a16="http://schemas.microsoft.com/office/drawing/2014/main" val="1785081955"/>
                    </a:ext>
                  </a:extLst>
                </a:gridCol>
              </a:tblGrid>
              <a:tr h="0">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r>
                        <a:rPr lang="fi-FI" dirty="0"/>
                        <a:t>2024</a:t>
                      </a:r>
                    </a:p>
                    <a:p>
                      <a:r>
                        <a:rPr lang="fi-FI" sz="1200" dirty="0"/>
                        <a:t>Jos kysymys on aseteltu eri tavalla</a:t>
                      </a:r>
                    </a:p>
                  </a:txBody>
                  <a:tcPr/>
                </a:tc>
                <a:tc>
                  <a:txBody>
                    <a:bodyPr/>
                    <a:lstStyle/>
                    <a:p>
                      <a:r>
                        <a:rPr lang="fi-FI" sz="1600" dirty="0"/>
                        <a:t>Huomiot</a:t>
                      </a:r>
                    </a:p>
                  </a:txBody>
                  <a:tcPr/>
                </a:tc>
                <a:extLst>
                  <a:ext uri="{0D108BD9-81ED-4DB2-BD59-A6C34878D82A}">
                    <a16:rowId xmlns:a16="http://schemas.microsoft.com/office/drawing/2014/main" val="1963118072"/>
                  </a:ext>
                </a:extLst>
              </a:tr>
              <a:tr h="485659">
                <a:tc>
                  <a:txBody>
                    <a:bodyPr/>
                    <a:lstStyle/>
                    <a:p>
                      <a:r>
                        <a:rPr lang="fi-FI" sz="1400" dirty="0"/>
                        <a:t>Puhelimen ja mobiililaitteiden rajaus koulupäivän aikana on ollut hyvä uudistus</a:t>
                      </a:r>
                    </a:p>
                  </a:txBody>
                  <a:tcPr/>
                </a:tc>
                <a:tc>
                  <a:txBody>
                    <a:bodyPr/>
                    <a:lstStyle/>
                    <a:p>
                      <a:r>
                        <a:rPr lang="fi-FI" sz="1400" dirty="0"/>
                        <a:t>4.8</a:t>
                      </a:r>
                    </a:p>
                  </a:txBody>
                  <a:tcPr/>
                </a:tc>
                <a:tc>
                  <a:txBody>
                    <a:bodyPr/>
                    <a:lstStyle/>
                    <a:p>
                      <a:r>
                        <a:rPr lang="fi-FI" sz="1400" dirty="0"/>
                        <a:t>4.2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i="1" dirty="0"/>
                    </a:p>
                  </a:txBody>
                  <a:tcPr/>
                </a:tc>
                <a:tc>
                  <a:txBody>
                    <a:bodyPr/>
                    <a:lstStyle/>
                    <a:p>
                      <a:endParaRPr lang="fi-FI" sz="1400" dirty="0"/>
                    </a:p>
                  </a:txBody>
                  <a:tcPr/>
                </a:tc>
                <a:extLst>
                  <a:ext uri="{0D108BD9-81ED-4DB2-BD59-A6C34878D82A}">
                    <a16:rowId xmlns:a16="http://schemas.microsoft.com/office/drawing/2014/main" val="4212636856"/>
                  </a:ext>
                </a:extLst>
              </a:tr>
              <a:tr h="548640">
                <a:tc>
                  <a:txBody>
                    <a:bodyPr/>
                    <a:lstStyle/>
                    <a:p>
                      <a:r>
                        <a:rPr lang="fi-FI" sz="1400" dirty="0"/>
                        <a:t>Puhelimen käytön rajaaminen on rauhoittanut koulupäiviä</a:t>
                      </a:r>
                    </a:p>
                  </a:txBody>
                  <a:tcPr/>
                </a:tc>
                <a:tc>
                  <a:txBody>
                    <a:bodyPr/>
                    <a:lstStyle/>
                    <a:p>
                      <a:r>
                        <a:rPr lang="fi-FI" sz="1400" dirty="0"/>
                        <a:t>4.8</a:t>
                      </a:r>
                    </a:p>
                  </a:txBody>
                  <a:tcPr/>
                </a:tc>
                <a:tc>
                  <a:txBody>
                    <a:bodyPr/>
                    <a:lstStyle/>
                    <a:p>
                      <a:r>
                        <a:rPr lang="fi-FI" sz="1400" dirty="0"/>
                        <a:t>4.4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dirty="0"/>
                    </a:p>
                  </a:txBody>
                  <a:tcPr/>
                </a:tc>
                <a:extLst>
                  <a:ext uri="{0D108BD9-81ED-4DB2-BD59-A6C34878D82A}">
                    <a16:rowId xmlns:a16="http://schemas.microsoft.com/office/drawing/2014/main" val="1901482652"/>
                  </a:ext>
                </a:extLst>
              </a:tr>
              <a:tr h="548640">
                <a:tc>
                  <a:txBody>
                    <a:bodyPr/>
                    <a:lstStyle/>
                    <a:p>
                      <a:r>
                        <a:rPr lang="fi-FI" sz="1400" dirty="0"/>
                        <a:t>Puhelimen käytön rajoittaminen on parantanut oppimista</a:t>
                      </a:r>
                    </a:p>
                  </a:txBody>
                  <a:tcPr/>
                </a:tc>
                <a:tc>
                  <a:txBody>
                    <a:bodyPr/>
                    <a:lstStyle/>
                    <a:p>
                      <a:r>
                        <a:rPr lang="fi-FI" sz="1400" dirty="0"/>
                        <a:t>4.5</a:t>
                      </a:r>
                    </a:p>
                  </a:txBody>
                  <a:tcPr/>
                </a:tc>
                <a:tc>
                  <a:txBody>
                    <a:bodyPr/>
                    <a:lstStyle/>
                    <a:p>
                      <a:r>
                        <a:rPr lang="fi-FI" sz="1400" dirty="0">
                          <a:highlight>
                            <a:srgbClr val="FF0000"/>
                          </a:highlight>
                        </a:rPr>
                        <a:t>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endParaRPr lang="fi-FI" sz="1400" dirty="0"/>
                    </a:p>
                  </a:txBody>
                  <a:tcPr/>
                </a:tc>
                <a:tc>
                  <a:txBody>
                    <a:bodyPr/>
                    <a:lstStyle/>
                    <a:p>
                      <a:endParaRPr lang="fi-FI" sz="1400" dirty="0"/>
                    </a:p>
                  </a:txBody>
                  <a:tcPr/>
                </a:tc>
                <a:extLst>
                  <a:ext uri="{0D108BD9-81ED-4DB2-BD59-A6C34878D82A}">
                    <a16:rowId xmlns:a16="http://schemas.microsoft.com/office/drawing/2014/main" val="1395441057"/>
                  </a:ext>
                </a:extLst>
              </a:tr>
              <a:tr h="396240">
                <a:tc>
                  <a:txBody>
                    <a:bodyPr/>
                    <a:lstStyle/>
                    <a:p>
                      <a:r>
                        <a:rPr lang="fi-FI" sz="1400" dirty="0"/>
                        <a:t>Puhelinkäytännöt (esim. puhelinparkki, ohjeistus) ovat olleet koulussamme toimivia</a:t>
                      </a:r>
                    </a:p>
                  </a:txBody>
                  <a:tcPr/>
                </a:tc>
                <a:tc>
                  <a:txBody>
                    <a:bodyPr/>
                    <a:lstStyle/>
                    <a:p>
                      <a:r>
                        <a:rPr lang="fi-FI" sz="1400" dirty="0"/>
                        <a:t>4.6</a:t>
                      </a:r>
                    </a:p>
                  </a:txBody>
                  <a:tcPr/>
                </a:tc>
                <a:tc>
                  <a:txBody>
                    <a:bodyPr/>
                    <a:lstStyle/>
                    <a:p>
                      <a:r>
                        <a:rPr lang="fi-FI" sz="1400" dirty="0">
                          <a:highlight>
                            <a:srgbClr val="FF0000"/>
                          </a:highlight>
                        </a:rPr>
                        <a:t>1.4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t>Tätä kysymystä ei ole ollut aiemmin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i="1" dirty="0"/>
                    </a:p>
                  </a:txBody>
                  <a:tcPr/>
                </a:tc>
                <a:tc>
                  <a:txBody>
                    <a:bodyPr/>
                    <a:lstStyle/>
                    <a:p>
                      <a:endParaRPr lang="fi-FI" sz="1400" dirty="0"/>
                    </a:p>
                  </a:txBody>
                  <a:tcPr/>
                </a:tc>
                <a:extLst>
                  <a:ext uri="{0D108BD9-81ED-4DB2-BD59-A6C34878D82A}">
                    <a16:rowId xmlns:a16="http://schemas.microsoft.com/office/drawing/2014/main" val="215020831"/>
                  </a:ext>
                </a:extLst>
              </a:tr>
            </a:tbl>
          </a:graphicData>
        </a:graphic>
      </p:graphicFrame>
      <p:sp>
        <p:nvSpPr>
          <p:cNvPr id="7" name="Suorakulmio: Pyöristetyt kulmat 6">
            <a:extLst>
              <a:ext uri="{FF2B5EF4-FFF2-40B4-BE49-F238E27FC236}">
                <a16:creationId xmlns:a16="http://schemas.microsoft.com/office/drawing/2014/main" id="{9A46FC9B-67D9-6041-2D83-12BB5858A013}"/>
              </a:ext>
            </a:extLst>
          </p:cNvPr>
          <p:cNvSpPr/>
          <p:nvPr/>
        </p:nvSpPr>
        <p:spPr>
          <a:xfrm>
            <a:off x="224117" y="6457940"/>
            <a:ext cx="6559192" cy="3301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fi-FI" sz="1200" dirty="0" err="1"/>
              <a:t>Huom</a:t>
            </a:r>
            <a:r>
              <a:rPr lang="fi-FI" sz="1200" dirty="0"/>
              <a:t>! Vuonna 2026 asteikko 1-5, vastattu janalla. / Vuonna 2024 asteikko 0-100 vastattu nelikentällä.</a:t>
            </a:r>
          </a:p>
        </p:txBody>
      </p:sp>
    </p:spTree>
    <p:extLst>
      <p:ext uri="{BB962C8B-B14F-4D97-AF65-F5344CB8AC3E}">
        <p14:creationId xmlns:p14="http://schemas.microsoft.com/office/powerpoint/2010/main" val="359232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F45B8-89BD-0BB1-A04B-A2BF6A6AF4D5}"/>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DA3677A-160F-C035-5813-431BC21C65DB}"/>
              </a:ext>
            </a:extLst>
          </p:cNvPr>
          <p:cNvSpPr>
            <a:spLocks noGrp="1"/>
          </p:cNvSpPr>
          <p:nvPr>
            <p:ph type="title"/>
          </p:nvPr>
        </p:nvSpPr>
        <p:spPr>
          <a:xfrm>
            <a:off x="424991" y="397363"/>
            <a:ext cx="9797249" cy="660341"/>
          </a:xfrm>
        </p:spPr>
        <p:txBody>
          <a:bodyPr>
            <a:normAutofit fontScale="90000"/>
          </a:bodyPr>
          <a:lstStyle/>
          <a:p>
            <a:r>
              <a:rPr lang="fi-FI" sz="3600" b="1" dirty="0"/>
              <a:t>Henkilöstö</a:t>
            </a:r>
            <a:br>
              <a:rPr lang="fi-FI" dirty="0"/>
            </a:br>
            <a:endParaRPr lang="fi-FI" dirty="0"/>
          </a:p>
        </p:txBody>
      </p:sp>
      <p:sp>
        <p:nvSpPr>
          <p:cNvPr id="3" name="Suorakulmio 2">
            <a:extLst>
              <a:ext uri="{FF2B5EF4-FFF2-40B4-BE49-F238E27FC236}">
                <a16:creationId xmlns:a16="http://schemas.microsoft.com/office/drawing/2014/main" id="{B5C3B087-67EC-F411-5780-29591D8A3341}"/>
              </a:ext>
            </a:extLst>
          </p:cNvPr>
          <p:cNvSpPr/>
          <p:nvPr/>
        </p:nvSpPr>
        <p:spPr>
          <a:xfrm>
            <a:off x="911491" y="2014033"/>
            <a:ext cx="5405744" cy="295559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i-FI" b="1" dirty="0">
                <a:solidFill>
                  <a:schemeClr val="tx1"/>
                </a:solidFill>
              </a:rPr>
              <a:t>Henkilöstön yleisarvosana koulun toiminnasta 4.6</a:t>
            </a:r>
          </a:p>
          <a:p>
            <a:pPr algn="ctr"/>
            <a:r>
              <a:rPr lang="fi-FI" sz="1400" b="1" dirty="0">
                <a:solidFill>
                  <a:schemeClr val="tx1"/>
                </a:solidFill>
              </a:rPr>
              <a:t>2024</a:t>
            </a:r>
          </a:p>
          <a:p>
            <a:pPr algn="ctr"/>
            <a:r>
              <a:rPr lang="fi-FI" sz="1400" b="1" dirty="0">
                <a:solidFill>
                  <a:schemeClr val="tx1"/>
                </a:solidFill>
              </a:rPr>
              <a:t>2022</a:t>
            </a:r>
          </a:p>
        </p:txBody>
      </p:sp>
      <p:sp>
        <p:nvSpPr>
          <p:cNvPr id="5" name="Suorakulmio 4">
            <a:extLst>
              <a:ext uri="{FF2B5EF4-FFF2-40B4-BE49-F238E27FC236}">
                <a16:creationId xmlns:a16="http://schemas.microsoft.com/office/drawing/2014/main" id="{A84676DB-6FA4-D2D0-B808-3BE05B901554}"/>
              </a:ext>
            </a:extLst>
          </p:cNvPr>
          <p:cNvSpPr/>
          <p:nvPr/>
        </p:nvSpPr>
        <p:spPr>
          <a:xfrm>
            <a:off x="6578283" y="2014033"/>
            <a:ext cx="5405744" cy="295559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i-FI" b="1" dirty="0">
                <a:solidFill>
                  <a:schemeClr val="tx1"/>
                </a:solidFill>
              </a:rPr>
              <a:t>Kiitokset ja kehittämiskohteet</a:t>
            </a:r>
          </a:p>
          <a:p>
            <a:pPr algn="ctr"/>
            <a:endParaRPr lang="fi-FI" b="1" dirty="0">
              <a:solidFill>
                <a:schemeClr val="tx1"/>
              </a:solidFill>
            </a:endParaRPr>
          </a:p>
          <a:p>
            <a:pPr algn="ctr"/>
            <a:r>
              <a:rPr lang="fi-FI" sz="1400" i="1" dirty="0"/>
              <a:t>”Meillä on toimiva ja vastuullinen työyhteisö. Voin hyvällä omallatunnolla kehua kouluamme. Meillä on hyvät resurssit. Niistä ei kuitenkaan ole varaa riistää yhtään. Negatiiviset vaikutukset on heti huomattavissa opettajien jaksamisessa ja oppilaiden oppimisessa.”</a:t>
            </a:r>
          </a:p>
          <a:p>
            <a:pPr algn="ctr"/>
            <a:endParaRPr lang="fi-FI" sz="1400" i="1" dirty="0"/>
          </a:p>
          <a:p>
            <a:pPr algn="ctr"/>
            <a:r>
              <a:rPr lang="fi-FI" sz="1400" i="1" dirty="0"/>
              <a:t>”Nykyisillä resursseilla vaativan tuen oppilaiden tarpeisiin on vaikea vastata, ja heidän sijoitteluaan sekä oppilaiden koulupolun valmiuksia olisi hyvä arvioida tarkemmin.”</a:t>
            </a:r>
          </a:p>
          <a:p>
            <a:pPr algn="ctr"/>
            <a:endParaRPr lang="fi-FI" sz="1400" i="1" dirty="0"/>
          </a:p>
        </p:txBody>
      </p:sp>
      <p:graphicFrame>
        <p:nvGraphicFramePr>
          <p:cNvPr id="8" name="Sisällön paikkamerkki 3">
            <a:extLst>
              <a:ext uri="{FF2B5EF4-FFF2-40B4-BE49-F238E27FC236}">
                <a16:creationId xmlns:a16="http://schemas.microsoft.com/office/drawing/2014/main" id="{E4DBBD16-D106-8A48-0354-678150C6BA41}"/>
              </a:ext>
            </a:extLst>
          </p:cNvPr>
          <p:cNvGraphicFramePr>
            <a:graphicFrameLocks/>
          </p:cNvGraphicFramePr>
          <p:nvPr>
            <p:extLst>
              <p:ext uri="{D42A27DB-BD31-4B8C-83A1-F6EECF244321}">
                <p14:modId xmlns:p14="http://schemas.microsoft.com/office/powerpoint/2010/main" val="3877364068"/>
              </p:ext>
            </p:extLst>
          </p:nvPr>
        </p:nvGraphicFramePr>
        <p:xfrm>
          <a:off x="2487533" y="-214705"/>
          <a:ext cx="9496494" cy="1445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52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BBF8BAD-575C-A840-E335-DA92A4C0235F}"/>
              </a:ext>
            </a:extLst>
          </p:cNvPr>
          <p:cNvSpPr>
            <a:spLocks noGrp="1"/>
          </p:cNvSpPr>
          <p:nvPr>
            <p:ph type="title"/>
          </p:nvPr>
        </p:nvSpPr>
        <p:spPr>
          <a:xfrm>
            <a:off x="1187292" y="588357"/>
            <a:ext cx="9797249" cy="768496"/>
          </a:xfrm>
        </p:spPr>
        <p:txBody>
          <a:bodyPr>
            <a:normAutofit/>
          </a:bodyPr>
          <a:lstStyle/>
          <a:p>
            <a:r>
              <a:rPr lang="fi-FI" sz="3200" b="1" dirty="0"/>
              <a:t>Oppilaat 1.-2.lk - arviointikysymykset</a:t>
            </a:r>
          </a:p>
        </p:txBody>
      </p:sp>
      <p:sp>
        <p:nvSpPr>
          <p:cNvPr id="3" name="Sisällön paikkamerkki 2">
            <a:extLst>
              <a:ext uri="{FF2B5EF4-FFF2-40B4-BE49-F238E27FC236}">
                <a16:creationId xmlns:a16="http://schemas.microsoft.com/office/drawing/2014/main" id="{B1767030-0665-CAED-C3E1-1EE2364CA5CC}"/>
              </a:ext>
            </a:extLst>
          </p:cNvPr>
          <p:cNvSpPr>
            <a:spLocks noGrp="1"/>
          </p:cNvSpPr>
          <p:nvPr>
            <p:ph idx="1"/>
          </p:nvPr>
        </p:nvSpPr>
        <p:spPr>
          <a:xfrm>
            <a:off x="1029976" y="1533832"/>
            <a:ext cx="10896553" cy="5070107"/>
          </a:xfrm>
        </p:spPr>
        <p:txBody>
          <a:bodyPr>
            <a:normAutofit fontScale="47500" lnSpcReduction="20000"/>
          </a:bodyPr>
          <a:lstStyle/>
          <a:p>
            <a:pPr fontAlgn="base"/>
            <a:r>
              <a:rPr lang="fi-FI" b="1" dirty="0"/>
              <a:t>OPPIMISYMPÄRISTÖ JA TURVALLISUUS </a:t>
            </a:r>
            <a:r>
              <a:rPr lang="fi-FI" dirty="0"/>
              <a:t> </a:t>
            </a:r>
            <a:br>
              <a:rPr lang="fi-FI" dirty="0"/>
            </a:br>
            <a:r>
              <a:rPr lang="fi-FI" dirty="0"/>
              <a:t>- Tulen mielelläni kouluun. Kerro lisää siitä, miksi et tule mielelläsi kouluun. </a:t>
            </a:r>
            <a:br>
              <a:rPr lang="fi-FI" dirty="0"/>
            </a:br>
            <a:r>
              <a:rPr lang="fi-FI" dirty="0"/>
              <a:t>- Luokassani on mukava olla. Kerro lisää siitä, miksi luokassasi ei ole mukava olla. </a:t>
            </a:r>
            <a:br>
              <a:rPr lang="fi-FI" dirty="0"/>
            </a:br>
            <a:r>
              <a:rPr lang="fi-FI" dirty="0"/>
              <a:t>- Minulla on turvallinen olo koulussa. Kerro lisää siitä, miksi sinulla ei ole turvallinen olo koulussa. </a:t>
            </a:r>
            <a:br>
              <a:rPr lang="fi-FI" dirty="0"/>
            </a:br>
            <a:r>
              <a:rPr lang="fi-FI" dirty="0"/>
              <a:t>- Koulumatkani on turvallinen. Kerro lisää siitä, miksi koulumatkasi ei ole turvallinen. </a:t>
            </a:r>
            <a:br>
              <a:rPr lang="fi-FI" dirty="0"/>
            </a:br>
            <a:r>
              <a:rPr lang="fi-FI" dirty="0"/>
              <a:t>- Syön mielelläni kouluruokaa. Kerro lisää siitä, miksi et syö mielelläsi kouluruokaa. </a:t>
            </a:r>
          </a:p>
          <a:p>
            <a:pPr marL="0" indent="0" fontAlgn="base">
              <a:buNone/>
            </a:pPr>
            <a:endParaRPr lang="fi-FI" dirty="0"/>
          </a:p>
          <a:p>
            <a:pPr fontAlgn="base"/>
            <a:r>
              <a:rPr lang="fi-FI" b="1" dirty="0"/>
              <a:t>OPPIMINEN </a:t>
            </a:r>
            <a:br>
              <a:rPr lang="fi-FI" dirty="0"/>
            </a:br>
            <a:r>
              <a:rPr lang="fi-FI" dirty="0"/>
              <a:t>- Voin työskennellä rauhassa. Kerro lisää siitä, miksi et voi työskennellä rauhassa. </a:t>
            </a:r>
            <a:br>
              <a:rPr lang="fi-FI" dirty="0"/>
            </a:br>
            <a:r>
              <a:rPr lang="fi-FI" dirty="0"/>
              <a:t>- Voin liikkua koulupäivän aikana tarpeeksi. Miten lisäisit liikkumistasi koulupäivän aikana? </a:t>
            </a:r>
            <a:br>
              <a:rPr lang="fi-FI" dirty="0"/>
            </a:br>
            <a:r>
              <a:rPr lang="fi-FI" dirty="0"/>
              <a:t>- Voin leikkiä koulupäivän aikana tarpeeksi. Miten lisäisit leikkiä koulupäivän aikana? </a:t>
            </a:r>
            <a:br>
              <a:rPr lang="fi-FI" dirty="0"/>
            </a:br>
            <a:r>
              <a:rPr lang="fi-FI" dirty="0"/>
              <a:t>- Voin tehdä koulun pihalla minua kiinnostavia asioita. Kerro lisää siitä, miksi et voi tehdä koulun pihalla sinua kiinnostavia asioita. </a:t>
            </a:r>
            <a:br>
              <a:rPr lang="fi-FI" dirty="0"/>
            </a:br>
            <a:r>
              <a:rPr lang="fi-FI" dirty="0"/>
              <a:t>- Opin koulussa tärkeitä asioita. Mitä asioita haluaisit oppia koulussa? </a:t>
            </a:r>
            <a:br>
              <a:rPr lang="fi-FI" dirty="0"/>
            </a:br>
            <a:r>
              <a:rPr lang="fi-FI" dirty="0"/>
              <a:t>- Voin käyttää digitaalisia välineitä. Kerro lisää siitä, miten haluaisit käyttää digitaalisia välineitä. </a:t>
            </a:r>
          </a:p>
          <a:p>
            <a:pPr marL="0" indent="0" fontAlgn="base">
              <a:buNone/>
            </a:pPr>
            <a:endParaRPr lang="fi-FI" dirty="0"/>
          </a:p>
          <a:p>
            <a:pPr fontAlgn="base"/>
            <a:r>
              <a:rPr lang="fi-FI" b="1" dirty="0"/>
              <a:t>YHTEISTYÖ JA KOULUNKÄYNNIN TUKEMINEN </a:t>
            </a:r>
            <a:br>
              <a:rPr lang="fi-FI" dirty="0"/>
            </a:br>
            <a:r>
              <a:rPr lang="fi-FI" dirty="0"/>
              <a:t>- Minulla on kavereita koulussa. Millaista apua toivoisit kavereiden saamiseen?  </a:t>
            </a:r>
            <a:br>
              <a:rPr lang="fi-FI" dirty="0"/>
            </a:br>
            <a:r>
              <a:rPr lang="fi-FI" dirty="0"/>
              <a:t>- Kouluni aikuiset auttavat minua, kun tarvitsen apua. Kerro lisää siitä, millaista apua haluaisit koulun aikuisilta. </a:t>
            </a:r>
            <a:br>
              <a:rPr lang="fi-FI" dirty="0"/>
            </a:br>
            <a:r>
              <a:rPr lang="fi-FI" dirty="0"/>
              <a:t>- Suunnittelemme aikuisten kanssa yhdessä, mitä koulussa tehdään. Mitä asioita haluaisit päästä suunnittelemaan aikuisten kanssa? </a:t>
            </a:r>
            <a:br>
              <a:rPr lang="fi-FI" dirty="0"/>
            </a:br>
            <a:r>
              <a:rPr lang="fi-FI" dirty="0"/>
              <a:t>- Luokkani toimii yhdessä muiden luokkien oppilaiden kanssa. Millaista yhteistä toimintaa haluaisit muiden luokkien oppilaiden kanssa? </a:t>
            </a:r>
            <a:br>
              <a:rPr lang="fi-FI" dirty="0"/>
            </a:br>
            <a:r>
              <a:rPr lang="fi-FI" dirty="0"/>
              <a:t> </a:t>
            </a:r>
          </a:p>
          <a:p>
            <a:pPr fontAlgn="base"/>
            <a:r>
              <a:rPr lang="fi-FI" b="1" dirty="0"/>
              <a:t>MIKÄ KOULUSSASI ON HYVIN? </a:t>
            </a:r>
          </a:p>
          <a:p>
            <a:pPr marL="0" indent="0" fontAlgn="base">
              <a:buNone/>
            </a:pPr>
            <a:endParaRPr lang="fi-FI" b="1" dirty="0"/>
          </a:p>
          <a:p>
            <a:pPr fontAlgn="base"/>
            <a:r>
              <a:rPr lang="fi-FI" b="1" dirty="0"/>
              <a:t>MIKÄ KOULUSSASI VOISI OLLA PAREMMIN?</a:t>
            </a:r>
          </a:p>
        </p:txBody>
      </p:sp>
      <p:sp>
        <p:nvSpPr>
          <p:cNvPr id="4" name="Sisällön paikkamerkki 2">
            <a:extLst>
              <a:ext uri="{FF2B5EF4-FFF2-40B4-BE49-F238E27FC236}">
                <a16:creationId xmlns:a16="http://schemas.microsoft.com/office/drawing/2014/main" id="{8727EE1A-E326-8A1A-BD9F-B0B21EDFC121}"/>
              </a:ext>
            </a:extLst>
          </p:cNvPr>
          <p:cNvSpPr txBox="1">
            <a:spLocks/>
          </p:cNvSpPr>
          <p:nvPr/>
        </p:nvSpPr>
        <p:spPr>
          <a:xfrm>
            <a:off x="5712541" y="1717946"/>
            <a:ext cx="5292167" cy="34538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i-FI" dirty="0"/>
          </a:p>
        </p:txBody>
      </p:sp>
    </p:spTree>
    <p:extLst>
      <p:ext uri="{BB962C8B-B14F-4D97-AF65-F5344CB8AC3E}">
        <p14:creationId xmlns:p14="http://schemas.microsoft.com/office/powerpoint/2010/main" val="3872714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280B9-D9CB-9CBB-7A01-579211E4D77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25E088D2-12D3-BFF2-1892-33238B698C46}"/>
              </a:ext>
            </a:extLst>
          </p:cNvPr>
          <p:cNvSpPr>
            <a:spLocks noGrp="1"/>
          </p:cNvSpPr>
          <p:nvPr>
            <p:ph type="title"/>
          </p:nvPr>
        </p:nvSpPr>
        <p:spPr>
          <a:xfrm>
            <a:off x="1059473" y="676846"/>
            <a:ext cx="9797249" cy="660341"/>
          </a:xfrm>
        </p:spPr>
        <p:txBody>
          <a:bodyPr>
            <a:normAutofit fontScale="90000"/>
          </a:bodyPr>
          <a:lstStyle/>
          <a:p>
            <a:r>
              <a:rPr lang="fi-FI" sz="3600" b="1" dirty="0"/>
              <a:t>1.-2.luokka</a:t>
            </a:r>
            <a:br>
              <a:rPr lang="fi-FI" dirty="0"/>
            </a:br>
            <a:endParaRPr lang="fi-FI" dirty="0"/>
          </a:p>
        </p:txBody>
      </p:sp>
      <p:graphicFrame>
        <p:nvGraphicFramePr>
          <p:cNvPr id="4" name="Sisällön paikkamerkki 3">
            <a:extLst>
              <a:ext uri="{FF2B5EF4-FFF2-40B4-BE49-F238E27FC236}">
                <a16:creationId xmlns:a16="http://schemas.microsoft.com/office/drawing/2014/main" id="{C2E6B8C6-93A8-635F-9DC2-2DA9F08EDD98}"/>
              </a:ext>
            </a:extLst>
          </p:cNvPr>
          <p:cNvGraphicFramePr>
            <a:graphicFrameLocks noGrp="1"/>
          </p:cNvGraphicFramePr>
          <p:nvPr>
            <p:ph idx="1"/>
            <p:extLst>
              <p:ext uri="{D42A27DB-BD31-4B8C-83A1-F6EECF244321}">
                <p14:modId xmlns:p14="http://schemas.microsoft.com/office/powerpoint/2010/main" val="1864389518"/>
              </p:ext>
            </p:extLst>
          </p:nvPr>
        </p:nvGraphicFramePr>
        <p:xfrm>
          <a:off x="4346532" y="0"/>
          <a:ext cx="7569526" cy="1263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uorakulmio: Pyöristetyt kulmat 4">
            <a:extLst>
              <a:ext uri="{FF2B5EF4-FFF2-40B4-BE49-F238E27FC236}">
                <a16:creationId xmlns:a16="http://schemas.microsoft.com/office/drawing/2014/main" id="{F433F322-1B0D-3BFA-ABA1-87E887DB057F}"/>
              </a:ext>
            </a:extLst>
          </p:cNvPr>
          <p:cNvSpPr/>
          <p:nvPr/>
        </p:nvSpPr>
        <p:spPr>
          <a:xfrm>
            <a:off x="644882" y="6342328"/>
            <a:ext cx="4312756" cy="39754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3" name="Taulukko 2">
            <a:extLst>
              <a:ext uri="{FF2B5EF4-FFF2-40B4-BE49-F238E27FC236}">
                <a16:creationId xmlns:a16="http://schemas.microsoft.com/office/drawing/2014/main" id="{B6BA60FF-008C-EE91-D4EC-9202C33AA413}"/>
              </a:ext>
            </a:extLst>
          </p:cNvPr>
          <p:cNvGraphicFramePr>
            <a:graphicFrameLocks noGrp="1"/>
          </p:cNvGraphicFramePr>
          <p:nvPr>
            <p:extLst>
              <p:ext uri="{D42A27DB-BD31-4B8C-83A1-F6EECF244321}">
                <p14:modId xmlns:p14="http://schemas.microsoft.com/office/powerpoint/2010/main" val="2462887675"/>
              </p:ext>
            </p:extLst>
          </p:nvPr>
        </p:nvGraphicFramePr>
        <p:xfrm>
          <a:off x="644882" y="1199381"/>
          <a:ext cx="11177807" cy="4500893"/>
        </p:xfrm>
        <a:graphic>
          <a:graphicData uri="http://schemas.openxmlformats.org/drawingml/2006/table">
            <a:tbl>
              <a:tblPr firstRow="1" bandRow="1">
                <a:tableStyleId>{21E4AEA4-8DFA-4A89-87EB-49C32662AFE0}</a:tableStyleId>
              </a:tblPr>
              <a:tblGrid>
                <a:gridCol w="1907802">
                  <a:extLst>
                    <a:ext uri="{9D8B030D-6E8A-4147-A177-3AD203B41FA5}">
                      <a16:colId xmlns:a16="http://schemas.microsoft.com/office/drawing/2014/main" val="3476844926"/>
                    </a:ext>
                  </a:extLst>
                </a:gridCol>
                <a:gridCol w="847430">
                  <a:extLst>
                    <a:ext uri="{9D8B030D-6E8A-4147-A177-3AD203B41FA5}">
                      <a16:colId xmlns:a16="http://schemas.microsoft.com/office/drawing/2014/main" val="967590237"/>
                    </a:ext>
                  </a:extLst>
                </a:gridCol>
                <a:gridCol w="768757">
                  <a:extLst>
                    <a:ext uri="{9D8B030D-6E8A-4147-A177-3AD203B41FA5}">
                      <a16:colId xmlns:a16="http://schemas.microsoft.com/office/drawing/2014/main" val="1534022284"/>
                    </a:ext>
                  </a:extLst>
                </a:gridCol>
                <a:gridCol w="854066">
                  <a:extLst>
                    <a:ext uri="{9D8B030D-6E8A-4147-A177-3AD203B41FA5}">
                      <a16:colId xmlns:a16="http://schemas.microsoft.com/office/drawing/2014/main" val="45325563"/>
                    </a:ext>
                  </a:extLst>
                </a:gridCol>
                <a:gridCol w="839244">
                  <a:extLst>
                    <a:ext uri="{9D8B030D-6E8A-4147-A177-3AD203B41FA5}">
                      <a16:colId xmlns:a16="http://schemas.microsoft.com/office/drawing/2014/main" val="3071303108"/>
                    </a:ext>
                  </a:extLst>
                </a:gridCol>
                <a:gridCol w="5960508">
                  <a:extLst>
                    <a:ext uri="{9D8B030D-6E8A-4147-A177-3AD203B41FA5}">
                      <a16:colId xmlns:a16="http://schemas.microsoft.com/office/drawing/2014/main" val="4035006535"/>
                    </a:ext>
                  </a:extLst>
                </a:gridCol>
              </a:tblGrid>
              <a:tr h="770809">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pPr algn="l"/>
                      <a:r>
                        <a:rPr lang="fi-FI" dirty="0"/>
                        <a:t>2024</a:t>
                      </a:r>
                    </a:p>
                    <a:p>
                      <a:pPr algn="l"/>
                      <a:r>
                        <a:rPr lang="fi-FI" sz="1200" dirty="0"/>
                        <a:t>Absoluuttinen tulos</a:t>
                      </a:r>
                    </a:p>
                  </a:txBody>
                  <a:tcPr/>
                </a:tc>
                <a:tc>
                  <a:txBody>
                    <a:bodyPr/>
                    <a:lstStyle/>
                    <a:p>
                      <a:r>
                        <a:rPr lang="fi-FI" sz="1800" dirty="0"/>
                        <a:t>2024</a:t>
                      </a:r>
                    </a:p>
                    <a:p>
                      <a:r>
                        <a:rPr lang="fi-FI" sz="1200" dirty="0"/>
                        <a:t>Älykäs zoomaus</a:t>
                      </a:r>
                    </a:p>
                  </a:txBody>
                  <a:tcPr/>
                </a:tc>
                <a:tc>
                  <a:txBody>
                    <a:bodyPr/>
                    <a:lstStyle/>
                    <a:p>
                      <a:r>
                        <a:rPr lang="fi-FI" sz="1200" dirty="0"/>
                        <a:t>Huomiot/ Avoimia vastauksia</a:t>
                      </a:r>
                    </a:p>
                  </a:txBody>
                  <a:tcPr/>
                </a:tc>
                <a:extLst>
                  <a:ext uri="{0D108BD9-81ED-4DB2-BD59-A6C34878D82A}">
                    <a16:rowId xmlns:a16="http://schemas.microsoft.com/office/drawing/2014/main" val="1963118072"/>
                  </a:ext>
                </a:extLst>
              </a:tr>
              <a:tr h="817889">
                <a:tc>
                  <a:txBody>
                    <a:bodyPr/>
                    <a:lstStyle/>
                    <a:p>
                      <a:r>
                        <a:rPr lang="fi-FI" sz="1400" i="0" dirty="0"/>
                        <a:t>Tulen mielelläni kouluun</a:t>
                      </a:r>
                    </a:p>
                  </a:txBody>
                  <a:tcPr/>
                </a:tc>
                <a:tc>
                  <a:txBody>
                    <a:bodyPr/>
                    <a:lstStyle/>
                    <a:p>
                      <a:r>
                        <a:rPr lang="fi-FI" sz="1400" dirty="0"/>
                        <a:t>4.0</a:t>
                      </a:r>
                    </a:p>
                  </a:txBody>
                  <a:tcPr/>
                </a:tc>
                <a:tc>
                  <a:txBody>
                    <a:bodyPr/>
                    <a:lstStyle/>
                    <a:p>
                      <a:r>
                        <a:rPr lang="fi-FI" sz="1400" dirty="0">
                          <a:highlight>
                            <a:srgbClr val="FF0000"/>
                          </a:highlight>
                        </a:rPr>
                        <a:t>1.0</a:t>
                      </a:r>
                    </a:p>
                  </a:txBody>
                  <a:tcPr/>
                </a:tc>
                <a:tc>
                  <a:txBody>
                    <a:bodyPr/>
                    <a:lstStyle/>
                    <a:p>
                      <a:r>
                        <a:rPr lang="fi-FI" sz="1400" dirty="0"/>
                        <a:t>8.4</a:t>
                      </a:r>
                    </a:p>
                  </a:txBody>
                  <a:tcPr/>
                </a:tc>
                <a:tc>
                  <a:txBody>
                    <a:bodyPr/>
                    <a:lstStyle/>
                    <a:p>
                      <a:r>
                        <a:rPr lang="fi-FI" sz="1400" dirty="0"/>
                        <a:t>4.7</a:t>
                      </a:r>
                    </a:p>
                  </a:txBody>
                  <a:tcPr/>
                </a:tc>
                <a:tc>
                  <a:txBody>
                    <a:bodyPr/>
                    <a:lstStyle/>
                    <a:p>
                      <a:r>
                        <a:rPr lang="fi-FI" sz="1400" i="1" dirty="0"/>
                        <a:t>”En tykkää </a:t>
                      </a:r>
                      <a:r>
                        <a:rPr lang="fi-FI" sz="1400" i="1" dirty="0" err="1"/>
                        <a:t>tehä</a:t>
                      </a:r>
                      <a:r>
                        <a:rPr lang="fi-FI" sz="1400" i="1" dirty="0"/>
                        <a:t> tehtäviä”</a:t>
                      </a:r>
                    </a:p>
                  </a:txBody>
                  <a:tcPr/>
                </a:tc>
                <a:extLst>
                  <a:ext uri="{0D108BD9-81ED-4DB2-BD59-A6C34878D82A}">
                    <a16:rowId xmlns:a16="http://schemas.microsoft.com/office/drawing/2014/main" val="4212636856"/>
                  </a:ext>
                </a:extLst>
              </a:tr>
              <a:tr h="717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Luokassani on mukava olla</a:t>
                      </a:r>
                    </a:p>
                  </a:txBody>
                  <a:tcPr/>
                </a:tc>
                <a:tc>
                  <a:txBody>
                    <a:bodyPr/>
                    <a:lstStyle/>
                    <a:p>
                      <a:r>
                        <a:rPr lang="fi-FI" sz="1400" dirty="0"/>
                        <a:t>4.3</a:t>
                      </a:r>
                    </a:p>
                  </a:txBody>
                  <a:tcPr/>
                </a:tc>
                <a:tc>
                  <a:txBody>
                    <a:bodyPr/>
                    <a:lstStyle/>
                    <a:p>
                      <a:r>
                        <a:rPr lang="fi-FI" sz="1400" dirty="0">
                          <a:highlight>
                            <a:srgbClr val="00FF00"/>
                          </a:highlight>
                        </a:rPr>
                        <a:t>4.0</a:t>
                      </a:r>
                    </a:p>
                  </a:txBody>
                  <a:tcPr/>
                </a:tc>
                <a:tc>
                  <a:txBody>
                    <a:bodyPr/>
                    <a:lstStyle/>
                    <a:p>
                      <a:r>
                        <a:rPr lang="fi-FI" sz="1400" dirty="0"/>
                        <a:t>8.7</a:t>
                      </a:r>
                    </a:p>
                  </a:txBody>
                  <a:tcPr/>
                </a:tc>
                <a:tc>
                  <a:txBody>
                    <a:bodyPr/>
                    <a:lstStyle/>
                    <a:p>
                      <a:endParaRPr lang="fi-FI" sz="1400" dirty="0"/>
                    </a:p>
                  </a:txBody>
                  <a:tcPr/>
                </a:tc>
                <a:tc>
                  <a:txBody>
                    <a:bodyPr/>
                    <a:lstStyle/>
                    <a:p>
                      <a:endParaRPr lang="fi-FI" sz="1400" dirty="0"/>
                    </a:p>
                  </a:txBody>
                  <a:tcPr/>
                </a:tc>
                <a:extLst>
                  <a:ext uri="{0D108BD9-81ED-4DB2-BD59-A6C34878D82A}">
                    <a16:rowId xmlns:a16="http://schemas.microsoft.com/office/drawing/2014/main" val="1901482652"/>
                  </a:ext>
                </a:extLst>
              </a:tr>
              <a:tr h="717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Minulla on turvallinen olo koulussa</a:t>
                      </a:r>
                    </a:p>
                    <a:p>
                      <a:endParaRPr lang="fi-FI" sz="1400" i="0" dirty="0"/>
                    </a:p>
                  </a:txBody>
                  <a:tcPr/>
                </a:tc>
                <a:tc>
                  <a:txBody>
                    <a:bodyPr/>
                    <a:lstStyle/>
                    <a:p>
                      <a:r>
                        <a:rPr lang="fi-FI" sz="1400" dirty="0"/>
                        <a:t>4.4</a:t>
                      </a:r>
                    </a:p>
                  </a:txBody>
                  <a:tcPr/>
                </a:tc>
                <a:tc>
                  <a:txBody>
                    <a:bodyPr/>
                    <a:lstStyle/>
                    <a:p>
                      <a:r>
                        <a:rPr lang="fi-FI" sz="1400" dirty="0"/>
                        <a:t>3.5</a:t>
                      </a:r>
                    </a:p>
                  </a:txBody>
                  <a:tcPr/>
                </a:tc>
                <a:tc>
                  <a:txBody>
                    <a:bodyPr/>
                    <a:lstStyle/>
                    <a:p>
                      <a:r>
                        <a:rPr lang="fi-FI" sz="1400" dirty="0"/>
                        <a:t>8.8</a:t>
                      </a:r>
                    </a:p>
                  </a:txBody>
                  <a:tcPr/>
                </a:tc>
                <a:tc>
                  <a:txBody>
                    <a:bodyPr/>
                    <a:lstStyle/>
                    <a:p>
                      <a:r>
                        <a:rPr lang="fi-FI" sz="1400" dirty="0"/>
                        <a:t>7.1</a:t>
                      </a:r>
                    </a:p>
                  </a:txBody>
                  <a:tcPr/>
                </a:tc>
                <a:tc>
                  <a:txBody>
                    <a:bodyPr/>
                    <a:lstStyle/>
                    <a:p>
                      <a:endParaRPr lang="fi-FI" sz="1400" dirty="0"/>
                    </a:p>
                  </a:txBody>
                  <a:tcPr/>
                </a:tc>
                <a:extLst>
                  <a:ext uri="{0D108BD9-81ED-4DB2-BD59-A6C34878D82A}">
                    <a16:rowId xmlns:a16="http://schemas.microsoft.com/office/drawing/2014/main" val="1395441057"/>
                  </a:ext>
                </a:extLst>
              </a:tr>
              <a:tr h="717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Koulumatkani on turvallinen</a:t>
                      </a:r>
                    </a:p>
                    <a:p>
                      <a:endParaRPr lang="fi-FI" sz="1400" i="0" dirty="0"/>
                    </a:p>
                  </a:txBody>
                  <a:tcPr/>
                </a:tc>
                <a:tc>
                  <a:txBody>
                    <a:bodyPr/>
                    <a:lstStyle/>
                    <a:p>
                      <a:r>
                        <a:rPr lang="fi-FI" sz="1400" dirty="0"/>
                        <a:t>4.3</a:t>
                      </a:r>
                    </a:p>
                  </a:txBody>
                  <a:tcPr/>
                </a:tc>
                <a:tc>
                  <a:txBody>
                    <a:bodyPr/>
                    <a:lstStyle/>
                    <a:p>
                      <a:r>
                        <a:rPr lang="fi-FI" sz="1400" dirty="0">
                          <a:highlight>
                            <a:srgbClr val="00FF00"/>
                          </a:highlight>
                        </a:rPr>
                        <a:t>4.4</a:t>
                      </a:r>
                    </a:p>
                  </a:txBody>
                  <a:tcPr/>
                </a:tc>
                <a:tc>
                  <a:txBody>
                    <a:bodyPr/>
                    <a:lstStyle/>
                    <a:p>
                      <a:r>
                        <a:rPr lang="fi-FI" sz="1400" dirty="0"/>
                        <a:t>-</a:t>
                      </a:r>
                    </a:p>
                  </a:txBody>
                  <a:tcPr/>
                </a:tc>
                <a:tc>
                  <a:txBody>
                    <a:bodyPr/>
                    <a:lstStyle/>
                    <a:p>
                      <a:r>
                        <a:rPr lang="fi-FI" sz="1400" dirty="0"/>
                        <a:t>-</a:t>
                      </a:r>
                    </a:p>
                  </a:txBody>
                  <a:tcPr/>
                </a:tc>
                <a:tc>
                  <a:txBody>
                    <a:bodyPr/>
                    <a:lstStyle/>
                    <a:p>
                      <a:r>
                        <a:rPr lang="fi-FI" sz="1400" i="1" dirty="0"/>
                        <a:t>”Koska en tiedä kestääkö </a:t>
                      </a:r>
                      <a:r>
                        <a:rPr lang="fi-FI" sz="1400" i="1" dirty="0" err="1"/>
                        <a:t>volvo</a:t>
                      </a:r>
                      <a:r>
                        <a:rPr lang="fi-FI" sz="1400" i="1" dirty="0"/>
                        <a:t>”</a:t>
                      </a:r>
                    </a:p>
                  </a:txBody>
                  <a:tcPr/>
                </a:tc>
                <a:extLst>
                  <a:ext uri="{0D108BD9-81ED-4DB2-BD59-A6C34878D82A}">
                    <a16:rowId xmlns:a16="http://schemas.microsoft.com/office/drawing/2014/main" val="215020831"/>
                  </a:ext>
                </a:extLst>
              </a:tr>
              <a:tr h="717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Syön mielelläni kouluruokaa</a:t>
                      </a:r>
                    </a:p>
                    <a:p>
                      <a:endParaRPr lang="fi-FI" sz="1400" i="0" dirty="0"/>
                    </a:p>
                  </a:txBody>
                  <a:tcPr/>
                </a:tc>
                <a:tc>
                  <a:txBody>
                    <a:bodyPr/>
                    <a:lstStyle/>
                    <a:p>
                      <a:r>
                        <a:rPr lang="fi-FI" sz="1400" dirty="0"/>
                        <a:t>4.2</a:t>
                      </a:r>
                    </a:p>
                  </a:txBody>
                  <a:tcPr/>
                </a:tc>
                <a:tc>
                  <a:txBody>
                    <a:bodyPr/>
                    <a:lstStyle/>
                    <a:p>
                      <a:r>
                        <a:rPr lang="fi-FI" sz="1400" dirty="0">
                          <a:highlight>
                            <a:srgbClr val="FF0000"/>
                          </a:highlight>
                        </a:rPr>
                        <a:t>2.3</a:t>
                      </a:r>
                    </a:p>
                  </a:txBody>
                  <a:tcPr/>
                </a:tc>
                <a:tc>
                  <a:txBody>
                    <a:bodyPr/>
                    <a:lstStyle/>
                    <a:p>
                      <a:r>
                        <a:rPr lang="fi-FI" sz="1400" dirty="0"/>
                        <a:t>-</a:t>
                      </a:r>
                    </a:p>
                  </a:txBody>
                  <a:tcPr/>
                </a:tc>
                <a:tc>
                  <a:txBody>
                    <a:bodyPr/>
                    <a:lstStyle/>
                    <a:p>
                      <a:r>
                        <a:rPr lang="fi-FI" sz="1400" dirty="0"/>
                        <a:t>-</a:t>
                      </a:r>
                    </a:p>
                  </a:txBody>
                  <a:tcPr/>
                </a:tc>
                <a:tc>
                  <a:txBody>
                    <a:bodyPr/>
                    <a:lstStyle/>
                    <a:p>
                      <a:endParaRPr lang="fi-FI" sz="1400" dirty="0"/>
                    </a:p>
                  </a:txBody>
                  <a:tcPr/>
                </a:tc>
                <a:extLst>
                  <a:ext uri="{0D108BD9-81ED-4DB2-BD59-A6C34878D82A}">
                    <a16:rowId xmlns:a16="http://schemas.microsoft.com/office/drawing/2014/main" val="2821803461"/>
                  </a:ext>
                </a:extLst>
              </a:tr>
            </a:tbl>
          </a:graphicData>
        </a:graphic>
      </p:graphicFrame>
    </p:spTree>
    <p:extLst>
      <p:ext uri="{BB962C8B-B14F-4D97-AF65-F5344CB8AC3E}">
        <p14:creationId xmlns:p14="http://schemas.microsoft.com/office/powerpoint/2010/main" val="3780119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4BE61-90E5-8349-F6BB-7C1D30231F6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28701C7B-4057-327B-01BB-6398E2CC6E5C}"/>
              </a:ext>
            </a:extLst>
          </p:cNvPr>
          <p:cNvSpPr>
            <a:spLocks noGrp="1"/>
          </p:cNvSpPr>
          <p:nvPr>
            <p:ph type="title"/>
          </p:nvPr>
        </p:nvSpPr>
        <p:spPr>
          <a:xfrm>
            <a:off x="1059473" y="676846"/>
            <a:ext cx="9797249" cy="660341"/>
          </a:xfrm>
        </p:spPr>
        <p:txBody>
          <a:bodyPr>
            <a:normAutofit fontScale="90000"/>
          </a:bodyPr>
          <a:lstStyle/>
          <a:p>
            <a:r>
              <a:rPr lang="fi-FI" sz="3600" b="1" dirty="0"/>
              <a:t>1.-2.luokka</a:t>
            </a:r>
            <a:br>
              <a:rPr lang="fi-FI" dirty="0"/>
            </a:br>
            <a:endParaRPr lang="fi-FI" dirty="0"/>
          </a:p>
        </p:txBody>
      </p:sp>
      <p:graphicFrame>
        <p:nvGraphicFramePr>
          <p:cNvPr id="4" name="Sisällön paikkamerkki 3">
            <a:extLst>
              <a:ext uri="{FF2B5EF4-FFF2-40B4-BE49-F238E27FC236}">
                <a16:creationId xmlns:a16="http://schemas.microsoft.com/office/drawing/2014/main" id="{374ECC27-96DA-6DE4-B9C6-0536698CBB18}"/>
              </a:ext>
            </a:extLst>
          </p:cNvPr>
          <p:cNvGraphicFramePr>
            <a:graphicFrameLocks noGrp="1"/>
          </p:cNvGraphicFramePr>
          <p:nvPr>
            <p:ph idx="1"/>
            <p:extLst>
              <p:ext uri="{D42A27DB-BD31-4B8C-83A1-F6EECF244321}">
                <p14:modId xmlns:p14="http://schemas.microsoft.com/office/powerpoint/2010/main" val="2142760589"/>
              </p:ext>
            </p:extLst>
          </p:nvPr>
        </p:nvGraphicFramePr>
        <p:xfrm>
          <a:off x="4346532" y="0"/>
          <a:ext cx="7569526" cy="1263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uorakulmio: Pyöristetyt kulmat 4">
            <a:extLst>
              <a:ext uri="{FF2B5EF4-FFF2-40B4-BE49-F238E27FC236}">
                <a16:creationId xmlns:a16="http://schemas.microsoft.com/office/drawing/2014/main" id="{834C3C58-F9DC-1DB8-B676-7335AB7E5FE4}"/>
              </a:ext>
            </a:extLst>
          </p:cNvPr>
          <p:cNvSpPr/>
          <p:nvPr/>
        </p:nvSpPr>
        <p:spPr>
          <a:xfrm>
            <a:off x="644882" y="6342328"/>
            <a:ext cx="4312756" cy="39754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3" name="Taulukko 2">
            <a:extLst>
              <a:ext uri="{FF2B5EF4-FFF2-40B4-BE49-F238E27FC236}">
                <a16:creationId xmlns:a16="http://schemas.microsoft.com/office/drawing/2014/main" id="{14ED10FC-CCCC-99B3-FE4B-16A591CC3532}"/>
              </a:ext>
            </a:extLst>
          </p:cNvPr>
          <p:cNvGraphicFramePr>
            <a:graphicFrameLocks noGrp="1"/>
          </p:cNvGraphicFramePr>
          <p:nvPr>
            <p:extLst>
              <p:ext uri="{D42A27DB-BD31-4B8C-83A1-F6EECF244321}">
                <p14:modId xmlns:p14="http://schemas.microsoft.com/office/powerpoint/2010/main" val="3084291882"/>
              </p:ext>
            </p:extLst>
          </p:nvPr>
        </p:nvGraphicFramePr>
        <p:xfrm>
          <a:off x="644882" y="1263512"/>
          <a:ext cx="10597882" cy="4582712"/>
        </p:xfrm>
        <a:graphic>
          <a:graphicData uri="http://schemas.openxmlformats.org/drawingml/2006/table">
            <a:tbl>
              <a:tblPr firstRow="1" bandRow="1">
                <a:tableStyleId>{21E4AEA4-8DFA-4A89-87EB-49C32662AFE0}</a:tableStyleId>
              </a:tblPr>
              <a:tblGrid>
                <a:gridCol w="2713775">
                  <a:extLst>
                    <a:ext uri="{9D8B030D-6E8A-4147-A177-3AD203B41FA5}">
                      <a16:colId xmlns:a16="http://schemas.microsoft.com/office/drawing/2014/main" val="3476844926"/>
                    </a:ext>
                  </a:extLst>
                </a:gridCol>
                <a:gridCol w="720736">
                  <a:extLst>
                    <a:ext uri="{9D8B030D-6E8A-4147-A177-3AD203B41FA5}">
                      <a16:colId xmlns:a16="http://schemas.microsoft.com/office/drawing/2014/main" val="967590237"/>
                    </a:ext>
                  </a:extLst>
                </a:gridCol>
                <a:gridCol w="653825">
                  <a:extLst>
                    <a:ext uri="{9D8B030D-6E8A-4147-A177-3AD203B41FA5}">
                      <a16:colId xmlns:a16="http://schemas.microsoft.com/office/drawing/2014/main" val="1534022284"/>
                    </a:ext>
                  </a:extLst>
                </a:gridCol>
                <a:gridCol w="726380">
                  <a:extLst>
                    <a:ext uri="{9D8B030D-6E8A-4147-A177-3AD203B41FA5}">
                      <a16:colId xmlns:a16="http://schemas.microsoft.com/office/drawing/2014/main" val="45325563"/>
                    </a:ext>
                  </a:extLst>
                </a:gridCol>
                <a:gridCol w="714779">
                  <a:extLst>
                    <a:ext uri="{9D8B030D-6E8A-4147-A177-3AD203B41FA5}">
                      <a16:colId xmlns:a16="http://schemas.microsoft.com/office/drawing/2014/main" val="3071303108"/>
                    </a:ext>
                  </a:extLst>
                </a:gridCol>
                <a:gridCol w="5068387">
                  <a:extLst>
                    <a:ext uri="{9D8B030D-6E8A-4147-A177-3AD203B41FA5}">
                      <a16:colId xmlns:a16="http://schemas.microsoft.com/office/drawing/2014/main" val="4035006535"/>
                    </a:ext>
                  </a:extLst>
                </a:gridCol>
              </a:tblGrid>
              <a:tr h="883792">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pPr algn="l"/>
                      <a:r>
                        <a:rPr lang="fi-FI" dirty="0"/>
                        <a:t>2024</a:t>
                      </a:r>
                    </a:p>
                    <a:p>
                      <a:pPr algn="l"/>
                      <a:r>
                        <a:rPr lang="fi-FI" sz="1200" dirty="0"/>
                        <a:t>Absoluuttinen tulos</a:t>
                      </a:r>
                    </a:p>
                  </a:txBody>
                  <a:tcPr/>
                </a:tc>
                <a:tc>
                  <a:txBody>
                    <a:bodyPr/>
                    <a:lstStyle/>
                    <a:p>
                      <a:r>
                        <a:rPr lang="fi-FI" sz="1800" dirty="0"/>
                        <a:t>2024</a:t>
                      </a:r>
                    </a:p>
                    <a:p>
                      <a:r>
                        <a:rPr lang="fi-FI" sz="1200" dirty="0"/>
                        <a:t>Älykäs zoomaus</a:t>
                      </a:r>
                    </a:p>
                  </a:txBody>
                  <a:tcPr/>
                </a:tc>
                <a:tc>
                  <a:txBody>
                    <a:bodyPr/>
                    <a:lstStyle/>
                    <a:p>
                      <a:r>
                        <a:rPr lang="fi-FI" sz="1200" dirty="0"/>
                        <a:t>Huomiot/ Avoimia vastauksia</a:t>
                      </a:r>
                    </a:p>
                  </a:txBody>
                  <a:tcPr/>
                </a:tc>
                <a:extLst>
                  <a:ext uri="{0D108BD9-81ED-4DB2-BD59-A6C34878D82A}">
                    <a16:rowId xmlns:a16="http://schemas.microsoft.com/office/drawing/2014/main" val="1963118072"/>
                  </a:ext>
                </a:extLst>
              </a:tr>
              <a:tr h="463509">
                <a:tc>
                  <a:txBody>
                    <a:bodyPr/>
                    <a:lstStyle/>
                    <a:p>
                      <a:r>
                        <a:rPr lang="fi-FI" sz="1400" i="0" dirty="0"/>
                        <a:t>Voin työskennellä rauhassa</a:t>
                      </a:r>
                    </a:p>
                  </a:txBody>
                  <a:tcPr/>
                </a:tc>
                <a:tc>
                  <a:txBody>
                    <a:bodyPr/>
                    <a:lstStyle/>
                    <a:p>
                      <a:r>
                        <a:rPr lang="fi-FI" sz="1400" dirty="0"/>
                        <a:t>4.0</a:t>
                      </a:r>
                    </a:p>
                  </a:txBody>
                  <a:tcPr/>
                </a:tc>
                <a:tc>
                  <a:txBody>
                    <a:bodyPr/>
                    <a:lstStyle/>
                    <a:p>
                      <a:r>
                        <a:rPr lang="fi-FI" sz="1400" dirty="0">
                          <a:highlight>
                            <a:srgbClr val="FF0000"/>
                          </a:highlight>
                        </a:rPr>
                        <a:t>1.9</a:t>
                      </a:r>
                    </a:p>
                  </a:txBody>
                  <a:tcPr/>
                </a:tc>
                <a:tc>
                  <a:txBody>
                    <a:bodyPr/>
                    <a:lstStyle/>
                    <a:p>
                      <a:r>
                        <a:rPr lang="fi-FI" sz="1400" dirty="0"/>
                        <a:t>8.3</a:t>
                      </a:r>
                    </a:p>
                  </a:txBody>
                  <a:tcPr/>
                </a:tc>
                <a:tc>
                  <a:txBody>
                    <a:bodyPr/>
                    <a:lstStyle/>
                    <a:p>
                      <a:r>
                        <a:rPr lang="fi-FI" sz="1400" dirty="0">
                          <a:highlight>
                            <a:srgbClr val="FF0000"/>
                          </a:highlight>
                        </a:rPr>
                        <a:t>4.0</a:t>
                      </a:r>
                    </a:p>
                  </a:txBody>
                  <a:tcPr/>
                </a:tc>
                <a:tc>
                  <a:txBody>
                    <a:bodyPr/>
                    <a:lstStyle/>
                    <a:p>
                      <a:endParaRPr lang="fi-FI" sz="1400" dirty="0"/>
                    </a:p>
                  </a:txBody>
                  <a:tcPr/>
                </a:tc>
                <a:extLst>
                  <a:ext uri="{0D108BD9-81ED-4DB2-BD59-A6C34878D82A}">
                    <a16:rowId xmlns:a16="http://schemas.microsoft.com/office/drawing/2014/main" val="4212636856"/>
                  </a:ext>
                </a:extLst>
              </a:tr>
              <a:tr h="5008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Voin liikkua koulupäivän aikana tarpeeksi</a:t>
                      </a:r>
                    </a:p>
                  </a:txBody>
                  <a:tcPr/>
                </a:tc>
                <a:tc>
                  <a:txBody>
                    <a:bodyPr/>
                    <a:lstStyle/>
                    <a:p>
                      <a:r>
                        <a:rPr lang="fi-FI" sz="1400" dirty="0"/>
                        <a:t>4.3</a:t>
                      </a:r>
                    </a:p>
                  </a:txBody>
                  <a:tcPr/>
                </a:tc>
                <a:tc>
                  <a:txBody>
                    <a:bodyPr/>
                    <a:lstStyle/>
                    <a:p>
                      <a:r>
                        <a:rPr lang="fi-FI" sz="1400" dirty="0"/>
                        <a:t>3.9</a:t>
                      </a:r>
                    </a:p>
                  </a:txBody>
                  <a:tcPr/>
                </a:tc>
                <a:tc>
                  <a:txBody>
                    <a:bodyPr/>
                    <a:lstStyle/>
                    <a:p>
                      <a:r>
                        <a:rPr lang="fi-FI" sz="1400" dirty="0"/>
                        <a:t>9.1</a:t>
                      </a:r>
                    </a:p>
                  </a:txBody>
                  <a:tcPr/>
                </a:tc>
                <a:tc>
                  <a:txBody>
                    <a:bodyPr/>
                    <a:lstStyle/>
                    <a:p>
                      <a:r>
                        <a:rPr lang="fi-FI" sz="1400" dirty="0"/>
                        <a:t>8.3</a:t>
                      </a:r>
                    </a:p>
                  </a:txBody>
                  <a:tcPr/>
                </a:tc>
                <a:tc>
                  <a:txBody>
                    <a:bodyPr/>
                    <a:lstStyle/>
                    <a:p>
                      <a:endParaRPr lang="fi-FI" sz="1400" dirty="0"/>
                    </a:p>
                  </a:txBody>
                  <a:tcPr/>
                </a:tc>
                <a:extLst>
                  <a:ext uri="{0D108BD9-81ED-4DB2-BD59-A6C34878D82A}">
                    <a16:rowId xmlns:a16="http://schemas.microsoft.com/office/drawing/2014/main" val="1901482652"/>
                  </a:ext>
                </a:extLst>
              </a:tr>
              <a:tr h="707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Voin leikkiä koulupäivän aikana tarpeeksi</a:t>
                      </a:r>
                    </a:p>
                    <a:p>
                      <a:endParaRPr lang="fi-FI" sz="1400" i="0" dirty="0"/>
                    </a:p>
                  </a:txBody>
                  <a:tcPr/>
                </a:tc>
                <a:tc>
                  <a:txBody>
                    <a:bodyPr/>
                    <a:lstStyle/>
                    <a:p>
                      <a:r>
                        <a:rPr lang="fi-FI" sz="1400" dirty="0"/>
                        <a:t>4.3</a:t>
                      </a:r>
                    </a:p>
                  </a:txBody>
                  <a:tcPr/>
                </a:tc>
                <a:tc>
                  <a:txBody>
                    <a:bodyPr/>
                    <a:lstStyle/>
                    <a:p>
                      <a:r>
                        <a:rPr lang="fi-FI" sz="1400" dirty="0"/>
                        <a:t>3.4</a:t>
                      </a:r>
                    </a:p>
                  </a:txBody>
                  <a:tcPr/>
                </a:tc>
                <a:tc>
                  <a:txBody>
                    <a:bodyPr/>
                    <a:lstStyle/>
                    <a:p>
                      <a:r>
                        <a:rPr lang="fi-FI" sz="1400" dirty="0"/>
                        <a:t>8.9</a:t>
                      </a:r>
                    </a:p>
                  </a:txBody>
                  <a:tcPr/>
                </a:tc>
                <a:tc>
                  <a:txBody>
                    <a:bodyPr/>
                    <a:lstStyle/>
                    <a:p>
                      <a:r>
                        <a:rPr lang="fi-FI" sz="1400" dirty="0"/>
                        <a:t>7.1</a:t>
                      </a:r>
                    </a:p>
                  </a:txBody>
                  <a:tcPr/>
                </a:tc>
                <a:tc>
                  <a:txBody>
                    <a:bodyPr/>
                    <a:lstStyle/>
                    <a:p>
                      <a:r>
                        <a:rPr lang="fi-FI" sz="1400" i="1" dirty="0"/>
                        <a:t>”Liian lyhyt välkkä”</a:t>
                      </a:r>
                    </a:p>
                  </a:txBody>
                  <a:tcPr/>
                </a:tc>
                <a:extLst>
                  <a:ext uri="{0D108BD9-81ED-4DB2-BD59-A6C34878D82A}">
                    <a16:rowId xmlns:a16="http://schemas.microsoft.com/office/drawing/2014/main" val="1395441057"/>
                  </a:ext>
                </a:extLst>
              </a:tr>
              <a:tr h="594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Voin tehdä koulun pihalla minua kiinnostavia asioita</a:t>
                      </a:r>
                    </a:p>
                  </a:txBody>
                  <a:tcPr/>
                </a:tc>
                <a:tc>
                  <a:txBody>
                    <a:bodyPr/>
                    <a:lstStyle/>
                    <a:p>
                      <a:r>
                        <a:rPr lang="fi-FI" sz="1400" dirty="0"/>
                        <a:t>4.4</a:t>
                      </a:r>
                    </a:p>
                  </a:txBody>
                  <a:tcPr/>
                </a:tc>
                <a:tc>
                  <a:txBody>
                    <a:bodyPr/>
                    <a:lstStyle/>
                    <a:p>
                      <a:r>
                        <a:rPr lang="fi-FI" sz="1400" dirty="0"/>
                        <a:t>4.4</a:t>
                      </a:r>
                    </a:p>
                  </a:txBody>
                  <a:tcPr/>
                </a:tc>
                <a:tc>
                  <a:txBody>
                    <a:bodyPr/>
                    <a:lstStyle/>
                    <a:p>
                      <a:r>
                        <a:rPr lang="fi-FI" sz="1400" dirty="0"/>
                        <a:t>9.2</a:t>
                      </a:r>
                    </a:p>
                  </a:txBody>
                  <a:tcPr/>
                </a:tc>
                <a:tc>
                  <a:txBody>
                    <a:bodyPr/>
                    <a:lstStyle/>
                    <a:p>
                      <a:r>
                        <a:rPr lang="fi-FI" sz="1400" dirty="0"/>
                        <a:t>8.0</a:t>
                      </a:r>
                    </a:p>
                  </a:txBody>
                  <a:tcPr/>
                </a:tc>
                <a:tc>
                  <a:txBody>
                    <a:bodyPr/>
                    <a:lstStyle/>
                    <a:p>
                      <a:endParaRPr lang="fi-FI" sz="1400" dirty="0"/>
                    </a:p>
                  </a:txBody>
                  <a:tcPr/>
                </a:tc>
                <a:extLst>
                  <a:ext uri="{0D108BD9-81ED-4DB2-BD59-A6C34878D82A}">
                    <a16:rowId xmlns:a16="http://schemas.microsoft.com/office/drawing/2014/main" val="215020831"/>
                  </a:ext>
                </a:extLst>
              </a:tr>
              <a:tr h="680330">
                <a:tc>
                  <a:txBody>
                    <a:bodyPr/>
                    <a:lstStyle/>
                    <a:p>
                      <a:r>
                        <a:rPr lang="fi-FI" sz="1400" i="0" dirty="0"/>
                        <a:t>Opin koulussa tärkeitä asioita</a:t>
                      </a:r>
                    </a:p>
                  </a:txBody>
                  <a:tcPr/>
                </a:tc>
                <a:tc>
                  <a:txBody>
                    <a:bodyPr/>
                    <a:lstStyle/>
                    <a:p>
                      <a:r>
                        <a:rPr lang="fi-FI" sz="1400" dirty="0"/>
                        <a:t>4.4</a:t>
                      </a:r>
                    </a:p>
                  </a:txBody>
                  <a:tcPr/>
                </a:tc>
                <a:tc>
                  <a:txBody>
                    <a:bodyPr/>
                    <a:lstStyle/>
                    <a:p>
                      <a:r>
                        <a:rPr lang="fi-FI" sz="1400" dirty="0"/>
                        <a:t>3.9</a:t>
                      </a:r>
                    </a:p>
                  </a:txBody>
                  <a:tcPr/>
                </a:tc>
                <a:tc>
                  <a:txBody>
                    <a:bodyPr/>
                    <a:lstStyle/>
                    <a:p>
                      <a:r>
                        <a:rPr lang="fi-FI" sz="1400" dirty="0"/>
                        <a:t>9.3</a:t>
                      </a:r>
                    </a:p>
                  </a:txBody>
                  <a:tcPr/>
                </a:tc>
                <a:tc>
                  <a:txBody>
                    <a:bodyPr/>
                    <a:lstStyle/>
                    <a:p>
                      <a:r>
                        <a:rPr lang="fi-FI" sz="1400" dirty="0"/>
                        <a:t>9.0</a:t>
                      </a:r>
                    </a:p>
                  </a:txBody>
                  <a:tcPr/>
                </a:tc>
                <a:tc>
                  <a:txBody>
                    <a:bodyPr/>
                    <a:lstStyle/>
                    <a:p>
                      <a:endParaRPr lang="fi-FI" sz="1400" dirty="0"/>
                    </a:p>
                  </a:txBody>
                  <a:tcPr/>
                </a:tc>
                <a:extLst>
                  <a:ext uri="{0D108BD9-81ED-4DB2-BD59-A6C34878D82A}">
                    <a16:rowId xmlns:a16="http://schemas.microsoft.com/office/drawing/2014/main" val="2821803461"/>
                  </a:ext>
                </a:extLst>
              </a:tr>
              <a:tr h="680330">
                <a:tc>
                  <a:txBody>
                    <a:bodyPr/>
                    <a:lstStyle/>
                    <a:p>
                      <a:r>
                        <a:rPr lang="fi-FI" sz="1400" i="0" dirty="0"/>
                        <a:t>Voin käyttää digitaalisia välineitä</a:t>
                      </a:r>
                    </a:p>
                  </a:txBody>
                  <a:tcPr/>
                </a:tc>
                <a:tc>
                  <a:txBody>
                    <a:bodyPr/>
                    <a:lstStyle/>
                    <a:p>
                      <a:r>
                        <a:rPr lang="fi-FI" sz="1400" dirty="0"/>
                        <a:t>3.2</a:t>
                      </a:r>
                    </a:p>
                  </a:txBody>
                  <a:tcPr/>
                </a:tc>
                <a:tc>
                  <a:txBody>
                    <a:bodyPr/>
                    <a:lstStyle/>
                    <a:p>
                      <a:r>
                        <a:rPr lang="fi-FI" sz="1400" dirty="0">
                          <a:highlight>
                            <a:srgbClr val="FF0000"/>
                          </a:highlight>
                        </a:rPr>
                        <a:t>1.0</a:t>
                      </a:r>
                    </a:p>
                  </a:txBody>
                  <a:tcPr/>
                </a:tc>
                <a:tc>
                  <a:txBody>
                    <a:bodyPr/>
                    <a:lstStyle/>
                    <a:p>
                      <a:r>
                        <a:rPr lang="fi-FI" sz="1400" dirty="0"/>
                        <a:t>8.7</a:t>
                      </a:r>
                    </a:p>
                  </a:txBody>
                  <a:tcPr/>
                </a:tc>
                <a:tc>
                  <a:txBody>
                    <a:bodyPr/>
                    <a:lstStyle/>
                    <a:p>
                      <a:r>
                        <a:rPr lang="fi-FI" sz="1400" dirty="0"/>
                        <a:t>7.0</a:t>
                      </a:r>
                    </a:p>
                  </a:txBody>
                  <a:tcPr/>
                </a:tc>
                <a:tc>
                  <a:txBody>
                    <a:bodyPr/>
                    <a:lstStyle/>
                    <a:p>
                      <a:r>
                        <a:rPr lang="fi-FI" sz="1400" i="0" dirty="0"/>
                        <a:t>V. 2024 ”Olen saanut opetella käyttämään digitaalisia välineitä”.</a:t>
                      </a:r>
                    </a:p>
                    <a:p>
                      <a:r>
                        <a:rPr lang="fi-FI" sz="1400" i="1" dirty="0"/>
                        <a:t>”Ei anneta”, ”En haluaisi”</a:t>
                      </a:r>
                    </a:p>
                  </a:txBody>
                  <a:tcPr/>
                </a:tc>
                <a:extLst>
                  <a:ext uri="{0D108BD9-81ED-4DB2-BD59-A6C34878D82A}">
                    <a16:rowId xmlns:a16="http://schemas.microsoft.com/office/drawing/2014/main" val="2344985913"/>
                  </a:ext>
                </a:extLst>
              </a:tr>
            </a:tbl>
          </a:graphicData>
        </a:graphic>
      </p:graphicFrame>
    </p:spTree>
    <p:extLst>
      <p:ext uri="{BB962C8B-B14F-4D97-AF65-F5344CB8AC3E}">
        <p14:creationId xmlns:p14="http://schemas.microsoft.com/office/powerpoint/2010/main" val="1429559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987E1-2FFE-E3BC-A97B-7BEE53E6035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96005E3F-AFE0-0C56-8534-C5C57EA608B8}"/>
              </a:ext>
            </a:extLst>
          </p:cNvPr>
          <p:cNvSpPr>
            <a:spLocks noGrp="1"/>
          </p:cNvSpPr>
          <p:nvPr>
            <p:ph type="title"/>
          </p:nvPr>
        </p:nvSpPr>
        <p:spPr>
          <a:xfrm>
            <a:off x="1059473" y="676846"/>
            <a:ext cx="9797249" cy="660341"/>
          </a:xfrm>
        </p:spPr>
        <p:txBody>
          <a:bodyPr>
            <a:normAutofit fontScale="90000"/>
          </a:bodyPr>
          <a:lstStyle/>
          <a:p>
            <a:r>
              <a:rPr lang="fi-FI" sz="3600" b="1" dirty="0"/>
              <a:t>1.-2.luokka</a:t>
            </a:r>
            <a:br>
              <a:rPr lang="fi-FI" dirty="0"/>
            </a:br>
            <a:endParaRPr lang="fi-FI" dirty="0"/>
          </a:p>
        </p:txBody>
      </p:sp>
      <p:graphicFrame>
        <p:nvGraphicFramePr>
          <p:cNvPr id="4" name="Sisällön paikkamerkki 3">
            <a:extLst>
              <a:ext uri="{FF2B5EF4-FFF2-40B4-BE49-F238E27FC236}">
                <a16:creationId xmlns:a16="http://schemas.microsoft.com/office/drawing/2014/main" id="{43B694E3-09D5-C48C-54BC-BAE8209C91AE}"/>
              </a:ext>
            </a:extLst>
          </p:cNvPr>
          <p:cNvGraphicFramePr>
            <a:graphicFrameLocks noGrp="1"/>
          </p:cNvGraphicFramePr>
          <p:nvPr>
            <p:ph idx="1"/>
            <p:extLst>
              <p:ext uri="{D42A27DB-BD31-4B8C-83A1-F6EECF244321}">
                <p14:modId xmlns:p14="http://schemas.microsoft.com/office/powerpoint/2010/main" val="2905899808"/>
              </p:ext>
            </p:extLst>
          </p:nvPr>
        </p:nvGraphicFramePr>
        <p:xfrm>
          <a:off x="4346532" y="0"/>
          <a:ext cx="7569526" cy="1263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uorakulmio: Pyöristetyt kulmat 4">
            <a:extLst>
              <a:ext uri="{FF2B5EF4-FFF2-40B4-BE49-F238E27FC236}">
                <a16:creationId xmlns:a16="http://schemas.microsoft.com/office/drawing/2014/main" id="{3B310068-2932-048E-FF47-4FBF3F360B67}"/>
              </a:ext>
            </a:extLst>
          </p:cNvPr>
          <p:cNvSpPr/>
          <p:nvPr/>
        </p:nvSpPr>
        <p:spPr>
          <a:xfrm>
            <a:off x="644882" y="6342328"/>
            <a:ext cx="4312756" cy="39754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i-FI" sz="1200" dirty="0"/>
              <a:t>Vuonna 2026 asteikko 1-5 / Vuonna 2024 asteikko 4-10</a:t>
            </a:r>
          </a:p>
          <a:p>
            <a:pPr algn="ctr"/>
            <a:r>
              <a:rPr lang="fi-FI" sz="1200" dirty="0"/>
              <a:t>1=4	2=5-6	 3=7	 4=8-9	 5=10</a:t>
            </a:r>
          </a:p>
        </p:txBody>
      </p:sp>
      <p:graphicFrame>
        <p:nvGraphicFramePr>
          <p:cNvPr id="3" name="Taulukko 2">
            <a:extLst>
              <a:ext uri="{FF2B5EF4-FFF2-40B4-BE49-F238E27FC236}">
                <a16:creationId xmlns:a16="http://schemas.microsoft.com/office/drawing/2014/main" id="{E69EE676-7D4F-EC68-31F7-1FB3EFFBF77F}"/>
              </a:ext>
            </a:extLst>
          </p:cNvPr>
          <p:cNvGraphicFramePr>
            <a:graphicFrameLocks noGrp="1"/>
          </p:cNvGraphicFramePr>
          <p:nvPr>
            <p:extLst>
              <p:ext uri="{D42A27DB-BD31-4B8C-83A1-F6EECF244321}">
                <p14:modId xmlns:p14="http://schemas.microsoft.com/office/powerpoint/2010/main" val="1400792409"/>
              </p:ext>
            </p:extLst>
          </p:nvPr>
        </p:nvGraphicFramePr>
        <p:xfrm>
          <a:off x="644882" y="1263512"/>
          <a:ext cx="10597882" cy="3222052"/>
        </p:xfrm>
        <a:graphic>
          <a:graphicData uri="http://schemas.openxmlformats.org/drawingml/2006/table">
            <a:tbl>
              <a:tblPr firstRow="1" bandRow="1">
                <a:tableStyleId>{21E4AEA4-8DFA-4A89-87EB-49C32662AFE0}</a:tableStyleId>
              </a:tblPr>
              <a:tblGrid>
                <a:gridCol w="2713775">
                  <a:extLst>
                    <a:ext uri="{9D8B030D-6E8A-4147-A177-3AD203B41FA5}">
                      <a16:colId xmlns:a16="http://schemas.microsoft.com/office/drawing/2014/main" val="3476844926"/>
                    </a:ext>
                  </a:extLst>
                </a:gridCol>
                <a:gridCol w="720736">
                  <a:extLst>
                    <a:ext uri="{9D8B030D-6E8A-4147-A177-3AD203B41FA5}">
                      <a16:colId xmlns:a16="http://schemas.microsoft.com/office/drawing/2014/main" val="967590237"/>
                    </a:ext>
                  </a:extLst>
                </a:gridCol>
                <a:gridCol w="653825">
                  <a:extLst>
                    <a:ext uri="{9D8B030D-6E8A-4147-A177-3AD203B41FA5}">
                      <a16:colId xmlns:a16="http://schemas.microsoft.com/office/drawing/2014/main" val="1534022284"/>
                    </a:ext>
                  </a:extLst>
                </a:gridCol>
                <a:gridCol w="726380">
                  <a:extLst>
                    <a:ext uri="{9D8B030D-6E8A-4147-A177-3AD203B41FA5}">
                      <a16:colId xmlns:a16="http://schemas.microsoft.com/office/drawing/2014/main" val="45325563"/>
                    </a:ext>
                  </a:extLst>
                </a:gridCol>
                <a:gridCol w="713774">
                  <a:extLst>
                    <a:ext uri="{9D8B030D-6E8A-4147-A177-3AD203B41FA5}">
                      <a16:colId xmlns:a16="http://schemas.microsoft.com/office/drawing/2014/main" val="3071303108"/>
                    </a:ext>
                  </a:extLst>
                </a:gridCol>
                <a:gridCol w="5069392">
                  <a:extLst>
                    <a:ext uri="{9D8B030D-6E8A-4147-A177-3AD203B41FA5}">
                      <a16:colId xmlns:a16="http://schemas.microsoft.com/office/drawing/2014/main" val="4035006535"/>
                    </a:ext>
                  </a:extLst>
                </a:gridCol>
              </a:tblGrid>
              <a:tr h="883792">
                <a:tc>
                  <a:txBody>
                    <a:bodyPr/>
                    <a:lstStyle/>
                    <a:p>
                      <a:endParaRPr lang="fi-FI" dirty="0"/>
                    </a:p>
                  </a:txBody>
                  <a:tcPr/>
                </a:tc>
                <a:tc>
                  <a:txBody>
                    <a:bodyPr/>
                    <a:lstStyle/>
                    <a:p>
                      <a:r>
                        <a:rPr lang="fi-FI" dirty="0"/>
                        <a:t>2026 </a:t>
                      </a:r>
                    </a:p>
                    <a:p>
                      <a:r>
                        <a:rPr lang="fi-FI" sz="1200" dirty="0"/>
                        <a:t>Absoluuttinen tulos</a:t>
                      </a:r>
                    </a:p>
                  </a:txBody>
                  <a:tcPr/>
                </a:tc>
                <a:tc>
                  <a:txBody>
                    <a:bodyPr/>
                    <a:lstStyle/>
                    <a:p>
                      <a:r>
                        <a:rPr lang="fi-FI" dirty="0"/>
                        <a:t>2026</a:t>
                      </a:r>
                    </a:p>
                    <a:p>
                      <a:r>
                        <a:rPr lang="fi-FI" sz="1200" dirty="0"/>
                        <a:t>Älykäs zoomaus</a:t>
                      </a:r>
                    </a:p>
                  </a:txBody>
                  <a:tcPr/>
                </a:tc>
                <a:tc>
                  <a:txBody>
                    <a:bodyPr/>
                    <a:lstStyle/>
                    <a:p>
                      <a:pPr algn="l"/>
                      <a:r>
                        <a:rPr lang="fi-FI" dirty="0"/>
                        <a:t>2024</a:t>
                      </a:r>
                    </a:p>
                    <a:p>
                      <a:pPr algn="l"/>
                      <a:r>
                        <a:rPr lang="fi-FI" sz="1200" dirty="0"/>
                        <a:t>Absoluuttinen tulos</a:t>
                      </a:r>
                    </a:p>
                  </a:txBody>
                  <a:tcPr/>
                </a:tc>
                <a:tc>
                  <a:txBody>
                    <a:bodyPr/>
                    <a:lstStyle/>
                    <a:p>
                      <a:r>
                        <a:rPr lang="fi-FI" sz="1800" dirty="0"/>
                        <a:t>2024</a:t>
                      </a:r>
                    </a:p>
                    <a:p>
                      <a:r>
                        <a:rPr lang="fi-FI" sz="1200" dirty="0"/>
                        <a:t>Älykäs zoomaus</a:t>
                      </a:r>
                    </a:p>
                  </a:txBody>
                  <a:tcPr/>
                </a:tc>
                <a:tc>
                  <a:txBody>
                    <a:bodyPr/>
                    <a:lstStyle/>
                    <a:p>
                      <a:r>
                        <a:rPr lang="fi-FI" sz="1200" dirty="0"/>
                        <a:t>Huomiot/Avoimia vastauksia</a:t>
                      </a:r>
                    </a:p>
                  </a:txBody>
                  <a:tcPr/>
                </a:tc>
                <a:extLst>
                  <a:ext uri="{0D108BD9-81ED-4DB2-BD59-A6C34878D82A}">
                    <a16:rowId xmlns:a16="http://schemas.microsoft.com/office/drawing/2014/main" val="1963118072"/>
                  </a:ext>
                </a:extLst>
              </a:tr>
              <a:tr h="463509">
                <a:tc>
                  <a:txBody>
                    <a:bodyPr/>
                    <a:lstStyle/>
                    <a:p>
                      <a:r>
                        <a:rPr lang="fi-FI" sz="1400" i="0" dirty="0"/>
                        <a:t>Minulla on kavereita koulussa</a:t>
                      </a:r>
                    </a:p>
                  </a:txBody>
                  <a:tcPr/>
                </a:tc>
                <a:tc>
                  <a:txBody>
                    <a:bodyPr/>
                    <a:lstStyle/>
                    <a:p>
                      <a:r>
                        <a:rPr lang="fi-FI" sz="1400" dirty="0"/>
                        <a:t>4.8</a:t>
                      </a:r>
                    </a:p>
                  </a:txBody>
                  <a:tcPr/>
                </a:tc>
                <a:tc>
                  <a:txBody>
                    <a:bodyPr/>
                    <a:lstStyle/>
                    <a:p>
                      <a:r>
                        <a:rPr lang="fi-FI" sz="1400" dirty="0">
                          <a:highlight>
                            <a:srgbClr val="00FF00"/>
                          </a:highlight>
                        </a:rPr>
                        <a:t>5.0</a:t>
                      </a:r>
                    </a:p>
                  </a:txBody>
                  <a:tcPr/>
                </a:tc>
                <a:tc>
                  <a:txBody>
                    <a:bodyPr/>
                    <a:lstStyle/>
                    <a:p>
                      <a:r>
                        <a:rPr lang="fi-FI" sz="1400" dirty="0"/>
                        <a:t>9.3</a:t>
                      </a:r>
                    </a:p>
                  </a:txBody>
                  <a:tcPr/>
                </a:tc>
                <a:tc>
                  <a:txBody>
                    <a:bodyPr/>
                    <a:lstStyle/>
                    <a:p>
                      <a:r>
                        <a:rPr lang="fi-FI" sz="1400" dirty="0"/>
                        <a:t>8.6</a:t>
                      </a:r>
                    </a:p>
                  </a:txBody>
                  <a:tcPr/>
                </a:tc>
                <a:tc>
                  <a:txBody>
                    <a:bodyPr/>
                    <a:lstStyle/>
                    <a:p>
                      <a:endParaRPr lang="fi-FI" sz="1400" dirty="0"/>
                    </a:p>
                  </a:txBody>
                  <a:tcPr/>
                </a:tc>
                <a:extLst>
                  <a:ext uri="{0D108BD9-81ED-4DB2-BD59-A6C34878D82A}">
                    <a16:rowId xmlns:a16="http://schemas.microsoft.com/office/drawing/2014/main" val="4212636856"/>
                  </a:ext>
                </a:extLst>
              </a:tr>
              <a:tr h="5008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Kouluni aikuiset auttavat minua, kun tarvitsen apua</a:t>
                      </a:r>
                    </a:p>
                  </a:txBody>
                  <a:tcPr/>
                </a:tc>
                <a:tc>
                  <a:txBody>
                    <a:bodyPr/>
                    <a:lstStyle/>
                    <a:p>
                      <a:r>
                        <a:rPr lang="fi-FI" sz="1400" dirty="0"/>
                        <a:t>4.3</a:t>
                      </a:r>
                    </a:p>
                  </a:txBody>
                  <a:tcPr/>
                </a:tc>
                <a:tc>
                  <a:txBody>
                    <a:bodyPr/>
                    <a:lstStyle/>
                    <a:p>
                      <a:r>
                        <a:rPr lang="fi-FI" sz="1400" dirty="0"/>
                        <a:t>3.2</a:t>
                      </a:r>
                    </a:p>
                  </a:txBody>
                  <a:tcPr/>
                </a:tc>
                <a:tc>
                  <a:txBody>
                    <a:bodyPr/>
                    <a:lstStyle/>
                    <a:p>
                      <a:r>
                        <a:rPr lang="fi-FI" sz="1400" dirty="0"/>
                        <a:t>9.6</a:t>
                      </a:r>
                    </a:p>
                  </a:txBody>
                  <a:tcPr/>
                </a:tc>
                <a:tc>
                  <a:txBody>
                    <a:bodyPr/>
                    <a:lstStyle/>
                    <a:p>
                      <a:r>
                        <a:rPr lang="fi-FI" sz="1400" dirty="0"/>
                        <a:t>10.0</a:t>
                      </a:r>
                    </a:p>
                  </a:txBody>
                  <a:tcPr/>
                </a:tc>
                <a:tc>
                  <a:txBody>
                    <a:bodyPr/>
                    <a:lstStyle/>
                    <a:p>
                      <a:r>
                        <a:rPr lang="fi-FI" sz="1400" i="1" dirty="0"/>
                        <a:t>”Aikuiset ehtivät huomata”</a:t>
                      </a:r>
                    </a:p>
                  </a:txBody>
                  <a:tcPr/>
                </a:tc>
                <a:extLst>
                  <a:ext uri="{0D108BD9-81ED-4DB2-BD59-A6C34878D82A}">
                    <a16:rowId xmlns:a16="http://schemas.microsoft.com/office/drawing/2014/main" val="1901482652"/>
                  </a:ext>
                </a:extLst>
              </a:tr>
              <a:tr h="707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Suunnittelemme aikuisten kanssa yhdessä, mitä koulussa tehdään</a:t>
                      </a:r>
                    </a:p>
                    <a:p>
                      <a:endParaRPr lang="fi-FI" sz="1400" i="0" dirty="0"/>
                    </a:p>
                  </a:txBody>
                  <a:tcPr/>
                </a:tc>
                <a:tc>
                  <a:txBody>
                    <a:bodyPr/>
                    <a:lstStyle/>
                    <a:p>
                      <a:r>
                        <a:rPr lang="fi-FI" sz="1400" dirty="0"/>
                        <a:t>4.1</a:t>
                      </a:r>
                    </a:p>
                  </a:txBody>
                  <a:tcPr/>
                </a:tc>
                <a:tc>
                  <a:txBody>
                    <a:bodyPr/>
                    <a:lstStyle/>
                    <a:p>
                      <a:r>
                        <a:rPr lang="fi-FI" sz="1400" dirty="0">
                          <a:highlight>
                            <a:srgbClr val="FF0000"/>
                          </a:highlight>
                        </a:rPr>
                        <a:t>2.1</a:t>
                      </a:r>
                    </a:p>
                  </a:txBody>
                  <a:tcPr/>
                </a:tc>
                <a:tc>
                  <a:txBody>
                    <a:bodyPr/>
                    <a:lstStyle/>
                    <a:p>
                      <a:r>
                        <a:rPr lang="fi-FI" sz="1400" dirty="0"/>
                        <a:t>8.0</a:t>
                      </a:r>
                    </a:p>
                  </a:txBody>
                  <a:tcPr/>
                </a:tc>
                <a:tc>
                  <a:txBody>
                    <a:bodyPr/>
                    <a:lstStyle/>
                    <a:p>
                      <a:r>
                        <a:rPr lang="fi-FI" sz="1400" dirty="0">
                          <a:highlight>
                            <a:srgbClr val="FF0000"/>
                          </a:highlight>
                        </a:rPr>
                        <a:t>4.0</a:t>
                      </a:r>
                    </a:p>
                  </a:txBody>
                  <a:tcPr/>
                </a:tc>
                <a:tc>
                  <a:txBody>
                    <a:bodyPr/>
                    <a:lstStyle/>
                    <a:p>
                      <a:r>
                        <a:rPr lang="fi-FI" sz="1400" i="1" dirty="0"/>
                        <a:t>”Aikuiset eivät kysy”</a:t>
                      </a:r>
                    </a:p>
                  </a:txBody>
                  <a:tcPr/>
                </a:tc>
                <a:extLst>
                  <a:ext uri="{0D108BD9-81ED-4DB2-BD59-A6C34878D82A}">
                    <a16:rowId xmlns:a16="http://schemas.microsoft.com/office/drawing/2014/main" val="1395441057"/>
                  </a:ext>
                </a:extLst>
              </a:tr>
              <a:tr h="594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i="0" dirty="0"/>
                        <a:t>Luokkani toimii yhdessä muiden luokkien oppilaiden kanssa</a:t>
                      </a:r>
                    </a:p>
                  </a:txBody>
                  <a:tcPr/>
                </a:tc>
                <a:tc>
                  <a:txBody>
                    <a:bodyPr/>
                    <a:lstStyle/>
                    <a:p>
                      <a:r>
                        <a:rPr lang="fi-FI" sz="1400" dirty="0"/>
                        <a:t>3.8</a:t>
                      </a:r>
                    </a:p>
                  </a:txBody>
                  <a:tcPr/>
                </a:tc>
                <a:tc>
                  <a:txBody>
                    <a:bodyPr/>
                    <a:lstStyle/>
                    <a:p>
                      <a:r>
                        <a:rPr lang="fi-FI" sz="1400" dirty="0">
                          <a:highlight>
                            <a:srgbClr val="FF0000"/>
                          </a:highlight>
                        </a:rPr>
                        <a:t>1.6</a:t>
                      </a:r>
                    </a:p>
                  </a:txBody>
                  <a:tcPr/>
                </a:tc>
                <a:tc>
                  <a:txBody>
                    <a:bodyPr/>
                    <a:lstStyle/>
                    <a:p>
                      <a:r>
                        <a:rPr lang="fi-FI" sz="1400" dirty="0"/>
                        <a:t>-</a:t>
                      </a:r>
                    </a:p>
                  </a:txBody>
                  <a:tcPr/>
                </a:tc>
                <a:tc>
                  <a:txBody>
                    <a:bodyPr/>
                    <a:lstStyle/>
                    <a:p>
                      <a:r>
                        <a:rPr lang="fi-FI" sz="1400" dirty="0"/>
                        <a:t>-</a:t>
                      </a:r>
                    </a:p>
                  </a:txBody>
                  <a:tcPr/>
                </a:tc>
                <a:tc>
                  <a:txBody>
                    <a:bodyPr/>
                    <a:lstStyle/>
                    <a:p>
                      <a:r>
                        <a:rPr lang="fi-FI" sz="1400" i="1" dirty="0"/>
                        <a:t>”En uskalla olla isojen kanssa”</a:t>
                      </a:r>
                    </a:p>
                  </a:txBody>
                  <a:tcPr/>
                </a:tc>
                <a:extLst>
                  <a:ext uri="{0D108BD9-81ED-4DB2-BD59-A6C34878D82A}">
                    <a16:rowId xmlns:a16="http://schemas.microsoft.com/office/drawing/2014/main" val="215020831"/>
                  </a:ext>
                </a:extLst>
              </a:tr>
            </a:tbl>
          </a:graphicData>
        </a:graphic>
      </p:graphicFrame>
    </p:spTree>
    <p:extLst>
      <p:ext uri="{BB962C8B-B14F-4D97-AF65-F5344CB8AC3E}">
        <p14:creationId xmlns:p14="http://schemas.microsoft.com/office/powerpoint/2010/main" val="4032585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5C1A-37B8-DC4F-BB68-6469FD8873AC}"/>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86D338A-7CE9-07AE-A0EE-04C1DA979164}"/>
              </a:ext>
            </a:extLst>
          </p:cNvPr>
          <p:cNvSpPr>
            <a:spLocks noGrp="1"/>
          </p:cNvSpPr>
          <p:nvPr>
            <p:ph type="title"/>
          </p:nvPr>
        </p:nvSpPr>
        <p:spPr>
          <a:xfrm>
            <a:off x="911491" y="676846"/>
            <a:ext cx="9797249" cy="660341"/>
          </a:xfrm>
        </p:spPr>
        <p:txBody>
          <a:bodyPr>
            <a:normAutofit fontScale="90000"/>
          </a:bodyPr>
          <a:lstStyle/>
          <a:p>
            <a:r>
              <a:rPr lang="fi-FI" sz="3600" b="1" dirty="0"/>
              <a:t>1.-2.luokka</a:t>
            </a:r>
            <a:br>
              <a:rPr lang="fi-FI" dirty="0"/>
            </a:br>
            <a:endParaRPr lang="fi-FI" dirty="0"/>
          </a:p>
        </p:txBody>
      </p:sp>
      <p:graphicFrame>
        <p:nvGraphicFramePr>
          <p:cNvPr id="4" name="Sisällön paikkamerkki 3">
            <a:extLst>
              <a:ext uri="{FF2B5EF4-FFF2-40B4-BE49-F238E27FC236}">
                <a16:creationId xmlns:a16="http://schemas.microsoft.com/office/drawing/2014/main" id="{A087F038-0A33-6AB8-D0DE-73DDC9687E3C}"/>
              </a:ext>
            </a:extLst>
          </p:cNvPr>
          <p:cNvGraphicFramePr>
            <a:graphicFrameLocks noGrp="1"/>
          </p:cNvGraphicFramePr>
          <p:nvPr>
            <p:ph idx="1"/>
            <p:extLst>
              <p:ext uri="{D42A27DB-BD31-4B8C-83A1-F6EECF244321}">
                <p14:modId xmlns:p14="http://schemas.microsoft.com/office/powerpoint/2010/main" val="1316961803"/>
              </p:ext>
            </p:extLst>
          </p:nvPr>
        </p:nvGraphicFramePr>
        <p:xfrm>
          <a:off x="4190999" y="0"/>
          <a:ext cx="7766581" cy="12941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uorakulmio 8">
            <a:extLst>
              <a:ext uri="{FF2B5EF4-FFF2-40B4-BE49-F238E27FC236}">
                <a16:creationId xmlns:a16="http://schemas.microsoft.com/office/drawing/2014/main" id="{EB8D12CC-D925-15C0-FA23-AFE681961A9C}"/>
              </a:ext>
            </a:extLst>
          </p:cNvPr>
          <p:cNvSpPr/>
          <p:nvPr/>
        </p:nvSpPr>
        <p:spPr>
          <a:xfrm>
            <a:off x="788447" y="1679509"/>
            <a:ext cx="5405744" cy="4180993"/>
          </a:xfrm>
          <a:prstGeom prst="rect">
            <a:avLst/>
          </a:prstGeom>
          <a:solidFill>
            <a:schemeClr val="bg1"/>
          </a:solidFill>
          <a:ln w="57150">
            <a:solidFill>
              <a:srgbClr val="00BC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400" b="1" dirty="0">
                <a:solidFill>
                  <a:schemeClr val="tx1"/>
                </a:solidFill>
              </a:rPr>
              <a:t>Avoimien vastausten perusteella 1.-2. luokkalaisten mielestä koulun vahvuudet/ Koulussa on hyvin:</a:t>
            </a:r>
          </a:p>
          <a:p>
            <a:pPr algn="ctr"/>
            <a:endParaRPr lang="fi-FI" sz="1400" b="1" dirty="0">
              <a:solidFill>
                <a:schemeClr val="tx1"/>
              </a:solidFill>
            </a:endParaRPr>
          </a:p>
          <a:p>
            <a:pPr marL="171450" indent="-171450" algn="ctr">
              <a:buFont typeface="Arial" panose="020B0604020202020204" pitchFamily="34" charset="0"/>
              <a:buChar char="•"/>
            </a:pPr>
            <a:r>
              <a:rPr lang="fi-FI" i="1" dirty="0">
                <a:solidFill>
                  <a:schemeClr val="tx1"/>
                </a:solidFill>
              </a:rPr>
              <a:t>Kaikki</a:t>
            </a:r>
          </a:p>
          <a:p>
            <a:pPr marL="171450" indent="-171450" algn="ctr">
              <a:buFont typeface="Arial" panose="020B0604020202020204" pitchFamily="34" charset="0"/>
              <a:buChar char="•"/>
            </a:pPr>
            <a:r>
              <a:rPr lang="fi-FI" i="1" dirty="0">
                <a:solidFill>
                  <a:schemeClr val="tx1"/>
                </a:solidFill>
              </a:rPr>
              <a:t>Kaverit, ystävät</a:t>
            </a:r>
          </a:p>
          <a:p>
            <a:pPr marL="171450" indent="-171450" algn="ctr">
              <a:buFont typeface="Arial" panose="020B0604020202020204" pitchFamily="34" charset="0"/>
              <a:buChar char="•"/>
            </a:pPr>
            <a:r>
              <a:rPr lang="fi-FI" i="1" dirty="0">
                <a:solidFill>
                  <a:schemeClr val="tx1"/>
                </a:solidFill>
              </a:rPr>
              <a:t>Saa pelata jalkapalloa</a:t>
            </a:r>
          </a:p>
          <a:p>
            <a:pPr marL="171450" indent="-171450" algn="ctr">
              <a:buFont typeface="Arial" panose="020B0604020202020204" pitchFamily="34" charset="0"/>
              <a:buChar char="•"/>
            </a:pPr>
            <a:r>
              <a:rPr lang="fi-FI" i="1" dirty="0">
                <a:solidFill>
                  <a:schemeClr val="tx1"/>
                </a:solidFill>
              </a:rPr>
              <a:t>Hyvä kouluruoka</a:t>
            </a:r>
          </a:p>
          <a:p>
            <a:pPr marL="171450" indent="-171450" algn="ctr">
              <a:buFont typeface="Arial" panose="020B0604020202020204" pitchFamily="34" charset="0"/>
              <a:buChar char="•"/>
            </a:pPr>
            <a:r>
              <a:rPr lang="fi-FI" i="1" dirty="0">
                <a:solidFill>
                  <a:schemeClr val="tx1"/>
                </a:solidFill>
              </a:rPr>
              <a:t>Oppitunnit</a:t>
            </a:r>
          </a:p>
        </p:txBody>
      </p:sp>
      <p:sp>
        <p:nvSpPr>
          <p:cNvPr id="3" name="Suorakulmio 2">
            <a:extLst>
              <a:ext uri="{FF2B5EF4-FFF2-40B4-BE49-F238E27FC236}">
                <a16:creationId xmlns:a16="http://schemas.microsoft.com/office/drawing/2014/main" id="{C991BA7A-887E-5950-D917-01E96C5BFAD4}"/>
              </a:ext>
            </a:extLst>
          </p:cNvPr>
          <p:cNvSpPr/>
          <p:nvPr/>
        </p:nvSpPr>
        <p:spPr>
          <a:xfrm>
            <a:off x="6428792" y="1679510"/>
            <a:ext cx="5528788" cy="4180994"/>
          </a:xfrm>
          <a:prstGeom prst="rect">
            <a:avLst/>
          </a:prstGeom>
          <a:noFill/>
          <a:ln w="57150">
            <a:solidFill>
              <a:srgbClr val="00BC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400" b="1" dirty="0">
                <a:solidFill>
                  <a:schemeClr val="tx1"/>
                </a:solidFill>
              </a:rPr>
              <a:t>Avoimien vastausten perusteella 1.-2. luokkalaisten mielestä koulun kehittämiskohteet/ Koulussa voisi olla paremmin:</a:t>
            </a:r>
          </a:p>
          <a:p>
            <a:pPr algn="ctr"/>
            <a:endParaRPr lang="fi-FI" sz="1400" b="1" dirty="0">
              <a:solidFill>
                <a:schemeClr val="tx1"/>
              </a:solidFill>
            </a:endParaRPr>
          </a:p>
          <a:p>
            <a:pPr algn="ctr"/>
            <a:endParaRPr lang="fi-FI" sz="1400" b="1" dirty="0">
              <a:solidFill>
                <a:schemeClr val="tx1"/>
              </a:solidFill>
            </a:endParaRPr>
          </a:p>
          <a:p>
            <a:pPr algn="ctr"/>
            <a:endParaRPr lang="fi-FI" sz="1400" b="1" dirty="0">
              <a:solidFill>
                <a:schemeClr val="tx1"/>
              </a:solidFill>
            </a:endParaRPr>
          </a:p>
          <a:p>
            <a:pPr marL="285750" indent="-285750" algn="ctr">
              <a:buFont typeface="Arial" panose="020B0604020202020204" pitchFamily="34" charset="0"/>
              <a:buChar char="•"/>
            </a:pPr>
            <a:r>
              <a:rPr lang="fi-FI" i="1" dirty="0">
                <a:solidFill>
                  <a:schemeClr val="tx1"/>
                </a:solidFill>
              </a:rPr>
              <a:t>Kukaan ei kiusaisi ketään</a:t>
            </a:r>
          </a:p>
          <a:p>
            <a:pPr marL="171450" indent="-171450" algn="ctr">
              <a:buFont typeface="Arial" panose="020B0604020202020204" pitchFamily="34" charset="0"/>
              <a:buChar char="•"/>
            </a:pPr>
            <a:r>
              <a:rPr lang="fi-FI" i="1" dirty="0">
                <a:solidFill>
                  <a:schemeClr val="tx1"/>
                </a:solidFill>
              </a:rPr>
              <a:t>Työrauha</a:t>
            </a:r>
          </a:p>
          <a:p>
            <a:pPr marL="171450" indent="-171450" algn="ctr">
              <a:buFont typeface="Arial" panose="020B0604020202020204" pitchFamily="34" charset="0"/>
              <a:buChar char="•"/>
            </a:pPr>
            <a:r>
              <a:rPr lang="fi-FI" i="1" dirty="0">
                <a:solidFill>
                  <a:schemeClr val="tx1"/>
                </a:solidFill>
              </a:rPr>
              <a:t>Pitempi välitunti</a:t>
            </a:r>
          </a:p>
        </p:txBody>
      </p:sp>
    </p:spTree>
    <p:extLst>
      <p:ext uri="{BB962C8B-B14F-4D97-AF65-F5344CB8AC3E}">
        <p14:creationId xmlns:p14="http://schemas.microsoft.com/office/powerpoint/2010/main" val="2338917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D2E73-8720-BB26-8A04-B14B6AE81C4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022C635-86BF-5863-132E-64F1F84A5EF8}"/>
              </a:ext>
            </a:extLst>
          </p:cNvPr>
          <p:cNvSpPr>
            <a:spLocks noGrp="1"/>
          </p:cNvSpPr>
          <p:nvPr>
            <p:ph type="ctrTitle"/>
          </p:nvPr>
        </p:nvSpPr>
        <p:spPr>
          <a:xfrm>
            <a:off x="1626637" y="1149347"/>
            <a:ext cx="9144000" cy="2387600"/>
          </a:xfrm>
        </p:spPr>
        <p:txBody>
          <a:bodyPr/>
          <a:lstStyle/>
          <a:p>
            <a:r>
              <a:rPr lang="fi-FI" b="1" dirty="0"/>
              <a:t>Oppilaat 3.-9. </a:t>
            </a:r>
            <a:r>
              <a:rPr lang="fi-FI" b="1" dirty="0" err="1"/>
              <a:t>lk</a:t>
            </a:r>
            <a:endParaRPr lang="fi-FI" b="1" dirty="0"/>
          </a:p>
        </p:txBody>
      </p:sp>
    </p:spTree>
    <p:extLst>
      <p:ext uri="{BB962C8B-B14F-4D97-AF65-F5344CB8AC3E}">
        <p14:creationId xmlns:p14="http://schemas.microsoft.com/office/powerpoint/2010/main" val="2762454874"/>
      </p:ext>
    </p:extLst>
  </p:cSld>
  <p:clrMapOvr>
    <a:masterClrMapping/>
  </p:clrMapOvr>
</p:sld>
</file>

<file path=ppt/theme/theme1.xml><?xml version="1.0" encoding="utf-8"?>
<a:theme xmlns:a="http://schemas.openxmlformats.org/drawingml/2006/main" name="1_Office-teema">
  <a:themeElements>
    <a:clrScheme name="Mukautettu 1">
      <a:dk1>
        <a:sysClr val="windowText" lastClr="000000"/>
      </a:dk1>
      <a:lt1>
        <a:sysClr val="window" lastClr="FFFFFF"/>
      </a:lt1>
      <a:dk2>
        <a:srgbClr val="3A3838"/>
      </a:dk2>
      <a:lt2>
        <a:srgbClr val="E7E6E6"/>
      </a:lt2>
      <a:accent1>
        <a:srgbClr val="002B75"/>
      </a:accent1>
      <a:accent2>
        <a:srgbClr val="00B7AF"/>
      </a:accent2>
      <a:accent3>
        <a:srgbClr val="FFEB7A"/>
      </a:accent3>
      <a:accent4>
        <a:srgbClr val="757070"/>
      </a:accent4>
      <a:accent5>
        <a:srgbClr val="3A3838"/>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teema">
  <a:themeElements>
    <a:clrScheme name="Mukautettu 1">
      <a:dk1>
        <a:sysClr val="windowText" lastClr="000000"/>
      </a:dk1>
      <a:lt1>
        <a:sysClr val="window" lastClr="FFFFFF"/>
      </a:lt1>
      <a:dk2>
        <a:srgbClr val="3A3838"/>
      </a:dk2>
      <a:lt2>
        <a:srgbClr val="E7E6E6"/>
      </a:lt2>
      <a:accent1>
        <a:srgbClr val="002B75"/>
      </a:accent1>
      <a:accent2>
        <a:srgbClr val="00B7AF"/>
      </a:accent2>
      <a:accent3>
        <a:srgbClr val="FFEB7A"/>
      </a:accent3>
      <a:accent4>
        <a:srgbClr val="757070"/>
      </a:accent4>
      <a:accent5>
        <a:srgbClr val="3A3838"/>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teema">
  <a:themeElements>
    <a:clrScheme name="Mukautettu 1">
      <a:dk1>
        <a:sysClr val="windowText" lastClr="000000"/>
      </a:dk1>
      <a:lt1>
        <a:sysClr val="window" lastClr="FFFFFF"/>
      </a:lt1>
      <a:dk2>
        <a:srgbClr val="3A3838"/>
      </a:dk2>
      <a:lt2>
        <a:srgbClr val="E7E6E6"/>
      </a:lt2>
      <a:accent1>
        <a:srgbClr val="002B75"/>
      </a:accent1>
      <a:accent2>
        <a:srgbClr val="00B7AF"/>
      </a:accent2>
      <a:accent3>
        <a:srgbClr val="FFEB7A"/>
      </a:accent3>
      <a:accent4>
        <a:srgbClr val="757070"/>
      </a:accent4>
      <a:accent5>
        <a:srgbClr val="3A3838"/>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teema">
  <a:themeElements>
    <a:clrScheme name="Mukautettu 1">
      <a:dk1>
        <a:sysClr val="windowText" lastClr="000000"/>
      </a:dk1>
      <a:lt1>
        <a:sysClr val="window" lastClr="FFFFFF"/>
      </a:lt1>
      <a:dk2>
        <a:srgbClr val="3A3838"/>
      </a:dk2>
      <a:lt2>
        <a:srgbClr val="E7E6E6"/>
      </a:lt2>
      <a:accent1>
        <a:srgbClr val="002B75"/>
      </a:accent1>
      <a:accent2>
        <a:srgbClr val="00B7AF"/>
      </a:accent2>
      <a:accent3>
        <a:srgbClr val="FFEB7A"/>
      </a:accent3>
      <a:accent4>
        <a:srgbClr val="757070"/>
      </a:accent4>
      <a:accent5>
        <a:srgbClr val="3A3838"/>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teema">
  <a:themeElements>
    <a:clrScheme name="Mukautettu 1">
      <a:dk1>
        <a:sysClr val="windowText" lastClr="000000"/>
      </a:dk1>
      <a:lt1>
        <a:sysClr val="window" lastClr="FFFFFF"/>
      </a:lt1>
      <a:dk2>
        <a:srgbClr val="3A3838"/>
      </a:dk2>
      <a:lt2>
        <a:srgbClr val="E7E6E6"/>
      </a:lt2>
      <a:accent1>
        <a:srgbClr val="002B75"/>
      </a:accent1>
      <a:accent2>
        <a:srgbClr val="00B7AF"/>
      </a:accent2>
      <a:accent3>
        <a:srgbClr val="FFEB7A"/>
      </a:accent3>
      <a:accent4>
        <a:srgbClr val="757070"/>
      </a:accent4>
      <a:accent5>
        <a:srgbClr val="3A3838"/>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dfa6405-3294-47da-a84e-11efa66ce481" xsi:nil="true"/>
    <lcf76f155ced4ddcb4097134ff3c332f xmlns="ab8406a5-674a-4c0c-9f93-634ae89613d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8A8F32E97EA27146A95DF1555DB4598F" ma:contentTypeVersion="17" ma:contentTypeDescription="Luo uusi asiakirja." ma:contentTypeScope="" ma:versionID="4e7f62208d33bb8990a4746a9d1d0cac">
  <xsd:schema xmlns:xsd="http://www.w3.org/2001/XMLSchema" xmlns:xs="http://www.w3.org/2001/XMLSchema" xmlns:p="http://schemas.microsoft.com/office/2006/metadata/properties" xmlns:ns2="ab8406a5-674a-4c0c-9f93-634ae89613d5" xmlns:ns3="adfa6405-3294-47da-a84e-11efa66ce481" targetNamespace="http://schemas.microsoft.com/office/2006/metadata/properties" ma:root="true" ma:fieldsID="de889818d1712bf2f8eb25d3cc1c9eb8" ns2:_="" ns3:_="">
    <xsd:import namespace="ab8406a5-674a-4c0c-9f93-634ae89613d5"/>
    <xsd:import namespace="adfa6405-3294-47da-a84e-11efa66ce4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8406a5-674a-4c0c-9f93-634ae8961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94c8d125-4055-4d48-b30e-ecfc98fa4c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fa6405-3294-47da-a84e-11efa66ce481" elementFormDefault="qualified">
    <xsd:import namespace="http://schemas.microsoft.com/office/2006/documentManagement/types"/>
    <xsd:import namespace="http://schemas.microsoft.com/office/infopath/2007/PartnerControls"/>
    <xsd:element name="SharedWithUsers" ma:index="17"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49a73542-06c1-414c-81f4-5e596463f1ed}" ma:internalName="TaxCatchAll" ma:showField="CatchAllData" ma:web="adfa6405-3294-47da-a84e-11efa66ce4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DD1F44-CD3A-4C8D-85BC-B05B8B515985}">
  <ds:schemaRefs>
    <ds:schemaRef ds:uri="http://schemas.microsoft.com/sharepoint/v3/contenttype/forms"/>
  </ds:schemaRefs>
</ds:datastoreItem>
</file>

<file path=customXml/itemProps2.xml><?xml version="1.0" encoding="utf-8"?>
<ds:datastoreItem xmlns:ds="http://schemas.openxmlformats.org/officeDocument/2006/customXml" ds:itemID="{D1B1FFF1-C20C-4138-B886-A12B6B65E1DF}">
  <ds:schemaRefs>
    <ds:schemaRef ds:uri="ab8406a5-674a-4c0c-9f93-634ae89613d5"/>
    <ds:schemaRef ds:uri="http://purl.org/dc/dcmitype/"/>
    <ds:schemaRef ds:uri="adfa6405-3294-47da-a84e-11efa66ce481"/>
    <ds:schemaRef ds:uri="http://schemas.openxmlformats.org/package/2006/metadata/core-properties"/>
    <ds:schemaRef ds:uri="http://purl.org/dc/elements/1.1/"/>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624180B9-9F09-4F91-9379-3801CA773A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8406a5-674a-4c0c-9f93-634ae89613d5"/>
    <ds:schemaRef ds:uri="adfa6405-3294-47da-a84e-11efa66ce4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17239</TotalTime>
  <Words>6296</Words>
  <Application>Microsoft Office PowerPoint</Application>
  <PresentationFormat>Laajakuva</PresentationFormat>
  <Paragraphs>1281</Paragraphs>
  <Slides>36</Slides>
  <Notes>21</Notes>
  <HiddenSlides>0</HiddenSlides>
  <MMClips>0</MMClips>
  <ScaleCrop>false</ScaleCrop>
  <HeadingPairs>
    <vt:vector size="6" baseType="variant">
      <vt:variant>
        <vt:lpstr>Käytetyt fontit</vt:lpstr>
      </vt:variant>
      <vt:variant>
        <vt:i4>6</vt:i4>
      </vt:variant>
      <vt:variant>
        <vt:lpstr>Teema</vt:lpstr>
      </vt:variant>
      <vt:variant>
        <vt:i4>5</vt:i4>
      </vt:variant>
      <vt:variant>
        <vt:lpstr>Dian otsikot</vt:lpstr>
      </vt:variant>
      <vt:variant>
        <vt:i4>36</vt:i4>
      </vt:variant>
    </vt:vector>
  </HeadingPairs>
  <TitlesOfParts>
    <vt:vector size="47" baseType="lpstr">
      <vt:lpstr>Aptos</vt:lpstr>
      <vt:lpstr>Arial</vt:lpstr>
      <vt:lpstr>Calibri</vt:lpstr>
      <vt:lpstr>Franklin Gothic Book</vt:lpstr>
      <vt:lpstr>Lahti Sans</vt:lpstr>
      <vt:lpstr>Segoe UI</vt:lpstr>
      <vt:lpstr>1_Office-teema</vt:lpstr>
      <vt:lpstr>2_Office-teema</vt:lpstr>
      <vt:lpstr>5_Office-teema</vt:lpstr>
      <vt:lpstr>7_Office-teema</vt:lpstr>
      <vt:lpstr>6_Office-teema</vt:lpstr>
      <vt:lpstr>Perusopetuksen seudullinen arviointi 2026 Hartolan perusopetus</vt:lpstr>
      <vt:lpstr>Vastaajamäärät Hartolassa </vt:lpstr>
      <vt:lpstr>Oppilaat 1.-2. lk</vt:lpstr>
      <vt:lpstr>Oppilaat 1.-2.lk - arviointikysymykset</vt:lpstr>
      <vt:lpstr>1.-2.luokka </vt:lpstr>
      <vt:lpstr>1.-2.luokka </vt:lpstr>
      <vt:lpstr>1.-2.luokka </vt:lpstr>
      <vt:lpstr>1.-2.luokka </vt:lpstr>
      <vt:lpstr>Oppilaat 3.-9. lk</vt:lpstr>
      <vt:lpstr>Oppilaat 3.-9.lk - arviointikysymykset</vt:lpstr>
      <vt:lpstr>3.-9.luokka </vt:lpstr>
      <vt:lpstr>3.-9.luokka </vt:lpstr>
      <vt:lpstr>3.-9.luokka </vt:lpstr>
      <vt:lpstr>3.-9.luokka </vt:lpstr>
      <vt:lpstr>3.-9.luokka </vt:lpstr>
      <vt:lpstr>3.-9.luokka </vt:lpstr>
      <vt:lpstr>Huoltajat</vt:lpstr>
      <vt:lpstr>Huoltajat - arviointikysymykset</vt:lpstr>
      <vt:lpstr>Huoltajat </vt:lpstr>
      <vt:lpstr>Huoltajat </vt:lpstr>
      <vt:lpstr>Huoltajat </vt:lpstr>
      <vt:lpstr>Huoltajat </vt:lpstr>
      <vt:lpstr>Huoltajat </vt:lpstr>
      <vt:lpstr>Huoltajat </vt:lpstr>
      <vt:lpstr>Huoltajat </vt:lpstr>
      <vt:lpstr>Henkilöstö</vt:lpstr>
      <vt:lpstr>Henkilöstö - arviointikysymykset</vt:lpstr>
      <vt:lpstr>Henkilöstö </vt:lpstr>
      <vt:lpstr>Henkilöstö </vt:lpstr>
      <vt:lpstr>Henkilöstö </vt:lpstr>
      <vt:lpstr>Henkilöstö </vt:lpstr>
      <vt:lpstr>Henkilöstö </vt:lpstr>
      <vt:lpstr>Henkilöstö </vt:lpstr>
      <vt:lpstr>Henkilöstö </vt:lpstr>
      <vt:lpstr>Henkilöstö </vt:lpstr>
      <vt:lpstr>Henkilöstö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Tynkkynen Saija</dc:creator>
  <cp:lastModifiedBy>Tiina Kotila-Paaso</cp:lastModifiedBy>
  <cp:revision>43</cp:revision>
  <dcterms:created xsi:type="dcterms:W3CDTF">2020-05-29T06:59:59Z</dcterms:created>
  <dcterms:modified xsi:type="dcterms:W3CDTF">2026-06-26T10:57:37Z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0x0101008A8F32E97EA27146A95DF1555DB4598F</vt:lpwstr>
  </property>
</Properties>
</file>