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0"/>
  </p:notesMasterIdLst>
  <p:handoutMasterIdLst>
    <p:handoutMasterId r:id="rId21"/>
  </p:handoutMasterIdLst>
  <p:sldIdLst>
    <p:sldId id="306" r:id="rId5"/>
    <p:sldId id="307" r:id="rId6"/>
    <p:sldId id="347" r:id="rId7"/>
    <p:sldId id="308" r:id="rId8"/>
    <p:sldId id="313" r:id="rId9"/>
    <p:sldId id="342" r:id="rId10"/>
    <p:sldId id="348" r:id="rId11"/>
    <p:sldId id="343" r:id="rId12"/>
    <p:sldId id="351" r:id="rId13"/>
    <p:sldId id="338" r:id="rId14"/>
    <p:sldId id="344" r:id="rId15"/>
    <p:sldId id="332" r:id="rId16"/>
    <p:sldId id="346" r:id="rId17"/>
    <p:sldId id="310" r:id="rId18"/>
    <p:sldId id="312" r:id="rId19"/>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84967" autoAdjust="0"/>
  </p:normalViewPr>
  <p:slideViewPr>
    <p:cSldViewPr snapToGrid="0">
      <p:cViewPr varScale="1">
        <p:scale>
          <a:sx n="83" d="100"/>
          <a:sy n="83" d="100"/>
        </p:scale>
        <p:origin x="696" y="77"/>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9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rtlCol="0"/>
        <a:lstStyle/>
        <a:p>
          <a:pPr rtl="0"/>
          <a:endParaRPr lang="en-US"/>
        </a:p>
      </dgm:t>
    </dgm:pt>
    <dgm:pt modelId="{23CA95F9-8BCF-40C1-B842-BCFFD43632F6}">
      <dgm:prSet custT="1"/>
      <dgm:spPr/>
      <dgm:t>
        <a:bodyPr rtlCol="0"/>
        <a:lstStyle/>
        <a:p>
          <a:pPr algn="ctr">
            <a:lnSpc>
              <a:spcPct val="100000"/>
            </a:lnSpc>
            <a:defRPr b="1" spc="20">
              <a:latin typeface="+mj-lt"/>
            </a:defRPr>
          </a:pPr>
          <a:r>
            <a:rPr lang="fi-FI" sz="2000" noProof="0" dirty="0">
              <a:solidFill>
                <a:schemeClr val="bg1"/>
              </a:solidFill>
            </a:rPr>
            <a:t>Oppilaat 1-2 </a:t>
          </a:r>
          <a:r>
            <a:rPr lang="fi-FI" sz="2000" noProof="0" dirty="0" err="1">
              <a:solidFill>
                <a:schemeClr val="bg1"/>
              </a:solidFill>
            </a:rPr>
            <a:t>lk</a:t>
          </a:r>
          <a:endParaRPr lang="fi-FI" sz="2000" noProof="0" dirty="0">
            <a:solidFill>
              <a:schemeClr val="bg1"/>
            </a:solidFill>
          </a:endParaRPr>
        </a:p>
        <a:p>
          <a:pPr algn="ctr">
            <a:lnSpc>
              <a:spcPct val="100000"/>
            </a:lnSpc>
            <a:defRPr b="1" spc="20">
              <a:latin typeface="+mj-lt"/>
            </a:defRPr>
          </a:pPr>
          <a:r>
            <a:rPr lang="fi-FI" sz="2000" noProof="0" dirty="0">
              <a:solidFill>
                <a:schemeClr val="bg1"/>
              </a:solidFill>
            </a:rPr>
            <a:t>37</a:t>
          </a:r>
        </a:p>
      </dgm:t>
    </dgm:pt>
    <dgm:pt modelId="{FC4F4986-5DCD-4DC2-B7FD-2C5FABEF9979}" type="parTrans" cxnId="{E6EDE7CF-5B3F-4E2C-99EE-D5462F0EC9CE}">
      <dgm:prSet/>
      <dgm:spPr/>
      <dgm:t>
        <a:bodyPr rtlCol="0"/>
        <a:lstStyle/>
        <a:p>
          <a:pPr rtl="0"/>
          <a:endParaRPr lang="fi-FI" noProof="0" dirty="0"/>
        </a:p>
      </dgm:t>
    </dgm:pt>
    <dgm:pt modelId="{D868EA7F-D868-4231-86D5-66D9B2DF2F62}" type="sibTrans" cxnId="{E6EDE7CF-5B3F-4E2C-99EE-D5462F0EC9CE}">
      <dgm:prSet/>
      <dgm:spPr/>
      <dgm:t>
        <a:bodyPr rtlCol="0"/>
        <a:lstStyle/>
        <a:p>
          <a:pPr rtl="0"/>
          <a:endParaRPr lang="fi-FI" noProof="0" dirty="0"/>
        </a:p>
      </dgm:t>
    </dgm:pt>
    <dgm:pt modelId="{1E293C9C-50F7-4DF0-A45F-EF6AA41E15B2}">
      <dgm:prSet custT="1"/>
      <dgm:spPr/>
      <dgm:t>
        <a:bodyPr rtlCol="0"/>
        <a:lstStyle/>
        <a:p>
          <a:pPr algn="ctr">
            <a:lnSpc>
              <a:spcPct val="100000"/>
            </a:lnSpc>
            <a:defRPr b="1" spc="20">
              <a:latin typeface="+mj-lt"/>
            </a:defRPr>
          </a:pPr>
          <a:r>
            <a:rPr lang="fi-FI" sz="2000" noProof="0" dirty="0">
              <a:solidFill>
                <a:schemeClr val="bg1"/>
              </a:solidFill>
            </a:rPr>
            <a:t>Oppilaat 3-9 </a:t>
          </a:r>
          <a:r>
            <a:rPr lang="fi-FI" sz="2000" noProof="0" dirty="0" err="1">
              <a:solidFill>
                <a:schemeClr val="bg1"/>
              </a:solidFill>
            </a:rPr>
            <a:t>lk</a:t>
          </a:r>
          <a:endParaRPr lang="fi-FI" sz="2000" noProof="0" dirty="0">
            <a:solidFill>
              <a:schemeClr val="bg1"/>
            </a:solidFill>
          </a:endParaRPr>
        </a:p>
        <a:p>
          <a:pPr algn="ctr">
            <a:lnSpc>
              <a:spcPct val="100000"/>
            </a:lnSpc>
            <a:defRPr b="1" spc="20">
              <a:latin typeface="+mj-lt"/>
            </a:defRPr>
          </a:pPr>
          <a:r>
            <a:rPr lang="fi-FI" sz="2000" noProof="0" dirty="0">
              <a:solidFill>
                <a:schemeClr val="bg1"/>
              </a:solidFill>
            </a:rPr>
            <a:t>102 </a:t>
          </a:r>
        </a:p>
      </dgm:t>
    </dgm:pt>
    <dgm:pt modelId="{04936CC5-1B2F-4620-ABDF-F195956C3F4A}" type="parTrans" cxnId="{A7E7000F-0D10-4D88-844F-C9CB2A6A39DA}">
      <dgm:prSet/>
      <dgm:spPr/>
      <dgm:t>
        <a:bodyPr rtlCol="0"/>
        <a:lstStyle/>
        <a:p>
          <a:pPr rtl="0"/>
          <a:endParaRPr lang="fi-FI" noProof="0" dirty="0"/>
        </a:p>
      </dgm:t>
    </dgm:pt>
    <dgm:pt modelId="{E019F05B-61F4-4915-9D10-5D6F328EA591}" type="sibTrans" cxnId="{A7E7000F-0D10-4D88-844F-C9CB2A6A39DA}">
      <dgm:prSet/>
      <dgm:spPr/>
      <dgm:t>
        <a:bodyPr rtlCol="0"/>
        <a:lstStyle/>
        <a:p>
          <a:pPr rtl="0"/>
          <a:endParaRPr lang="fi-FI" noProof="0" dirty="0"/>
        </a:p>
      </dgm:t>
    </dgm:pt>
    <dgm:pt modelId="{DA3F2F2F-B5A8-4CFD-ABCE-1BC48CD913AF}">
      <dgm:prSet custT="1"/>
      <dgm:spPr/>
      <dgm:t>
        <a:bodyPr rtlCol="0"/>
        <a:lstStyle/>
        <a:p>
          <a:pPr algn="ctr">
            <a:lnSpc>
              <a:spcPct val="100000"/>
            </a:lnSpc>
            <a:defRPr b="1" spc="20">
              <a:latin typeface="+mj-lt"/>
            </a:defRPr>
          </a:pPr>
          <a:r>
            <a:rPr lang="fi-FI" sz="2000" noProof="0" dirty="0">
              <a:solidFill>
                <a:schemeClr val="bg1"/>
              </a:solidFill>
            </a:rPr>
            <a:t>Huoltajat</a:t>
          </a:r>
        </a:p>
        <a:p>
          <a:pPr algn="ctr">
            <a:lnSpc>
              <a:spcPct val="100000"/>
            </a:lnSpc>
            <a:defRPr b="1" spc="20">
              <a:latin typeface="+mj-lt"/>
            </a:defRPr>
          </a:pPr>
          <a:r>
            <a:rPr lang="fi-FI" sz="2000" noProof="0" dirty="0">
              <a:solidFill>
                <a:schemeClr val="bg1"/>
              </a:solidFill>
            </a:rPr>
            <a:t>69 </a:t>
          </a:r>
        </a:p>
      </dgm:t>
    </dgm:pt>
    <dgm:pt modelId="{D4AFA5E0-6624-49A6-B10B-4FFA7483C001}" type="parTrans" cxnId="{307321D6-32A9-4F29-A35B-8328C6417311}">
      <dgm:prSet/>
      <dgm:spPr/>
      <dgm:t>
        <a:bodyPr rtlCol="0"/>
        <a:lstStyle/>
        <a:p>
          <a:pPr rtl="0"/>
          <a:endParaRPr lang="fi-FI" noProof="0" dirty="0"/>
        </a:p>
      </dgm:t>
    </dgm:pt>
    <dgm:pt modelId="{038FE749-6004-418E-86C7-7C1B1D7930F4}" type="sibTrans" cxnId="{307321D6-32A9-4F29-A35B-8328C6417311}">
      <dgm:prSet/>
      <dgm:spPr/>
      <dgm:t>
        <a:bodyPr rtlCol="0"/>
        <a:lstStyle/>
        <a:p>
          <a:pPr rtl="0"/>
          <a:endParaRPr lang="fi-FI" noProof="0" dirty="0"/>
        </a:p>
      </dgm:t>
    </dgm:pt>
    <dgm:pt modelId="{B2F9B3BC-1849-4A4A-BBE4-752B9B492C76}">
      <dgm:prSet custT="1"/>
      <dgm:spPr/>
      <dgm:t>
        <a:bodyPr rtlCol="0"/>
        <a:lstStyle/>
        <a:p>
          <a:pPr algn="ctr">
            <a:lnSpc>
              <a:spcPct val="100000"/>
            </a:lnSpc>
            <a:defRPr b="1" spc="20">
              <a:latin typeface="+mj-lt"/>
            </a:defRPr>
          </a:pPr>
          <a:r>
            <a:rPr lang="fi-FI" sz="2000" noProof="0" dirty="0">
              <a:solidFill>
                <a:schemeClr val="bg1"/>
              </a:solidFill>
            </a:rPr>
            <a:t>Opetushenkilöstö</a:t>
          </a:r>
        </a:p>
        <a:p>
          <a:pPr algn="ctr">
            <a:lnSpc>
              <a:spcPct val="100000"/>
            </a:lnSpc>
            <a:defRPr b="1" spc="20">
              <a:latin typeface="+mj-lt"/>
            </a:defRPr>
          </a:pPr>
          <a:r>
            <a:rPr lang="fi-FI" sz="2000" noProof="0" dirty="0">
              <a:solidFill>
                <a:schemeClr val="bg1"/>
              </a:solidFill>
            </a:rPr>
            <a:t>25</a:t>
          </a:r>
        </a:p>
      </dgm:t>
    </dgm:pt>
    <dgm:pt modelId="{48FD486C-824F-4590-8CFC-BC1053E533DD}" type="parTrans" cxnId="{BB48F2B9-3F80-43D5-9223-76526A774C2D}">
      <dgm:prSet/>
      <dgm:spPr/>
      <dgm:t>
        <a:bodyPr rtlCol="0"/>
        <a:lstStyle/>
        <a:p>
          <a:pPr rtl="0"/>
          <a:endParaRPr lang="fi-FI" noProof="0" dirty="0"/>
        </a:p>
      </dgm:t>
    </dgm:pt>
    <dgm:pt modelId="{2946CE56-B018-4C0E-918D-0B36D170024F}" type="sibTrans" cxnId="{BB48F2B9-3F80-43D5-9223-76526A774C2D}">
      <dgm:prSet/>
      <dgm:spPr/>
      <dgm:t>
        <a:bodyPr rtlCol="0"/>
        <a:lstStyle/>
        <a:p>
          <a:pPr rtl="0"/>
          <a:endParaRPr lang="fi-FI" noProof="0" dirty="0"/>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30326" custScaleY="146617"/>
      <dgm:spPr>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a:noFill/>
        </a:ln>
      </dgm:spPr>
      <dgm:extLst>
        <a:ext uri="{E40237B7-FDA0-4F09-8148-C483321AD2D9}">
          <dgm14:cNvPr xmlns:dgm14="http://schemas.microsoft.com/office/drawing/2010/diagram" id="0" name="" descr="team member head shot"/>
        </a:ext>
      </dgm:extLst>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LinFactNeighborY="44680">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30326" custScaleY="146617"/>
      <dgm:spPr>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a:noFill/>
        </a:ln>
      </dgm:spPr>
      <dgm:extLst>
        <a:ext uri="{E40237B7-FDA0-4F09-8148-C483321AD2D9}">
          <dgm14:cNvPr xmlns:dgm14="http://schemas.microsoft.com/office/drawing/2010/diagram" id="0" name="" descr="team member head shot"/>
        </a:ext>
      </dgm:extLst>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Y="50366">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30326" custScaleY="146617" custLinFactNeighborX="2791"/>
      <dgm:spPr>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a:noFill/>
        </a:ln>
      </dgm:spPr>
      <dgm:extLst>
        <a:ext uri="{E40237B7-FDA0-4F09-8148-C483321AD2D9}">
          <dgm14:cNvPr xmlns:dgm14="http://schemas.microsoft.com/office/drawing/2010/diagram" id="0" name="" descr="team member head shot"/>
        </a:ext>
      </dgm:extLst>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NeighborY="44680">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30326" custScaleY="146617"/>
      <dgm:spPr>
        <a:prstGeom prst="rect">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a:noFill/>
        </a:ln>
      </dgm:spPr>
      <dgm:extLst>
        <a:ext uri="{E40237B7-FDA0-4F09-8148-C483321AD2D9}">
          <dgm14:cNvPr xmlns:dgm14="http://schemas.microsoft.com/office/drawing/2010/diagram" id="0" name="" descr="team member head shot"/>
        </a:ext>
      </dgm:extLst>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LinFactNeighborY="44680">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103136" y="460948"/>
          <a:ext cx="2194559" cy="2468883"/>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13132" y="3081438"/>
          <a:ext cx="2374568"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defRPr b="1" spc="20">
              <a:latin typeface="+mj-lt"/>
            </a:defRPr>
          </a:pPr>
          <a:r>
            <a:rPr lang="fi-FI" sz="2000" kern="1200" noProof="0" dirty="0">
              <a:solidFill>
                <a:schemeClr val="bg1"/>
              </a:solidFill>
            </a:rPr>
            <a:t>Oppilaat 1-2 </a:t>
          </a:r>
          <a:r>
            <a:rPr lang="fi-FI" sz="2000" kern="1200" noProof="0" dirty="0" err="1">
              <a:solidFill>
                <a:schemeClr val="bg1"/>
              </a:solidFill>
            </a:rPr>
            <a:t>lk</a:t>
          </a:r>
          <a:endParaRPr lang="fi-FI" sz="2000" kern="1200" noProof="0" dirty="0">
            <a:solidFill>
              <a:schemeClr val="bg1"/>
            </a:solidFill>
          </a:endParaRPr>
        </a:p>
        <a:p>
          <a:pPr marL="0" lvl="0" indent="0" algn="ctr" defTabSz="889000">
            <a:lnSpc>
              <a:spcPct val="100000"/>
            </a:lnSpc>
            <a:spcBef>
              <a:spcPct val="0"/>
            </a:spcBef>
            <a:spcAft>
              <a:spcPct val="35000"/>
            </a:spcAft>
            <a:buNone/>
            <a:defRPr b="1" spc="20">
              <a:latin typeface="+mj-lt"/>
            </a:defRPr>
          </a:pPr>
          <a:r>
            <a:rPr lang="fi-FI" sz="2000" kern="1200" noProof="0" dirty="0">
              <a:solidFill>
                <a:schemeClr val="bg1"/>
              </a:solidFill>
            </a:rPr>
            <a:t>37</a:t>
          </a:r>
        </a:p>
      </dsp:txBody>
      <dsp:txXfrm>
        <a:off x="13132" y="3081438"/>
        <a:ext cx="2374568" cy="487349"/>
      </dsp:txXfrm>
    </dsp:sp>
    <dsp:sp modelId="{7D166BBB-55AF-452C-B9A0-94A1EE55FF4F}">
      <dsp:nvSpPr>
        <dsp:cNvPr id="0" name=""/>
        <dsp:cNvSpPr/>
      </dsp:nvSpPr>
      <dsp:spPr>
        <a:xfrm>
          <a:off x="13132" y="3416310"/>
          <a:ext cx="2374568" cy="603748"/>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2893254" y="460948"/>
          <a:ext cx="2194559" cy="2468883"/>
        </a:xfrm>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2803250" y="3109149"/>
          <a:ext cx="2374568"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defRPr b="1" spc="20">
              <a:latin typeface="+mj-lt"/>
            </a:defRPr>
          </a:pPr>
          <a:r>
            <a:rPr lang="fi-FI" sz="2000" kern="1200" noProof="0" dirty="0">
              <a:solidFill>
                <a:schemeClr val="bg1"/>
              </a:solidFill>
            </a:rPr>
            <a:t>Oppilaat 3-9 </a:t>
          </a:r>
          <a:r>
            <a:rPr lang="fi-FI" sz="2000" kern="1200" noProof="0" dirty="0" err="1">
              <a:solidFill>
                <a:schemeClr val="bg1"/>
              </a:solidFill>
            </a:rPr>
            <a:t>lk</a:t>
          </a:r>
          <a:endParaRPr lang="fi-FI" sz="2000" kern="1200" noProof="0" dirty="0">
            <a:solidFill>
              <a:schemeClr val="bg1"/>
            </a:solidFill>
          </a:endParaRPr>
        </a:p>
        <a:p>
          <a:pPr marL="0" lvl="0" indent="0" algn="ctr" defTabSz="889000">
            <a:lnSpc>
              <a:spcPct val="100000"/>
            </a:lnSpc>
            <a:spcBef>
              <a:spcPct val="0"/>
            </a:spcBef>
            <a:spcAft>
              <a:spcPct val="35000"/>
            </a:spcAft>
            <a:buNone/>
            <a:defRPr b="1" spc="20">
              <a:latin typeface="+mj-lt"/>
            </a:defRPr>
          </a:pPr>
          <a:r>
            <a:rPr lang="fi-FI" sz="2000" kern="1200" noProof="0" dirty="0">
              <a:solidFill>
                <a:schemeClr val="bg1"/>
              </a:solidFill>
            </a:rPr>
            <a:t>102 </a:t>
          </a:r>
        </a:p>
      </dsp:txBody>
      <dsp:txXfrm>
        <a:off x="2803250" y="3109149"/>
        <a:ext cx="2374568" cy="487349"/>
      </dsp:txXfrm>
    </dsp:sp>
    <dsp:sp modelId="{1223E777-77CB-4A9A-BF21-12B513842696}">
      <dsp:nvSpPr>
        <dsp:cNvPr id="0" name=""/>
        <dsp:cNvSpPr/>
      </dsp:nvSpPr>
      <dsp:spPr>
        <a:xfrm>
          <a:off x="2803250" y="3416310"/>
          <a:ext cx="2374568" cy="603748"/>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5730370" y="460948"/>
          <a:ext cx="2194559" cy="2468883"/>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593368" y="3081438"/>
          <a:ext cx="2374568"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defRPr b="1" spc="20">
              <a:latin typeface="+mj-lt"/>
            </a:defRPr>
          </a:pPr>
          <a:r>
            <a:rPr lang="fi-FI" sz="2000" kern="1200" noProof="0" dirty="0">
              <a:solidFill>
                <a:schemeClr val="bg1"/>
              </a:solidFill>
            </a:rPr>
            <a:t>Huoltajat</a:t>
          </a:r>
        </a:p>
        <a:p>
          <a:pPr marL="0" lvl="0" indent="0" algn="ctr" defTabSz="889000">
            <a:lnSpc>
              <a:spcPct val="100000"/>
            </a:lnSpc>
            <a:spcBef>
              <a:spcPct val="0"/>
            </a:spcBef>
            <a:spcAft>
              <a:spcPct val="35000"/>
            </a:spcAft>
            <a:buNone/>
            <a:defRPr b="1" spc="20">
              <a:latin typeface="+mj-lt"/>
            </a:defRPr>
          </a:pPr>
          <a:r>
            <a:rPr lang="fi-FI" sz="2000" kern="1200" noProof="0" dirty="0">
              <a:solidFill>
                <a:schemeClr val="bg1"/>
              </a:solidFill>
            </a:rPr>
            <a:t>69 </a:t>
          </a:r>
        </a:p>
      </dsp:txBody>
      <dsp:txXfrm>
        <a:off x="5593368" y="3081438"/>
        <a:ext cx="2374568" cy="487349"/>
      </dsp:txXfrm>
    </dsp:sp>
    <dsp:sp modelId="{EE420F84-477D-4635-BEF8-66426E9A259D}">
      <dsp:nvSpPr>
        <dsp:cNvPr id="0" name=""/>
        <dsp:cNvSpPr/>
      </dsp:nvSpPr>
      <dsp:spPr>
        <a:xfrm>
          <a:off x="5593368" y="3416310"/>
          <a:ext cx="2374568" cy="603748"/>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8473490" y="460948"/>
          <a:ext cx="2194559" cy="2468883"/>
        </a:xfrm>
        <a:prstGeom prst="rect">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8383486" y="3081438"/>
          <a:ext cx="2374568"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defRPr b="1" spc="20">
              <a:latin typeface="+mj-lt"/>
            </a:defRPr>
          </a:pPr>
          <a:r>
            <a:rPr lang="fi-FI" sz="2000" kern="1200" noProof="0" dirty="0">
              <a:solidFill>
                <a:schemeClr val="bg1"/>
              </a:solidFill>
            </a:rPr>
            <a:t>Opetushenkilöstö</a:t>
          </a:r>
        </a:p>
        <a:p>
          <a:pPr marL="0" lvl="0" indent="0" algn="ctr" defTabSz="889000">
            <a:lnSpc>
              <a:spcPct val="100000"/>
            </a:lnSpc>
            <a:spcBef>
              <a:spcPct val="0"/>
            </a:spcBef>
            <a:spcAft>
              <a:spcPct val="35000"/>
            </a:spcAft>
            <a:buNone/>
            <a:defRPr b="1" spc="20">
              <a:latin typeface="+mj-lt"/>
            </a:defRPr>
          </a:pPr>
          <a:r>
            <a:rPr lang="fi-FI" sz="2000" kern="1200" noProof="0" dirty="0">
              <a:solidFill>
                <a:schemeClr val="bg1"/>
              </a:solidFill>
            </a:rPr>
            <a:t>25</a:t>
          </a:r>
        </a:p>
      </dsp:txBody>
      <dsp:txXfrm>
        <a:off x="8383486" y="3081438"/>
        <a:ext cx="2374568" cy="487349"/>
      </dsp:txXfrm>
    </dsp:sp>
    <dsp:sp modelId="{5A7600AF-A34B-4D03-B3D6-B3C760AE8E06}">
      <dsp:nvSpPr>
        <dsp:cNvPr id="0" name=""/>
        <dsp:cNvSpPr/>
      </dsp:nvSpPr>
      <dsp:spPr>
        <a:xfrm>
          <a:off x="8383486" y="3416310"/>
          <a:ext cx="2374568" cy="6037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9/1/layout/PeoplePortraitsList">
  <dgm:title val="Pystysuuntainen ihmiset-luettelo"/>
  <dgm:desc val="Pystysuuntainen ihmiset-luettelo"/>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4F84C06-9B5A-49DD-A24D-06B5A42261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ACE80726-F68C-48AB-A9E9-898C9DEB9E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F072E-F2B0-43BF-9D6D-175D572FC756}" type="datetime1">
              <a:rPr lang="fi-FI" smtClean="0"/>
              <a:t>18.4.2024</a:t>
            </a:fld>
            <a:endParaRPr lang="fi-FI" dirty="0"/>
          </a:p>
        </p:txBody>
      </p:sp>
      <p:sp>
        <p:nvSpPr>
          <p:cNvPr id="4" name="Alatunnisteen paikkamerkki 3">
            <a:extLst>
              <a:ext uri="{FF2B5EF4-FFF2-40B4-BE49-F238E27FC236}">
                <a16:creationId xmlns:a16="http://schemas.microsoft.com/office/drawing/2014/main" id="{C07A57E1-90DB-4F73-9C4E-1A9A2E7020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5C7B102E-03D4-4DFF-9BC5-D1939599E6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6BE54-3DE9-4BAA-99AF-8411657C283F}" type="slidenum">
              <a:rPr lang="fi-FI" smtClean="0"/>
              <a:t>‹#›</a:t>
            </a:fld>
            <a:endParaRPr lang="fi-FI"/>
          </a:p>
        </p:txBody>
      </p:sp>
    </p:spTree>
    <p:extLst>
      <p:ext uri="{BB962C8B-B14F-4D97-AF65-F5344CB8AC3E}">
        <p14:creationId xmlns:p14="http://schemas.microsoft.com/office/powerpoint/2010/main" val="12512854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300CF-A19B-49F4-A440-40D9295EFA92}" type="datetime1">
              <a:rPr lang="fi-FI" smtClean="0"/>
              <a:pPr/>
              <a:t>18.4.2024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fi-FI" noProof="0" smtClean="0"/>
              <a:t>‹#›</a:t>
            </a:fld>
            <a:endParaRPr lang="fi-FI"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5939589-3E79-4C82-AA4A-FE78234FAA59}" type="slidenum">
              <a:rPr lang="fi-FI" smtClean="0"/>
              <a:t>1</a:t>
            </a:fld>
            <a:endParaRPr lang="fi-FI"/>
          </a:p>
        </p:txBody>
      </p:sp>
    </p:spTree>
    <p:extLst>
      <p:ext uri="{BB962C8B-B14F-4D97-AF65-F5344CB8AC3E}">
        <p14:creationId xmlns:p14="http://schemas.microsoft.com/office/powerpoint/2010/main" val="80775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5939589-3E79-4C82-AA4A-FE78234FAA59}" type="slidenum">
              <a:rPr lang="fi-FI" smtClean="0"/>
              <a:t>2</a:t>
            </a:fld>
            <a:endParaRPr lang="fi-FI"/>
          </a:p>
        </p:txBody>
      </p:sp>
    </p:spTree>
    <p:extLst>
      <p:ext uri="{BB962C8B-B14F-4D97-AF65-F5344CB8AC3E}">
        <p14:creationId xmlns:p14="http://schemas.microsoft.com/office/powerpoint/2010/main" val="170121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5939589-3E79-4C82-AA4A-FE78234FAA59}" type="slidenum">
              <a:rPr lang="fi-FI" smtClean="0"/>
              <a:t>3</a:t>
            </a:fld>
            <a:endParaRPr lang="fi-FI"/>
          </a:p>
        </p:txBody>
      </p:sp>
    </p:spTree>
    <p:extLst>
      <p:ext uri="{BB962C8B-B14F-4D97-AF65-F5344CB8AC3E}">
        <p14:creationId xmlns:p14="http://schemas.microsoft.com/office/powerpoint/2010/main" val="669039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5939589-3E79-4C82-AA4A-FE78234FAA59}" type="slidenum">
              <a:rPr lang="fi-FI" smtClean="0"/>
              <a:t>4</a:t>
            </a:fld>
            <a:endParaRPr lang="fi-FI"/>
          </a:p>
        </p:txBody>
      </p:sp>
    </p:spTree>
    <p:extLst>
      <p:ext uri="{BB962C8B-B14F-4D97-AF65-F5344CB8AC3E}">
        <p14:creationId xmlns:p14="http://schemas.microsoft.com/office/powerpoint/2010/main" val="67829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5939589-3E79-4C82-AA4A-FE78234FAA59}" type="slidenum">
              <a:rPr lang="fi-FI" smtClean="0"/>
              <a:t>5</a:t>
            </a:fld>
            <a:endParaRPr lang="fi-FI"/>
          </a:p>
        </p:txBody>
      </p:sp>
    </p:spTree>
    <p:extLst>
      <p:ext uri="{BB962C8B-B14F-4D97-AF65-F5344CB8AC3E}">
        <p14:creationId xmlns:p14="http://schemas.microsoft.com/office/powerpoint/2010/main" val="2387568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5939589-3E79-4C82-AA4A-FE78234FAA59}" type="slidenum">
              <a:rPr lang="fi-FI" smtClean="0"/>
              <a:t>10</a:t>
            </a:fld>
            <a:endParaRPr lang="fi-FI"/>
          </a:p>
        </p:txBody>
      </p:sp>
    </p:spTree>
    <p:extLst>
      <p:ext uri="{BB962C8B-B14F-4D97-AF65-F5344CB8AC3E}">
        <p14:creationId xmlns:p14="http://schemas.microsoft.com/office/powerpoint/2010/main" val="304850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5939589-3E79-4C82-AA4A-FE78234FAA59}" type="slidenum">
              <a:rPr lang="fi-FI" smtClean="0"/>
              <a:t>12</a:t>
            </a:fld>
            <a:endParaRPr lang="fi-FI"/>
          </a:p>
        </p:txBody>
      </p:sp>
    </p:spTree>
    <p:extLst>
      <p:ext uri="{BB962C8B-B14F-4D97-AF65-F5344CB8AC3E}">
        <p14:creationId xmlns:p14="http://schemas.microsoft.com/office/powerpoint/2010/main" val="415775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5939589-3E79-4C82-AA4A-FE78234FAA59}" type="slidenum">
              <a:rPr lang="fi-FI" smtClean="0"/>
              <a:t>14</a:t>
            </a:fld>
            <a:endParaRPr lang="fi-FI"/>
          </a:p>
        </p:txBody>
      </p:sp>
    </p:spTree>
    <p:extLst>
      <p:ext uri="{BB962C8B-B14F-4D97-AF65-F5344CB8AC3E}">
        <p14:creationId xmlns:p14="http://schemas.microsoft.com/office/powerpoint/2010/main" val="1613626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5939589-3E79-4C82-AA4A-FE78234FAA59}" type="slidenum">
              <a:rPr lang="fi-FI" smtClean="0"/>
              <a:t>15</a:t>
            </a:fld>
            <a:endParaRPr lang="fi-FI"/>
          </a:p>
        </p:txBody>
      </p:sp>
    </p:spTree>
    <p:extLst>
      <p:ext uri="{BB962C8B-B14F-4D97-AF65-F5344CB8AC3E}">
        <p14:creationId xmlns:p14="http://schemas.microsoft.com/office/powerpoint/2010/main" val="376571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122363"/>
            <a:ext cx="9144000" cy="2387600"/>
          </a:xfrm>
        </p:spPr>
        <p:txBody>
          <a:bodyPr rtlCol="0" anchor="b"/>
          <a:lstStyle>
            <a:lvl1pPr algn="l">
              <a:defRPr sz="6000" b="1" i="0" cap="all" baseline="0"/>
            </a:lvl1pPr>
          </a:lstStyle>
          <a:p>
            <a:pPr rtl="0"/>
            <a:r>
              <a:rPr lang="fi-FI" noProof="0"/>
              <a:t>Muokkaa otsikon perustyyliä napsauttamalla</a:t>
            </a:r>
          </a:p>
        </p:txBody>
      </p:sp>
      <p:sp>
        <p:nvSpPr>
          <p:cNvPr id="3" name="Alaotsikko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cxnSp>
        <p:nvCxnSpPr>
          <p:cNvPr id="11" name="Suora yhdysviiva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F057AE-3B3B-4261-B912-BF9EB9A58C36}"/>
              </a:ext>
            </a:extLst>
          </p:cNvPr>
          <p:cNvSpPr>
            <a:spLocks noGrp="1"/>
          </p:cNvSpPr>
          <p:nvPr>
            <p:ph type="title" hasCustomPrompt="1"/>
          </p:nvPr>
        </p:nvSpPr>
        <p:spPr>
          <a:xfrm>
            <a:off x="839788" y="365125"/>
            <a:ext cx="10515600" cy="1325563"/>
          </a:xfrm>
        </p:spPr>
        <p:txBody>
          <a:bodyPr rtlCol="0"/>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cxnSp>
        <p:nvCxnSpPr>
          <p:cNvPr id="10" name="Suora yhdysviiva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fiikka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fi-FI" noProof="0"/>
          </a:p>
        </p:txBody>
      </p:sp>
      <p:sp>
        <p:nvSpPr>
          <p:cNvPr id="14" name="Grafiikka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fi-FI" noProof="0"/>
          </a:p>
        </p:txBody>
      </p:sp>
      <p:sp>
        <p:nvSpPr>
          <p:cNvPr id="16" name="Grafiikka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fi-FI" noProof="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F057AE-3B3B-4261-B912-BF9EB9A58C36}"/>
              </a:ext>
            </a:extLst>
          </p:cNvPr>
          <p:cNvSpPr>
            <a:spLocks noGrp="1"/>
          </p:cNvSpPr>
          <p:nvPr>
            <p:ph type="title" hasCustomPrompt="1"/>
          </p:nvPr>
        </p:nvSpPr>
        <p:spPr>
          <a:xfrm>
            <a:off x="839788" y="365125"/>
            <a:ext cx="10515600" cy="1325563"/>
          </a:xfrm>
        </p:spPr>
        <p:txBody>
          <a:bodyPr rtlCol="0"/>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p:txBody>
      </p:sp>
      <p:sp>
        <p:nvSpPr>
          <p:cNvPr id="5" name="Tekstin paikkamerkki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p:txBody>
      </p:sp>
      <p:cxnSp>
        <p:nvCxnSpPr>
          <p:cNvPr id="10" name="Suora yhdysviiva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fiikka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fi-FI" noProof="0"/>
          </a:p>
        </p:txBody>
      </p:sp>
      <p:sp>
        <p:nvSpPr>
          <p:cNvPr id="14" name="Grafiikka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fi-FI" noProof="0"/>
          </a:p>
        </p:txBody>
      </p:sp>
      <p:sp>
        <p:nvSpPr>
          <p:cNvPr id="16" name="Grafiikka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fi-FI" noProof="0"/>
          </a:p>
        </p:txBody>
      </p:sp>
      <p:sp>
        <p:nvSpPr>
          <p:cNvPr id="15" name="Tekstin paikkamerkki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17" name="Sisällön paikkamerkki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fi-FI" noProof="0"/>
              <a:t>Tehtävänimike</a:t>
            </a:r>
          </a:p>
        </p:txBody>
      </p:sp>
      <p:sp>
        <p:nvSpPr>
          <p:cNvPr id="3" name="Alaotsikko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sp>
        <p:nvSpPr>
          <p:cNvPr id="5" name="Alatunnisteen paikkamerkki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fi-FI" noProof="0"/>
              <a:t>Esityksen otsikko</a:t>
            </a:r>
          </a:p>
        </p:txBody>
      </p:sp>
      <p:sp>
        <p:nvSpPr>
          <p:cNvPr id="6" name="Dian numeron paikkamerkki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fi-FI" noProof="0" smtClean="0"/>
              <a:pPr/>
              <a:t>‹#›</a:t>
            </a:fld>
            <a:endParaRPr lang="fi-FI" noProof="0"/>
          </a:p>
        </p:txBody>
      </p:sp>
      <p:cxnSp>
        <p:nvCxnSpPr>
          <p:cNvPr id="7" name="Suora yhdysviiva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Suorakulmio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13" name="Kuvan paikkamerkki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fi-FI" noProof="0"/>
              <a:t>Lisää kuva napsauttamalla kuvaketta</a:t>
            </a:r>
          </a:p>
        </p:txBody>
      </p:sp>
      <p:sp>
        <p:nvSpPr>
          <p:cNvPr id="10" name="Kuvan paikkamerkki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fi-FI" noProof="0"/>
              <a:t>Lisää kuva napsauttamalla kuvaketta</a:t>
            </a:r>
          </a:p>
        </p:txBody>
      </p:sp>
      <p:sp>
        <p:nvSpPr>
          <p:cNvPr id="11" name="Kuvan paikkamerkki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fi-FI" noProof="0"/>
              <a:t>Lisää kuva napsauttamalla kuvaketta</a:t>
            </a:r>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ain otsikko">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Kuvan paikkamerkki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fi-FI" noProof="0"/>
              <a:t>Lisää kuva napsauttamalla kuvaketta</a:t>
            </a:r>
          </a:p>
        </p:txBody>
      </p:sp>
      <p:sp>
        <p:nvSpPr>
          <p:cNvPr id="32" name="Kuvan paikkamerkki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fi-FI" noProof="0"/>
              <a:t>Lisää kuva napsauttamalla kuvaketta</a:t>
            </a:r>
          </a:p>
        </p:txBody>
      </p:sp>
      <p:sp>
        <p:nvSpPr>
          <p:cNvPr id="31" name="Kuvan paikkamerkki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fi-FI" noProof="0"/>
              <a:t>Lisää kuva napsauttamalla kuvaketta</a:t>
            </a:r>
          </a:p>
        </p:txBody>
      </p:sp>
      <p:sp>
        <p:nvSpPr>
          <p:cNvPr id="30" name="Kuvan paikkamerkki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fi-FI" noProof="0"/>
              <a:t>Lisää kuva napsauttamalla kuvaketta</a:t>
            </a:r>
          </a:p>
        </p:txBody>
      </p:sp>
      <p:sp>
        <p:nvSpPr>
          <p:cNvPr id="2" name="Otsikko 1">
            <a:extLst>
              <a:ext uri="{FF2B5EF4-FFF2-40B4-BE49-F238E27FC236}">
                <a16:creationId xmlns:a16="http://schemas.microsoft.com/office/drawing/2014/main" id="{E969F227-D21C-48B3-828A-6BFA9585E82F}"/>
              </a:ext>
            </a:extLst>
          </p:cNvPr>
          <p:cNvSpPr>
            <a:spLocks noGrp="1"/>
          </p:cNvSpPr>
          <p:nvPr>
            <p:ph type="title" hasCustomPrompt="1"/>
          </p:nvPr>
        </p:nvSpPr>
        <p:spPr>
          <a:xfrm>
            <a:off x="5760720" y="585216"/>
            <a:ext cx="5276088" cy="2276856"/>
          </a:xfrm>
        </p:spPr>
        <p:txBody>
          <a:bodyPr rtlCol="0" anchor="b"/>
          <a:lstStyle>
            <a:lvl1pPr algn="r">
              <a:defRPr sz="4800" b="1" cap="all" spc="400" baseline="0">
                <a:solidFill>
                  <a:schemeClr val="bg1"/>
                </a:solidFill>
              </a:defRPr>
            </a:lvl1pPr>
          </a:lstStyle>
          <a:p>
            <a:pPr rtl="0"/>
            <a:r>
              <a:rPr lang="fi-FI" noProof="0"/>
              <a:t>Muokkaa otsikon perustyyliä napsauttamalla</a:t>
            </a:r>
          </a:p>
        </p:txBody>
      </p:sp>
      <p:sp>
        <p:nvSpPr>
          <p:cNvPr id="3" name="Päivämäärän paikkamerkki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fi-FI" noProof="0"/>
              <a:t>3.9.20XX</a:t>
            </a:r>
          </a:p>
        </p:txBody>
      </p:sp>
      <p:sp>
        <p:nvSpPr>
          <p:cNvPr id="4" name="Alatunnisteen paikkamerkki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fi-FI" noProof="0"/>
              <a:t>Esityksen otsikko</a:t>
            </a:r>
          </a:p>
        </p:txBody>
      </p:sp>
      <p:sp>
        <p:nvSpPr>
          <p:cNvPr id="5" name="Dian numeron paikkamerkki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fi-FI" noProof="0" smtClean="0"/>
              <a:pPr/>
              <a:t>‹#›</a:t>
            </a:fld>
            <a:endParaRPr lang="fi-FI" noProof="0"/>
          </a:p>
        </p:txBody>
      </p:sp>
      <p:sp>
        <p:nvSpPr>
          <p:cNvPr id="8" name="Grafiikka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fi-FI" noProof="0"/>
          </a:p>
        </p:txBody>
      </p:sp>
      <p:sp>
        <p:nvSpPr>
          <p:cNvPr id="10" name="Grafiikka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fi-FI" noProof="0"/>
          </a:p>
        </p:txBody>
      </p:sp>
      <p:sp>
        <p:nvSpPr>
          <p:cNvPr id="12" name="Grafiikka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fi-FI" noProof="0"/>
          </a:p>
        </p:txBody>
      </p:sp>
      <p:cxnSp>
        <p:nvCxnSpPr>
          <p:cNvPr id="14" name="Suora yhdysviiva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kstin paikkamerkki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rtlCol="0"/>
          <a:lstStyle>
            <a:lvl1pPr marL="0" indent="0" algn="r">
              <a:buNone/>
              <a:defRPr sz="1800">
                <a:solidFill>
                  <a:schemeClr val="bg1"/>
                </a:solidFill>
              </a:defRPr>
            </a:lvl1pPr>
          </a:lstStyle>
          <a:p>
            <a:pPr lvl="0" rtl="0"/>
            <a:r>
              <a:rPr lang="fi-FI" noProof="0"/>
              <a:t>Muokkaa tekstin perustyylejä napsauttamalla</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69F227-D21C-48B3-828A-6BFA9585E82F}"/>
              </a:ext>
            </a:extLst>
          </p:cNvPr>
          <p:cNvSpPr>
            <a:spLocks noGrp="1"/>
          </p:cNvSpPr>
          <p:nvPr>
            <p:ph type="title" hasCustomPrompt="1"/>
          </p:nvPr>
        </p:nvSpPr>
        <p:spPr/>
        <p:txBody>
          <a:bodyPr rtlCol="0"/>
          <a:lstStyle/>
          <a:p>
            <a:pPr rtl="0"/>
            <a:r>
              <a:rPr lang="fi-FI" noProof="0"/>
              <a:t>Muokkaa otsikon perustyyliä napsauttamalla</a:t>
            </a:r>
          </a:p>
        </p:txBody>
      </p:sp>
      <p:sp>
        <p:nvSpPr>
          <p:cNvPr id="3" name="Päivämäärän paikkamerkki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r>
              <a:rPr lang="fi-FI" noProof="0"/>
              <a:t>3.9.20XX</a:t>
            </a:r>
          </a:p>
        </p:txBody>
      </p:sp>
      <p:sp>
        <p:nvSpPr>
          <p:cNvPr id="4" name="Alatunnisteen paikkamerkki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r>
              <a:rPr lang="fi-FI" noProof="0"/>
              <a:t>Esityksen otsikko</a:t>
            </a:r>
          </a:p>
        </p:txBody>
      </p:sp>
      <p:sp>
        <p:nvSpPr>
          <p:cNvPr id="5" name="Dian numeron paikkamerkki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fi-FI" noProof="0" smtClean="0"/>
              <a:t>‹#›</a:t>
            </a:fld>
            <a:endParaRPr lang="fi-FI" noProof="0"/>
          </a:p>
        </p:txBody>
      </p:sp>
      <p:cxnSp>
        <p:nvCxnSpPr>
          <p:cNvPr id="6" name="Suora yhdysviiva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r>
              <a:rPr lang="fi-FI" noProof="0"/>
              <a:t>3.9.20XX</a:t>
            </a:r>
          </a:p>
        </p:txBody>
      </p:sp>
      <p:sp>
        <p:nvSpPr>
          <p:cNvPr id="3" name="Alatunnisteen paikkamerkki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r>
              <a:rPr lang="fi-FI" noProof="0"/>
              <a:t>Esityksen otsikko</a:t>
            </a:r>
          </a:p>
        </p:txBody>
      </p:sp>
      <p:sp>
        <p:nvSpPr>
          <p:cNvPr id="4" name="Dian numeron paikkamerkki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fi-FI" noProof="0" smtClean="0"/>
              <a:t>‹#›</a:t>
            </a:fld>
            <a:endParaRPr lang="fi-FI" noProof="0"/>
          </a:p>
        </p:txBody>
      </p:sp>
      <p:cxnSp>
        <p:nvCxnSpPr>
          <p:cNvPr id="5" name="Suora yhdysviiva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40F214-646F-4D81-AD12-65628EC987DC}"/>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Päivämäärän paikkamerkki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r>
              <a:rPr lang="fi-FI" noProof="0"/>
              <a:t>3.9.20XX</a:t>
            </a:r>
          </a:p>
        </p:txBody>
      </p:sp>
      <p:sp>
        <p:nvSpPr>
          <p:cNvPr id="6" name="Alatunnisteen paikkamerkki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r>
              <a:rPr lang="fi-FI" noProof="0"/>
              <a:t>Esityksen otsikko</a:t>
            </a:r>
          </a:p>
        </p:txBody>
      </p:sp>
      <p:sp>
        <p:nvSpPr>
          <p:cNvPr id="7" name="Dian numeron paikkamerkki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fi-FI" noProof="0" smtClean="0"/>
              <a:t>‹#›</a:t>
            </a:fld>
            <a:endParaRPr lang="fi-FI" noProof="0"/>
          </a:p>
        </p:txBody>
      </p:sp>
      <p:cxnSp>
        <p:nvCxnSpPr>
          <p:cNvPr id="8" name="Suora yhdysviiva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4CB71F-B6C2-4866-BC97-304F78816E4F}"/>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fi-FI" noProof="0"/>
              <a:t>Muokkaa otsikon perustyyliä napsauttamalla</a:t>
            </a:r>
          </a:p>
        </p:txBody>
      </p:sp>
      <p:sp>
        <p:nvSpPr>
          <p:cNvPr id="3" name="Kuvan paikkamerkki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p>
        </p:txBody>
      </p:sp>
      <p:sp>
        <p:nvSpPr>
          <p:cNvPr id="4" name="Tekstin paikkamerkki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Päivämäärän paikkamerkki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r>
              <a:rPr lang="fi-FI" noProof="0"/>
              <a:t>3.9.20XX</a:t>
            </a:r>
          </a:p>
        </p:txBody>
      </p:sp>
      <p:sp>
        <p:nvSpPr>
          <p:cNvPr id="6" name="Alatunnisteen paikkamerkki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r>
              <a:rPr lang="fi-FI" noProof="0"/>
              <a:t>Esityksen otsikko</a:t>
            </a:r>
          </a:p>
        </p:txBody>
      </p:sp>
      <p:sp>
        <p:nvSpPr>
          <p:cNvPr id="7" name="Dian numeron paikkamerkki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fi-FI" noProof="0" smtClean="0"/>
              <a:t>‹#›</a:t>
            </a:fld>
            <a:endParaRPr lang="fi-FI" noProof="0"/>
          </a:p>
        </p:txBody>
      </p:sp>
      <p:cxnSp>
        <p:nvCxnSpPr>
          <p:cNvPr id="8" name="Suora yhdysviiva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 2 -dia">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843784"/>
          </a:xfrm>
        </p:spPr>
        <p:txBody>
          <a:bodyPr rtlCol="0" anchor="b"/>
          <a:lstStyle>
            <a:lvl1pPr algn="l">
              <a:defRPr sz="5400" b="1" i="0" cap="all" baseline="0">
                <a:solidFill>
                  <a:schemeClr val="bg1"/>
                </a:solidFill>
              </a:defRPr>
            </a:lvl1pPr>
          </a:lstStyle>
          <a:p>
            <a:pPr rtl="0"/>
            <a:r>
              <a:rPr lang="fi-FI" noProof="0"/>
              <a:t>Muokkaa otsikon perustyyliä napsauttamalla</a:t>
            </a:r>
          </a:p>
        </p:txBody>
      </p:sp>
      <p:sp>
        <p:nvSpPr>
          <p:cNvPr id="3" name="Alaotsikko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cxnSp>
        <p:nvCxnSpPr>
          <p:cNvPr id="9" name="Suora yhdysviiva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fiikka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fi-FI" noProof="0"/>
          </a:p>
        </p:txBody>
      </p:sp>
      <p:sp>
        <p:nvSpPr>
          <p:cNvPr id="21" name="Grafiikka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fi-FI" noProof="0"/>
          </a:p>
        </p:txBody>
      </p:sp>
      <p:sp>
        <p:nvSpPr>
          <p:cNvPr id="23" name="Grafiikka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fi-FI" noProof="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ain otsikko">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Kuvan paikkamerkki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fi-FI" noProof="0"/>
              <a:t>Lisää kuva napsauttamalla kuvaketta</a:t>
            </a:r>
          </a:p>
        </p:txBody>
      </p:sp>
      <p:sp>
        <p:nvSpPr>
          <p:cNvPr id="2" name="Otsikko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fi-FI" noProof="0"/>
              <a:t>Tehtävänimike</a:t>
            </a:r>
          </a:p>
        </p:txBody>
      </p:sp>
      <p:sp>
        <p:nvSpPr>
          <p:cNvPr id="3" name="Päivämäärän paikkamerkki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fi-FI" noProof="0"/>
              <a:t>3.9.20XX</a:t>
            </a:r>
          </a:p>
        </p:txBody>
      </p:sp>
      <p:sp>
        <p:nvSpPr>
          <p:cNvPr id="4" name="Alatunnisteen paikkamerkki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fi-FI" noProof="0"/>
              <a:t>Esityksen otsikko</a:t>
            </a:r>
          </a:p>
        </p:txBody>
      </p:sp>
      <p:sp>
        <p:nvSpPr>
          <p:cNvPr id="5" name="Dian numeron paikkamerkki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fi-FI" noProof="0" smtClean="0"/>
              <a:pPr/>
              <a:t>‹#›</a:t>
            </a:fld>
            <a:endParaRPr lang="fi-FI" noProof="0"/>
          </a:p>
        </p:txBody>
      </p:sp>
      <p:cxnSp>
        <p:nvCxnSpPr>
          <p:cNvPr id="14" name="Suora yhdysviiva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kstin paikkamerkki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rtlCol="0"/>
          <a:lstStyle>
            <a:lvl1pPr marL="0" indent="0" algn="r">
              <a:buNone/>
              <a:defRPr sz="1800">
                <a:solidFill>
                  <a:schemeClr val="bg1"/>
                </a:solidFill>
              </a:defRPr>
            </a:lvl1pPr>
          </a:lstStyle>
          <a:p>
            <a:pPr lvl="0" rtl="0"/>
            <a:r>
              <a:rPr lang="fi-FI" noProof="0"/>
              <a:t>Muokkaa tekstin perustyylejä napsauttamalla</a:t>
            </a:r>
          </a:p>
        </p:txBody>
      </p:sp>
      <p:sp>
        <p:nvSpPr>
          <p:cNvPr id="11" name="Grafiikka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fi-FI" noProof="0"/>
          </a:p>
        </p:txBody>
      </p:sp>
      <p:sp>
        <p:nvSpPr>
          <p:cNvPr id="13" name="Grafiikka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fi-FI" noProof="0"/>
          </a:p>
        </p:txBody>
      </p:sp>
      <p:sp>
        <p:nvSpPr>
          <p:cNvPr id="17" name="Grafiikka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fi-FI" noProof="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fi-FI" noProof="0"/>
              <a:t>Lisää kuva napsauttamalla kuvaketta</a:t>
            </a:r>
          </a:p>
        </p:txBody>
      </p:sp>
      <p:sp>
        <p:nvSpPr>
          <p:cNvPr id="2" name="Otsikko 1">
            <a:extLst>
              <a:ext uri="{FF2B5EF4-FFF2-40B4-BE49-F238E27FC236}">
                <a16:creationId xmlns:a16="http://schemas.microsoft.com/office/drawing/2014/main" id="{9696CF8C-1EA0-4E47-AC60-CAC3B80A3C5D}"/>
              </a:ext>
            </a:extLst>
          </p:cNvPr>
          <p:cNvSpPr>
            <a:spLocks noGrp="1"/>
          </p:cNvSpPr>
          <p:nvPr>
            <p:ph type="title" hasCustomPrompt="1"/>
          </p:nvPr>
        </p:nvSpPr>
        <p:spPr>
          <a:xfrm>
            <a:off x="804672" y="1335024"/>
            <a:ext cx="6190488" cy="1179576"/>
          </a:xfrm>
        </p:spPr>
        <p:txBody>
          <a:bodyPr lIns="91440" tIns="45720" rIns="91440" bIns="45720" rtlCol="0" anchor="b"/>
          <a:lstStyle>
            <a:lvl1pPr>
              <a:defRPr sz="5400"/>
            </a:lvl1pPr>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p:txBody>
      </p:sp>
      <p:sp>
        <p:nvSpPr>
          <p:cNvPr id="4" name="Päivämäärän paikkamerkki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fi-FI" noProof="0"/>
              <a:t>3.9.20XX</a:t>
            </a:r>
          </a:p>
        </p:txBody>
      </p:sp>
      <p:sp>
        <p:nvSpPr>
          <p:cNvPr id="5" name="Alatunnisteen paikkamerkki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fi-FI" noProof="0"/>
              <a:t>Esityksen otsikko</a:t>
            </a:r>
          </a:p>
        </p:txBody>
      </p:sp>
      <p:sp>
        <p:nvSpPr>
          <p:cNvPr id="6" name="Dian numeron paikkamerkki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fi-FI" noProof="0" smtClean="0"/>
              <a:pPr/>
              <a:t>‹#›</a:t>
            </a:fld>
            <a:endParaRPr lang="fi-FI" noProof="0"/>
          </a:p>
        </p:txBody>
      </p:sp>
      <p:cxnSp>
        <p:nvCxnSpPr>
          <p:cNvPr id="9" name="Suora yhdysviiva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fiikka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fi-FI" noProof="0"/>
          </a:p>
        </p:txBody>
      </p:sp>
      <p:sp>
        <p:nvSpPr>
          <p:cNvPr id="19" name="Grafiikka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fi-FI" noProof="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san otsikko">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fi-FI" noProof="0"/>
              <a:t>Muokkaa otsikon perustyyliä napsauttamalla</a:t>
            </a:r>
          </a:p>
        </p:txBody>
      </p:sp>
      <p:sp>
        <p:nvSpPr>
          <p:cNvPr id="3" name="Alaotsikko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sp>
        <p:nvSpPr>
          <p:cNvPr id="4" name="Grafiikka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fi-FI" noProof="0"/>
          </a:p>
        </p:txBody>
      </p:sp>
      <p:sp>
        <p:nvSpPr>
          <p:cNvPr id="5" name="Grafiikka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fi-FI" noProof="0"/>
          </a:p>
        </p:txBody>
      </p:sp>
      <p:sp>
        <p:nvSpPr>
          <p:cNvPr id="6" name="Grafiikka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fi-FI" noProof="0"/>
          </a:p>
        </p:txBody>
      </p:sp>
      <p:sp>
        <p:nvSpPr>
          <p:cNvPr id="7" name="Grafiikka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fi-FI" noProof="0"/>
          </a:p>
        </p:txBody>
      </p:sp>
      <p:sp>
        <p:nvSpPr>
          <p:cNvPr id="11" name="Grafiikka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fi-FI" noProof="0"/>
          </a:p>
        </p:txBody>
      </p:sp>
      <p:sp>
        <p:nvSpPr>
          <p:cNvPr id="13" name="Grafiikka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fi-FI" noProof="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96CF8C-1EA0-4E47-AC60-CAC3B80A3C5D}"/>
              </a:ext>
            </a:extLst>
          </p:cNvPr>
          <p:cNvSpPr>
            <a:spLocks noGrp="1"/>
          </p:cNvSpPr>
          <p:nvPr>
            <p:ph type="title" hasCustomPrompt="1"/>
          </p:nvPr>
        </p:nvSpPr>
        <p:spPr/>
        <p:txBody>
          <a:bodyPr rtlCol="0"/>
          <a:lstStyle>
            <a:lvl1pPr>
              <a:defRPr sz="5400"/>
            </a:lvl1pPr>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fi-FI" noProof="0" smtClean="0"/>
              <a:t>‹#›</a:t>
            </a:fld>
            <a:endParaRPr lang="fi-FI" noProof="0"/>
          </a:p>
        </p:txBody>
      </p:sp>
      <p:cxnSp>
        <p:nvCxnSpPr>
          <p:cNvPr id="7" name="Suora yhdysviiva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fi-FI" noProof="0"/>
              <a:t>Muokkaa otsikon perustyyliä napsauttamalla</a:t>
            </a:r>
          </a:p>
        </p:txBody>
      </p:sp>
      <p:sp>
        <p:nvSpPr>
          <p:cNvPr id="3" name="Alaotsikko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napsauttamalla</a:t>
            </a:r>
          </a:p>
        </p:txBody>
      </p:sp>
      <p:sp>
        <p:nvSpPr>
          <p:cNvPr id="5" name="Alatunnisteen paikkamerkki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fi-FI" noProof="0"/>
              <a:t>Esityksen otsikko</a:t>
            </a:r>
          </a:p>
        </p:txBody>
      </p:sp>
      <p:sp>
        <p:nvSpPr>
          <p:cNvPr id="6" name="Dian numeron paikkamerkki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fi-FI" noProof="0" smtClean="0"/>
              <a:pPr/>
              <a:t>‹#›</a:t>
            </a:fld>
            <a:endParaRPr lang="fi-FI" noProof="0"/>
          </a:p>
        </p:txBody>
      </p:sp>
      <p:cxnSp>
        <p:nvCxnSpPr>
          <p:cNvPr id="7" name="Suora yhdysviiva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Suorakulmio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13" name="Kuvan paikkamerkki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fi-FI" noProof="0"/>
              <a:t>Lisää kuva napsauttamalla kuvaketta</a:t>
            </a:r>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Otsikko ja sisältö">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fi-FI" noProof="0"/>
              <a:t>Tehtävänimike</a:t>
            </a:r>
          </a:p>
        </p:txBody>
      </p:sp>
      <p:sp>
        <p:nvSpPr>
          <p:cNvPr id="3" name="Sisällön paikkamerkki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fi-FI" noProof="0"/>
              <a:t>3.9.20XX</a:t>
            </a:r>
          </a:p>
        </p:txBody>
      </p:sp>
      <p:sp>
        <p:nvSpPr>
          <p:cNvPr id="5" name="Alatunnisteen paikkamerkki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fi-FI" noProof="0"/>
              <a:t>Esityksen otsikko</a:t>
            </a:r>
          </a:p>
        </p:txBody>
      </p:sp>
      <p:sp>
        <p:nvSpPr>
          <p:cNvPr id="6" name="Dian numeron paikkamerkki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fi-FI" noProof="0" smtClean="0"/>
              <a:pPr/>
              <a:t>‹#›</a:t>
            </a:fld>
            <a:endParaRPr lang="fi-FI" noProof="0"/>
          </a:p>
        </p:txBody>
      </p:sp>
      <p:sp>
        <p:nvSpPr>
          <p:cNvPr id="9" name="Grafiikka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fi-FI" noProof="0"/>
          </a:p>
        </p:txBody>
      </p:sp>
      <p:sp>
        <p:nvSpPr>
          <p:cNvPr id="11" name="Grafiikka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fi-FI" noProof="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i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257166-6921-4546-BA2C-99E464681F40}"/>
              </a:ext>
            </a:extLst>
          </p:cNvPr>
          <p:cNvSpPr>
            <a:spLocks noGrp="1"/>
          </p:cNvSpPr>
          <p:nvPr>
            <p:ph type="title" hasCustomPrompt="1"/>
          </p:nvPr>
        </p:nvSpPr>
        <p:spPr/>
        <p:txBody>
          <a:bodyPr rtlCol="0"/>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cxnSp>
        <p:nvCxnSpPr>
          <p:cNvPr id="8" name="Suora yhdysviiva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fiikka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fi-FI" noProof="0"/>
          </a:p>
        </p:txBody>
      </p:sp>
      <p:sp>
        <p:nvSpPr>
          <p:cNvPr id="12" name="Grafiikka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fi-FI" noProof="0"/>
          </a:p>
        </p:txBody>
      </p:sp>
      <p:sp>
        <p:nvSpPr>
          <p:cNvPr id="14" name="Grafiikka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fi-FI" noProof="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fi-FI" noProof="0"/>
              <a:t>3.9.20XX</a:t>
            </a:r>
          </a:p>
        </p:txBody>
      </p:sp>
      <p:sp>
        <p:nvSpPr>
          <p:cNvPr id="5" name="Alatunnisteen paikkamerkki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fi-FI" noProof="0"/>
              <a:t>Esityksen otsikko</a:t>
            </a:r>
          </a:p>
        </p:txBody>
      </p:sp>
      <p:sp>
        <p:nvSpPr>
          <p:cNvPr id="6" name="Dian numeron paikkamerkki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fi-FI" noProof="0" smtClean="0"/>
              <a:t>‹#›</a:t>
            </a:fld>
            <a:endParaRPr lang="fi-FI" noProof="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A9968B-2619-4F71-AB00-4C493E120805}"/>
              </a:ext>
            </a:extLst>
          </p:cNvPr>
          <p:cNvSpPr>
            <a:spLocks noGrp="1"/>
          </p:cNvSpPr>
          <p:nvPr>
            <p:ph type="title"/>
          </p:nvPr>
        </p:nvSpPr>
        <p:spPr>
          <a:xfrm>
            <a:off x="5202936" y="585215"/>
            <a:ext cx="5833872" cy="2684457"/>
          </a:xfrm>
        </p:spPr>
        <p:txBody>
          <a:bodyPr rtlCol="0" anchor="b">
            <a:normAutofit/>
          </a:bodyPr>
          <a:lstStyle/>
          <a:p>
            <a:pPr algn="ctr" rtl="0"/>
            <a:r>
              <a:rPr lang="fi-FI" sz="5400" dirty="0">
                <a:latin typeface="Calibri" panose="020F0502020204030204" pitchFamily="34" charset="0"/>
                <a:cs typeface="Calibri" panose="020F0502020204030204" pitchFamily="34" charset="0"/>
              </a:rPr>
              <a:t>Seudullinen arviointi 2024</a:t>
            </a:r>
            <a:br>
              <a:rPr lang="fi-FI" sz="4400" dirty="0">
                <a:latin typeface="+mn-lt"/>
                <a:cs typeface="Aldhabi" panose="01000000000000000000" pitchFamily="2" charset="-78"/>
              </a:rPr>
            </a:br>
            <a:endParaRPr lang="fi-FI" sz="4400" dirty="0">
              <a:latin typeface="+mn-lt"/>
              <a:cs typeface="Aldhabi" panose="01000000000000000000" pitchFamily="2" charset="-78"/>
            </a:endParaRPr>
          </a:p>
        </p:txBody>
      </p:sp>
      <p:sp>
        <p:nvSpPr>
          <p:cNvPr id="12" name="Footer Placeholder 4">
            <a:extLst>
              <a:ext uri="{FF2B5EF4-FFF2-40B4-BE49-F238E27FC236}">
                <a16:creationId xmlns:a16="http://schemas.microsoft.com/office/drawing/2014/main" id="{0498C8B6-B475-8F01-7D3F-D157F16BA157}"/>
              </a:ext>
            </a:extLst>
          </p:cNvPr>
          <p:cNvSpPr>
            <a:spLocks noGrp="1"/>
          </p:cNvSpPr>
          <p:nvPr>
            <p:ph type="ftr" sz="quarter" idx="11"/>
          </p:nvPr>
        </p:nvSpPr>
        <p:spPr>
          <a:xfrm rot="16200000">
            <a:off x="-567112" y="1938528"/>
            <a:ext cx="2788920" cy="365125"/>
          </a:xfrm>
        </p:spPr>
        <p:txBody>
          <a:bodyPr/>
          <a:lstStyle/>
          <a:p>
            <a:pPr rtl="0">
              <a:spcAft>
                <a:spcPts val="600"/>
              </a:spcAft>
            </a:pPr>
            <a:r>
              <a:rPr lang="fi-FI" noProof="0" dirty="0"/>
              <a:t>seudullinen arviointi 2024</a:t>
            </a:r>
          </a:p>
        </p:txBody>
      </p:sp>
      <p:sp>
        <p:nvSpPr>
          <p:cNvPr id="3" name="Alaotsikko 2">
            <a:extLst>
              <a:ext uri="{FF2B5EF4-FFF2-40B4-BE49-F238E27FC236}">
                <a16:creationId xmlns:a16="http://schemas.microsoft.com/office/drawing/2014/main" id="{A5F14073-9F68-4B7E-A576-26899D58C7A9}"/>
              </a:ext>
            </a:extLst>
          </p:cNvPr>
          <p:cNvSpPr>
            <a:spLocks noGrp="1"/>
          </p:cNvSpPr>
          <p:nvPr>
            <p:ph type="body" sz="quarter" idx="13"/>
          </p:nvPr>
        </p:nvSpPr>
        <p:spPr>
          <a:xfrm>
            <a:off x="5202936" y="3127248"/>
            <a:ext cx="5833872" cy="3118104"/>
          </a:xfrm>
        </p:spPr>
        <p:txBody>
          <a:bodyPr rtlCol="0">
            <a:normAutofit/>
          </a:bodyPr>
          <a:lstStyle/>
          <a:p>
            <a:pPr rtl="0"/>
            <a:r>
              <a:rPr lang="fi-FI" dirty="0">
                <a:latin typeface="Calibri" panose="020F0502020204030204" pitchFamily="34" charset="0"/>
                <a:cs typeface="Calibri" panose="020F0502020204030204" pitchFamily="34" charset="0"/>
              </a:rPr>
              <a:t>Tiina Kotila-Paaso</a:t>
            </a:r>
          </a:p>
          <a:p>
            <a:pPr rtl="0"/>
            <a:r>
              <a:rPr lang="fi-FI" dirty="0">
                <a:latin typeface="Calibri" panose="020F0502020204030204" pitchFamily="34" charset="0"/>
                <a:cs typeface="Calibri" panose="020F0502020204030204" pitchFamily="34" charset="0"/>
              </a:rPr>
              <a:t>Hartolan Yhtenäiskoulu</a:t>
            </a:r>
          </a:p>
          <a:p>
            <a:pPr rtl="0"/>
            <a:r>
              <a:rPr lang="fi-FI" dirty="0">
                <a:latin typeface="Calibri" panose="020F0502020204030204" pitchFamily="34" charset="0"/>
                <a:cs typeface="Calibri" panose="020F0502020204030204" pitchFamily="34" charset="0"/>
              </a:rPr>
              <a:t>Rehtori, arviointivastaava</a:t>
            </a:r>
          </a:p>
          <a:p>
            <a:pPr rtl="0"/>
            <a:endParaRPr lang="fi-FI" dirty="0"/>
          </a:p>
        </p:txBody>
      </p:sp>
      <p:pic>
        <p:nvPicPr>
          <p:cNvPr id="11" name="Kuvan paikkamerkki 8" descr="Arvioida (Kuva: Sergio Palao / ARASAAC)">
            <a:extLst>
              <a:ext uri="{FF2B5EF4-FFF2-40B4-BE49-F238E27FC236}">
                <a16:creationId xmlns:a16="http://schemas.microsoft.com/office/drawing/2014/main" id="{8DCBDE45-D695-42C3-A269-C80B67638F9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bwMode="auto">
          <a:xfrm>
            <a:off x="1366838" y="2530475"/>
            <a:ext cx="3706812" cy="3706813"/>
          </a:xfrm>
          <a:prstGeom prst="rect">
            <a:avLst/>
          </a:prstGeom>
          <a:noFill/>
          <a:ln>
            <a:noFill/>
          </a:ln>
        </p:spPr>
      </p:pic>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FDFB95-2803-4882-8DE6-333A75D37240}"/>
              </a:ext>
            </a:extLst>
          </p:cNvPr>
          <p:cNvSpPr>
            <a:spLocks noGrp="1"/>
          </p:cNvSpPr>
          <p:nvPr>
            <p:ph type="ctrTitle"/>
          </p:nvPr>
        </p:nvSpPr>
        <p:spPr/>
        <p:txBody>
          <a:bodyPr rtlCol="0">
            <a:normAutofit/>
          </a:bodyPr>
          <a:lstStyle/>
          <a:p>
            <a:pPr algn="ctr" rtl="0"/>
            <a:r>
              <a:rPr lang="fi-FI" dirty="0">
                <a:latin typeface="Calibri" panose="020F0502020204030204" pitchFamily="34" charset="0"/>
                <a:cs typeface="Calibri" panose="020F0502020204030204" pitchFamily="34" charset="0"/>
              </a:rPr>
              <a:t>3.-9.lk oppilaiden yleisarvosana koulun toiminnasta</a:t>
            </a:r>
            <a:br>
              <a:rPr lang="fi-FI" dirty="0">
                <a:latin typeface="Calibri" panose="020F0502020204030204" pitchFamily="34" charset="0"/>
                <a:cs typeface="Calibri" panose="020F0502020204030204" pitchFamily="34" charset="0"/>
              </a:rPr>
            </a:br>
            <a:r>
              <a:rPr lang="fi-FI" dirty="0">
                <a:latin typeface="Calibri" panose="020F0502020204030204" pitchFamily="34" charset="0"/>
                <a:cs typeface="Calibri" panose="020F0502020204030204" pitchFamily="34" charset="0"/>
              </a:rPr>
              <a:t> </a:t>
            </a:r>
            <a:r>
              <a:rPr lang="fi-FI" dirty="0">
                <a:solidFill>
                  <a:schemeClr val="accent2"/>
                </a:solidFill>
                <a:latin typeface="Calibri" panose="020F0502020204030204" pitchFamily="34" charset="0"/>
                <a:cs typeface="Calibri" panose="020F0502020204030204" pitchFamily="34" charset="0"/>
              </a:rPr>
              <a:t>8.1</a:t>
            </a:r>
            <a:br>
              <a:rPr lang="fi-FI" dirty="0">
                <a:latin typeface="Calibri" panose="020F0502020204030204" pitchFamily="34" charset="0"/>
                <a:cs typeface="Calibri" panose="020F0502020204030204" pitchFamily="34" charset="0"/>
              </a:rPr>
            </a:br>
            <a:r>
              <a:rPr lang="fi-FI" sz="2000" dirty="0">
                <a:latin typeface="Calibri" panose="020F0502020204030204" pitchFamily="34" charset="0"/>
                <a:cs typeface="Calibri" panose="020F0502020204030204" pitchFamily="34" charset="0"/>
              </a:rPr>
              <a:t>(v. 2022 8.1, v.2020 7.8 ja v.2018 8.15)</a:t>
            </a:r>
          </a:p>
        </p:txBody>
      </p:sp>
      <p:pic>
        <p:nvPicPr>
          <p:cNvPr id="8" name="Kuvan paikkamerkki 7" descr="vuoret auringonlaskussa">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Alatunnisteen paikkamerkki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fi-FI" dirty="0"/>
              <a:t>Seudullinen arviointi 2024</a:t>
            </a:r>
          </a:p>
        </p:txBody>
      </p:sp>
      <p:sp>
        <p:nvSpPr>
          <p:cNvPr id="10" name="Dian numeron paikkamerkki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fi-FI" smtClean="0"/>
              <a:pPr rtl="0"/>
              <a:t>10</a:t>
            </a:fld>
            <a:endParaRPr lang="fi-FI" dirty="0"/>
          </a:p>
        </p:txBody>
      </p:sp>
    </p:spTree>
    <p:extLst>
      <p:ext uri="{BB962C8B-B14F-4D97-AF65-F5344CB8AC3E}">
        <p14:creationId xmlns:p14="http://schemas.microsoft.com/office/powerpoint/2010/main" val="51897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B1C4BA-2492-4649-BEF5-E4EC81FA8093}"/>
              </a:ext>
            </a:extLst>
          </p:cNvPr>
          <p:cNvSpPr>
            <a:spLocks noGrp="1"/>
          </p:cNvSpPr>
          <p:nvPr>
            <p:ph type="title"/>
          </p:nvPr>
        </p:nvSpPr>
        <p:spPr>
          <a:xfrm>
            <a:off x="838200" y="402070"/>
            <a:ext cx="10515600" cy="1325563"/>
          </a:xfrm>
        </p:spPr>
        <p:txBody>
          <a:bodyPr>
            <a:normAutofit fontScale="90000"/>
          </a:bodyPr>
          <a:lstStyle/>
          <a:p>
            <a:pPr algn="ctr"/>
            <a:br>
              <a:rPr lang="fi-FI" dirty="0"/>
            </a:br>
            <a:r>
              <a:rPr lang="fi-FI" dirty="0">
                <a:latin typeface="Calibri" panose="020F0502020204030204" pitchFamily="34" charset="0"/>
                <a:cs typeface="Calibri" panose="020F0502020204030204" pitchFamily="34" charset="0"/>
              </a:rPr>
              <a:t>Huoltajat</a:t>
            </a:r>
            <a:br>
              <a:rPr lang="fi-FI" sz="3600" dirty="0"/>
            </a:br>
            <a:endParaRPr lang="fi-FI" sz="3600" dirty="0"/>
          </a:p>
        </p:txBody>
      </p:sp>
      <p:sp>
        <p:nvSpPr>
          <p:cNvPr id="3" name="Sisällön paikkamerkki 2">
            <a:extLst>
              <a:ext uri="{FF2B5EF4-FFF2-40B4-BE49-F238E27FC236}">
                <a16:creationId xmlns:a16="http://schemas.microsoft.com/office/drawing/2014/main" id="{74D98F4D-B406-4532-BFE0-11641841059D}"/>
              </a:ext>
            </a:extLst>
          </p:cNvPr>
          <p:cNvSpPr>
            <a:spLocks noGrp="1"/>
          </p:cNvSpPr>
          <p:nvPr>
            <p:ph sz="half" idx="1"/>
          </p:nvPr>
        </p:nvSpPr>
        <p:spPr>
          <a:xfrm>
            <a:off x="1707571" y="1829676"/>
            <a:ext cx="4720937" cy="3906106"/>
          </a:xfrm>
        </p:spPr>
        <p:txBody>
          <a:bodyPr>
            <a:normAutofit fontScale="55000" lnSpcReduction="20000"/>
          </a:bodyPr>
          <a:lstStyle/>
          <a:p>
            <a:pPr marL="0" indent="0" algn="ctr">
              <a:buNone/>
            </a:pPr>
            <a:r>
              <a:rPr lang="fi-FI" sz="3100" b="1" dirty="0">
                <a:solidFill>
                  <a:srgbClr val="00B050"/>
                </a:solidFill>
                <a:latin typeface="Calibri" panose="020F0502020204030204" pitchFamily="34" charset="0"/>
                <a:cs typeface="Calibri" panose="020F0502020204030204" pitchFamily="34" charset="0"/>
              </a:rPr>
              <a:t>VAHVUUDET</a:t>
            </a:r>
          </a:p>
          <a:p>
            <a:r>
              <a:rPr lang="fi-FI" sz="2900" dirty="0">
                <a:latin typeface="Calibri" panose="020F0502020204030204" pitchFamily="34" charset="0"/>
                <a:cs typeface="Calibri" panose="020F0502020204030204" pitchFamily="34" charset="0"/>
              </a:rPr>
              <a:t>Opetushenkilöstöä ja johtajaa on helppo lähestyä</a:t>
            </a:r>
          </a:p>
          <a:p>
            <a:r>
              <a:rPr lang="fi-FI" sz="2900" dirty="0">
                <a:latin typeface="Calibri" panose="020F0502020204030204" pitchFamily="34" charset="0"/>
                <a:cs typeface="Calibri" panose="020F0502020204030204" pitchFamily="34" charset="0"/>
              </a:rPr>
              <a:t>Koulun viestintä on riittävää ja tietoa saa lapsen koulun toiminnasta</a:t>
            </a:r>
          </a:p>
          <a:p>
            <a:r>
              <a:rPr lang="fi-FI" sz="2900" dirty="0">
                <a:latin typeface="Calibri" panose="020F0502020204030204" pitchFamily="34" charset="0"/>
                <a:cs typeface="Calibri" panose="020F0502020204030204" pitchFamily="34" charset="0"/>
              </a:rPr>
              <a:t>Osaavat opettajat ja koulussa oppii oikeita asioita</a:t>
            </a:r>
          </a:p>
          <a:p>
            <a:r>
              <a:rPr lang="fi-FI" sz="2900" dirty="0">
                <a:latin typeface="Calibri" panose="020F0502020204030204" pitchFamily="34" charset="0"/>
                <a:cs typeface="Calibri" panose="020F0502020204030204" pitchFamily="34" charset="0"/>
              </a:rPr>
              <a:t>Oppimista tuetaan riittävästi ja tukea tarvitseviin oppilaisiin suhtaudutaan myönteisesti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9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Opetusryhmät ovat sopivan kokoisia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900" dirty="0">
                <a:solidFill>
                  <a:prstClr val="black"/>
                </a:solidFill>
                <a:latin typeface="Calibri" panose="020F0502020204030204" pitchFamily="34" charset="0"/>
                <a:cs typeface="Calibri" panose="020F0502020204030204" pitchFamily="34" charset="0"/>
              </a:rPr>
              <a:t>Kouluterveydenhuollon palvelut ovat parantuneet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900" dirty="0">
                <a:solidFill>
                  <a:prstClr val="black"/>
                </a:solidFill>
                <a:latin typeface="Calibri" panose="020F0502020204030204" pitchFamily="34" charset="0"/>
                <a:cs typeface="Calibri" panose="020F0502020204030204" pitchFamily="34" charset="0"/>
              </a:rPr>
              <a:t>Kuraattorin palvelut saatavilla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9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Kodin ja koulun yhteistyö toimii hyvin</a:t>
            </a:r>
          </a:p>
          <a:p>
            <a:r>
              <a:rPr lang="fi-FI" sz="2900" dirty="0">
                <a:latin typeface="Calibri" panose="020F0502020204030204" pitchFamily="34" charset="0"/>
                <a:cs typeface="Calibri" panose="020F0502020204030204" pitchFamily="34" charset="0"/>
              </a:rPr>
              <a:t>Koulun tilat ovat viihtyisiä ja hyvässä kunnossa</a:t>
            </a:r>
          </a:p>
        </p:txBody>
      </p:sp>
      <p:sp>
        <p:nvSpPr>
          <p:cNvPr id="4" name="Sisällön paikkamerkki 3">
            <a:extLst>
              <a:ext uri="{FF2B5EF4-FFF2-40B4-BE49-F238E27FC236}">
                <a16:creationId xmlns:a16="http://schemas.microsoft.com/office/drawing/2014/main" id="{5AB5557E-DA6E-4B1F-8B30-7AD28789CA00}"/>
              </a:ext>
            </a:extLst>
          </p:cNvPr>
          <p:cNvSpPr>
            <a:spLocks noGrp="1"/>
          </p:cNvSpPr>
          <p:nvPr>
            <p:ph sz="half" idx="2"/>
          </p:nvPr>
        </p:nvSpPr>
        <p:spPr>
          <a:xfrm>
            <a:off x="6632863" y="1776145"/>
            <a:ext cx="4977246" cy="3959637"/>
          </a:xfrm>
        </p:spPr>
        <p:txBody>
          <a:bodyPr>
            <a:normAutofit fontScale="55000" lnSpcReduction="20000"/>
          </a:bodyPr>
          <a:lstStyle/>
          <a:p>
            <a:pPr marL="0" indent="0" algn="ctr">
              <a:buNone/>
            </a:pPr>
            <a:r>
              <a:rPr lang="fi-FI" sz="3100" b="1" dirty="0">
                <a:solidFill>
                  <a:schemeClr val="accent2"/>
                </a:solidFill>
                <a:latin typeface="Calibri" panose="020F0502020204030204" pitchFamily="34" charset="0"/>
                <a:cs typeface="Calibri" panose="020F0502020204030204" pitchFamily="34" charset="0"/>
              </a:rPr>
              <a:t>KEHITTÄMISKOHTEET</a:t>
            </a:r>
          </a:p>
          <a:p>
            <a:r>
              <a:rPr lang="fi-FI" sz="2900" dirty="0">
                <a:latin typeface="Calibri" panose="020F0502020204030204" pitchFamily="34" charset="0"/>
                <a:cs typeface="Calibri" panose="020F0502020204030204" pitchFamily="34" charset="0"/>
              </a:rPr>
              <a:t>Lapsen turvallisuus koulussa </a:t>
            </a:r>
          </a:p>
          <a:p>
            <a:r>
              <a:rPr lang="fi-FI" sz="2900" dirty="0">
                <a:latin typeface="Calibri" panose="020F0502020204030204" pitchFamily="34" charset="0"/>
                <a:cs typeface="Calibri" panose="020F0502020204030204" pitchFamily="34" charset="0"/>
              </a:rPr>
              <a:t>Yhdessä sovittujen pelisääntöjen noudattaminen</a:t>
            </a:r>
          </a:p>
          <a:p>
            <a:r>
              <a:rPr lang="fi-FI" sz="2900" dirty="0">
                <a:latin typeface="Calibri" panose="020F0502020204030204" pitchFamily="34" charset="0"/>
                <a:cs typeface="Calibri" panose="020F0502020204030204" pitchFamily="34" charset="0"/>
              </a:rPr>
              <a:t>Luokan työrauha</a:t>
            </a:r>
          </a:p>
          <a:p>
            <a:r>
              <a:rPr lang="fi-FI" sz="2900" dirty="0">
                <a:latin typeface="Calibri" panose="020F0502020204030204" pitchFamily="34" charset="0"/>
                <a:cs typeface="Calibri" panose="020F0502020204030204" pitchFamily="34" charset="0"/>
              </a:rPr>
              <a:t>Kasvatus- ja opetushenkilöstön riittävyys</a:t>
            </a:r>
          </a:p>
          <a:p>
            <a:r>
              <a:rPr lang="fi-FI" sz="2900" dirty="0">
                <a:latin typeface="Calibri" panose="020F0502020204030204" pitchFamily="34" charset="0"/>
                <a:cs typeface="Calibri" panose="020F0502020204030204" pitchFamily="34" charset="0"/>
              </a:rPr>
              <a:t>Koulunkäynnin mielekkyyden lisääminen (laskenut v. 2022)</a:t>
            </a:r>
          </a:p>
          <a:p>
            <a:r>
              <a:rPr lang="fi-FI" sz="2900" dirty="0">
                <a:latin typeface="Calibri" panose="020F0502020204030204" pitchFamily="34" charset="0"/>
                <a:cs typeface="Calibri" panose="020F0502020204030204" pitchFamily="34" charset="0"/>
              </a:rPr>
              <a:t>Tietoa lapsen oppimisen etenemisestä</a:t>
            </a:r>
          </a:p>
          <a:p>
            <a:r>
              <a:rPr lang="fi-FI" sz="2900" dirty="0">
                <a:latin typeface="Calibri" panose="020F0502020204030204" pitchFamily="34" charset="0"/>
                <a:cs typeface="Calibri" panose="020F0502020204030204" pitchFamily="34" charset="0"/>
              </a:rPr>
              <a:t>Oppilaan huomioiminen yksilönä ja kannustava palaute (laskenut v. 2022)</a:t>
            </a:r>
          </a:p>
          <a:p>
            <a:r>
              <a:rPr lang="fi-FI" sz="2900" dirty="0">
                <a:latin typeface="Calibri" panose="020F0502020204030204" pitchFamily="34" charset="0"/>
                <a:cs typeface="Calibri" panose="020F0502020204030204" pitchFamily="34" charset="0"/>
              </a:rPr>
              <a:t>Koulunkäynnin ongelmiin puuttuminen riittävän varhain</a:t>
            </a:r>
          </a:p>
          <a:p>
            <a:r>
              <a:rPr lang="fi-FI" sz="2900" dirty="0">
                <a:latin typeface="Calibri" panose="020F0502020204030204" pitchFamily="34" charset="0"/>
                <a:cs typeface="Calibri" panose="020F0502020204030204" pitchFamily="34" charset="0"/>
              </a:rPr>
              <a:t>Koulupsykologin palveluiden saatavuus</a:t>
            </a:r>
          </a:p>
          <a:p>
            <a:r>
              <a:rPr lang="fi-FI" sz="2900" dirty="0">
                <a:latin typeface="Calibri" panose="020F0502020204030204" pitchFamily="34" charset="0"/>
                <a:cs typeface="Calibri" panose="020F0502020204030204" pitchFamily="34" charset="0"/>
              </a:rPr>
              <a:t>Koulun piha-alueen turvallisuutta parantaminen</a:t>
            </a:r>
          </a:p>
          <a:p>
            <a:endParaRPr lang="fi-FI" sz="2900" dirty="0">
              <a:latin typeface="Calibri" panose="020F0502020204030204" pitchFamily="34" charset="0"/>
              <a:cs typeface="Calibri" panose="020F0502020204030204" pitchFamily="34" charset="0"/>
            </a:endParaRPr>
          </a:p>
          <a:p>
            <a:pPr marL="0" indent="0">
              <a:buNone/>
            </a:pPr>
            <a:endParaRPr lang="fi-FI" dirty="0"/>
          </a:p>
        </p:txBody>
      </p:sp>
      <p:pic>
        <p:nvPicPr>
          <p:cNvPr id="5" name="Kuva 4">
            <a:extLst>
              <a:ext uri="{FF2B5EF4-FFF2-40B4-BE49-F238E27FC236}">
                <a16:creationId xmlns:a16="http://schemas.microsoft.com/office/drawing/2014/main" id="{8FC8B3EE-344B-4567-AA5C-4783BF3737A9}"/>
              </a:ext>
            </a:extLst>
          </p:cNvPr>
          <p:cNvPicPr>
            <a:picLocks noChangeAspect="1"/>
          </p:cNvPicPr>
          <p:nvPr/>
        </p:nvPicPr>
        <p:blipFill>
          <a:blip r:embed="rId2"/>
          <a:stretch>
            <a:fillRect/>
          </a:stretch>
        </p:blipFill>
        <p:spPr>
          <a:xfrm>
            <a:off x="838200" y="173022"/>
            <a:ext cx="1738745" cy="1738745"/>
          </a:xfrm>
          <a:prstGeom prst="rect">
            <a:avLst/>
          </a:prstGeom>
        </p:spPr>
      </p:pic>
    </p:spTree>
    <p:extLst>
      <p:ext uri="{BB962C8B-B14F-4D97-AF65-F5344CB8AC3E}">
        <p14:creationId xmlns:p14="http://schemas.microsoft.com/office/powerpoint/2010/main" val="140912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FDFB95-2803-4882-8DE6-333A75D37240}"/>
              </a:ext>
            </a:extLst>
          </p:cNvPr>
          <p:cNvSpPr>
            <a:spLocks noGrp="1"/>
          </p:cNvSpPr>
          <p:nvPr>
            <p:ph type="ctrTitle"/>
          </p:nvPr>
        </p:nvSpPr>
        <p:spPr/>
        <p:txBody>
          <a:bodyPr rtlCol="0">
            <a:normAutofit/>
          </a:bodyPr>
          <a:lstStyle/>
          <a:p>
            <a:pPr algn="ctr" rtl="0"/>
            <a:r>
              <a:rPr lang="fi-FI" dirty="0">
                <a:latin typeface="Calibri" panose="020F0502020204030204" pitchFamily="34" charset="0"/>
                <a:cs typeface="Calibri" panose="020F0502020204030204" pitchFamily="34" charset="0"/>
              </a:rPr>
              <a:t>Huoltajien yleisarvosana koulun toiminnasta</a:t>
            </a:r>
            <a:br>
              <a:rPr lang="fi-FI" dirty="0">
                <a:latin typeface="Calibri" panose="020F0502020204030204" pitchFamily="34" charset="0"/>
                <a:cs typeface="Calibri" panose="020F0502020204030204" pitchFamily="34" charset="0"/>
              </a:rPr>
            </a:br>
            <a:r>
              <a:rPr lang="fi-FI" dirty="0">
                <a:latin typeface="Calibri" panose="020F0502020204030204" pitchFamily="34" charset="0"/>
                <a:cs typeface="Calibri" panose="020F0502020204030204" pitchFamily="34" charset="0"/>
              </a:rPr>
              <a:t> </a:t>
            </a:r>
            <a:r>
              <a:rPr lang="fi-FI" dirty="0">
                <a:solidFill>
                  <a:schemeClr val="accent2"/>
                </a:solidFill>
                <a:latin typeface="Calibri" panose="020F0502020204030204" pitchFamily="34" charset="0"/>
                <a:cs typeface="Calibri" panose="020F0502020204030204" pitchFamily="34" charset="0"/>
              </a:rPr>
              <a:t>8.5</a:t>
            </a:r>
            <a:br>
              <a:rPr lang="fi-FI" dirty="0">
                <a:latin typeface="Calibri" panose="020F0502020204030204" pitchFamily="34" charset="0"/>
                <a:cs typeface="Calibri" panose="020F0502020204030204" pitchFamily="34" charset="0"/>
              </a:rPr>
            </a:br>
            <a:r>
              <a:rPr lang="fi-FI" sz="2000" dirty="0">
                <a:latin typeface="Calibri" panose="020F0502020204030204" pitchFamily="34" charset="0"/>
                <a:cs typeface="Calibri" panose="020F0502020204030204" pitchFamily="34" charset="0"/>
              </a:rPr>
              <a:t>(v. </a:t>
            </a:r>
            <a:r>
              <a:rPr lang="fi-FI" sz="2000">
                <a:latin typeface="Calibri" panose="020F0502020204030204" pitchFamily="34" charset="0"/>
                <a:cs typeface="Calibri" panose="020F0502020204030204" pitchFamily="34" charset="0"/>
              </a:rPr>
              <a:t>2022 8.9, v</a:t>
            </a:r>
            <a:r>
              <a:rPr lang="fi-FI" sz="2000" dirty="0">
                <a:latin typeface="Calibri" panose="020F0502020204030204" pitchFamily="34" charset="0"/>
                <a:cs typeface="Calibri" panose="020F0502020204030204" pitchFamily="34" charset="0"/>
              </a:rPr>
              <a:t>.2020 8.4 ja v.2018 8.4 )</a:t>
            </a:r>
          </a:p>
        </p:txBody>
      </p:sp>
      <p:pic>
        <p:nvPicPr>
          <p:cNvPr id="8" name="Kuvan paikkamerkki 7" descr="vuoret auringonlaskussa">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Alatunnisteen paikkamerkki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fi-FI" dirty="0"/>
              <a:t>Seudullinen arviointi 2024</a:t>
            </a:r>
          </a:p>
        </p:txBody>
      </p:sp>
      <p:sp>
        <p:nvSpPr>
          <p:cNvPr id="10" name="Dian numeron paikkamerkki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fi-FI" smtClean="0"/>
              <a:pPr rtl="0"/>
              <a:t>12</a:t>
            </a:fld>
            <a:endParaRPr lang="fi-FI"/>
          </a:p>
        </p:txBody>
      </p:sp>
    </p:spTree>
    <p:extLst>
      <p:ext uri="{BB962C8B-B14F-4D97-AF65-F5344CB8AC3E}">
        <p14:creationId xmlns:p14="http://schemas.microsoft.com/office/powerpoint/2010/main" val="395990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B1C4BA-2492-4649-BEF5-E4EC81FA8093}"/>
              </a:ext>
            </a:extLst>
          </p:cNvPr>
          <p:cNvSpPr>
            <a:spLocks noGrp="1"/>
          </p:cNvSpPr>
          <p:nvPr>
            <p:ph type="title"/>
          </p:nvPr>
        </p:nvSpPr>
        <p:spPr>
          <a:xfrm>
            <a:off x="838200" y="402070"/>
            <a:ext cx="10515600" cy="1325563"/>
          </a:xfrm>
        </p:spPr>
        <p:txBody>
          <a:bodyPr>
            <a:normAutofit fontScale="90000"/>
          </a:bodyPr>
          <a:lstStyle/>
          <a:p>
            <a:pPr algn="ctr"/>
            <a:br>
              <a:rPr lang="fi-FI" dirty="0"/>
            </a:br>
            <a:r>
              <a:rPr lang="fi-FI" dirty="0">
                <a:latin typeface="Calibri" panose="020F0502020204030204" pitchFamily="34" charset="0"/>
                <a:cs typeface="Calibri" panose="020F0502020204030204" pitchFamily="34" charset="0"/>
              </a:rPr>
              <a:t>Opetushenkilöstö</a:t>
            </a:r>
            <a:br>
              <a:rPr lang="fi-FI" sz="3600" dirty="0"/>
            </a:br>
            <a:endParaRPr lang="fi-FI" sz="3600" dirty="0"/>
          </a:p>
        </p:txBody>
      </p:sp>
      <p:sp>
        <p:nvSpPr>
          <p:cNvPr id="3" name="Sisällön paikkamerkki 2">
            <a:extLst>
              <a:ext uri="{FF2B5EF4-FFF2-40B4-BE49-F238E27FC236}">
                <a16:creationId xmlns:a16="http://schemas.microsoft.com/office/drawing/2014/main" id="{74D98F4D-B406-4532-BFE0-11641841059D}"/>
              </a:ext>
            </a:extLst>
          </p:cNvPr>
          <p:cNvSpPr>
            <a:spLocks noGrp="1"/>
          </p:cNvSpPr>
          <p:nvPr>
            <p:ph sz="half" idx="1"/>
          </p:nvPr>
        </p:nvSpPr>
        <p:spPr>
          <a:xfrm>
            <a:off x="939801" y="1600628"/>
            <a:ext cx="5830455" cy="4855302"/>
          </a:xfrm>
        </p:spPr>
        <p:txBody>
          <a:bodyPr>
            <a:normAutofit fontScale="25000" lnSpcReduction="20000"/>
          </a:bodyPr>
          <a:lstStyle/>
          <a:p>
            <a:pPr marL="0" indent="0" algn="ctr">
              <a:buNone/>
            </a:pPr>
            <a:r>
              <a:rPr lang="fi-FI" sz="6400" b="1" dirty="0">
                <a:solidFill>
                  <a:srgbClr val="00B050"/>
                </a:solidFill>
                <a:latin typeface="Calibri" panose="020F0502020204030204" pitchFamily="34" charset="0"/>
                <a:cs typeface="Calibri" panose="020F0502020204030204" pitchFamily="34" charset="0"/>
              </a:rPr>
              <a:t>VAHVUUDET</a:t>
            </a:r>
          </a:p>
          <a:p>
            <a:r>
              <a:rPr lang="fi-FI" sz="6400" dirty="0">
                <a:latin typeface="Calibri" panose="020F0502020204030204" pitchFamily="34" charset="0"/>
                <a:cs typeface="Calibri" panose="020F0502020204030204" pitchFamily="34" charset="0"/>
              </a:rPr>
              <a:t>Koulun toimintakulttuurin kehittäminen henkilöstön kanssa</a:t>
            </a:r>
          </a:p>
          <a:p>
            <a:r>
              <a:rPr lang="fi-FI" sz="6400" dirty="0">
                <a:latin typeface="Calibri" panose="020F0502020204030204" pitchFamily="34" charset="0"/>
                <a:cs typeface="Calibri" panose="020F0502020204030204" pitchFamily="34" charset="0"/>
              </a:rPr>
              <a:t>Kannustetaan oman työn kehittämiseen</a:t>
            </a:r>
          </a:p>
          <a:p>
            <a:r>
              <a:rPr lang="fi-FI" sz="6400" dirty="0">
                <a:latin typeface="Calibri" panose="020F0502020204030204" pitchFamily="34" charset="0"/>
                <a:cs typeface="Calibri" panose="020F0502020204030204" pitchFamily="34" charset="0"/>
              </a:rPr>
              <a:t>Riittävästi kasvatus- ja opetushenkilöstöä</a:t>
            </a:r>
          </a:p>
          <a:p>
            <a:r>
              <a:rPr lang="fi-FI" sz="6400" dirty="0">
                <a:latin typeface="Calibri" panose="020F0502020204030204" pitchFamily="34" charset="0"/>
                <a:cs typeface="Calibri" panose="020F0502020204030204" pitchFamily="34" charset="0"/>
              </a:rPr>
              <a:t>Huolehditaan omasta hyvinvoinnista ja työkyvystä</a:t>
            </a:r>
          </a:p>
          <a:p>
            <a:r>
              <a:rPr lang="fi-FI" sz="6400" dirty="0">
                <a:latin typeface="Calibri" panose="020F0502020204030204" pitchFamily="34" charset="0"/>
                <a:cs typeface="Calibri" panose="020F0502020204030204" pitchFamily="34" charset="0"/>
              </a:rPr>
              <a:t>Koulun taloutta johdetaan suunnitelmallisesti ja avoimesti</a:t>
            </a:r>
          </a:p>
          <a:p>
            <a:r>
              <a:rPr lang="fi-FI" sz="6400" dirty="0">
                <a:latin typeface="Calibri" panose="020F0502020204030204" pitchFamily="34" charset="0"/>
                <a:cs typeface="Calibri" panose="020F0502020204030204" pitchFamily="34" charset="0"/>
              </a:rPr>
              <a:t>Koulun resurssit mahdollistavat monipuolisen työskentelyn </a:t>
            </a:r>
          </a:p>
          <a:p>
            <a:r>
              <a:rPr lang="fi-FI" sz="6400" dirty="0">
                <a:latin typeface="Calibri" panose="020F0502020204030204" pitchFamily="34" charset="0"/>
                <a:cs typeface="Calibri" panose="020F0502020204030204" pitchFamily="34" charset="0"/>
              </a:rPr>
              <a:t>Oppilaat saavat riittävästi aikuisen ohjausta</a:t>
            </a:r>
          </a:p>
          <a:p>
            <a:r>
              <a:rPr lang="fi-FI" sz="6400" dirty="0">
                <a:latin typeface="Calibri" panose="020F0502020204030204" pitchFamily="34" charset="0"/>
                <a:cs typeface="Calibri" panose="020F0502020204030204" pitchFamily="34" charset="0"/>
              </a:rPr>
              <a:t>Yhteistyö koulun muun henkilöstön kanssa toteutuu</a:t>
            </a:r>
          </a:p>
          <a:p>
            <a:r>
              <a:rPr lang="fi-FI" sz="6400" dirty="0">
                <a:latin typeface="Calibri" panose="020F0502020204030204" pitchFamily="34" charset="0"/>
                <a:cs typeface="Calibri" panose="020F0502020204030204" pitchFamily="34" charset="0"/>
              </a:rPr>
              <a:t>Yhteisöllinen ja yksilöllinen opiskeluhuolto toimii hyvin ja sitouttavasta kouluyhteisötyöstä keskustellaan</a:t>
            </a:r>
          </a:p>
          <a:p>
            <a:r>
              <a:rPr lang="fi-FI" sz="6400" dirty="0">
                <a:latin typeface="Calibri" panose="020F0502020204030204" pitchFamily="34" charset="0"/>
                <a:cs typeface="Calibri" panose="020F0502020204030204" pitchFamily="34" charset="0"/>
              </a:rPr>
              <a:t>Oppilaiden näkemykset opetuksessa ja ohjauksessa huomioidaan</a:t>
            </a:r>
          </a:p>
          <a:p>
            <a:r>
              <a:rPr lang="fi-FI" sz="6400" dirty="0">
                <a:latin typeface="Calibri" panose="020F0502020204030204" pitchFamily="34" charset="0"/>
                <a:cs typeface="Calibri" panose="020F0502020204030204" pitchFamily="34" charset="0"/>
              </a:rPr>
              <a:t>Oppilaskunnan toiminta on vaikuttavaa</a:t>
            </a:r>
          </a:p>
          <a:p>
            <a:r>
              <a:rPr lang="fi-FI" sz="6400" dirty="0">
                <a:latin typeface="Calibri" panose="020F0502020204030204" pitchFamily="34" charset="0"/>
                <a:cs typeface="Calibri" panose="020F0502020204030204" pitchFamily="34" charset="0"/>
              </a:rPr>
              <a:t>Kodin ja koulun yhteistyö toimii hyvin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6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Koulussa on ajanmukaiset digitaaliset välineet</a:t>
            </a:r>
          </a:p>
          <a:p>
            <a:r>
              <a:rPr lang="fi-FI" sz="6400" dirty="0">
                <a:latin typeface="Calibri" panose="020F0502020204030204" pitchFamily="34" charset="0"/>
                <a:cs typeface="Calibri" panose="020F0502020204030204" pitchFamily="34" charset="0"/>
              </a:rPr>
              <a:t>Koulun tilat mahdollistavat monipuolisen työskentelyn ja tilojen terveellisyydestä pidetään huolta</a:t>
            </a:r>
          </a:p>
          <a:p>
            <a:r>
              <a:rPr lang="fi-FI" sz="6400" dirty="0">
                <a:latin typeface="Calibri" panose="020F0502020204030204" pitchFamily="34" charset="0"/>
                <a:cs typeface="Calibri" panose="020F0502020204030204" pitchFamily="34" charset="0"/>
              </a:rPr>
              <a:t>Turvallisuuteen liittyvien harjoitusten säännöllisyys</a:t>
            </a:r>
          </a:p>
        </p:txBody>
      </p:sp>
      <p:sp>
        <p:nvSpPr>
          <p:cNvPr id="4" name="Sisällön paikkamerkki 3">
            <a:extLst>
              <a:ext uri="{FF2B5EF4-FFF2-40B4-BE49-F238E27FC236}">
                <a16:creationId xmlns:a16="http://schemas.microsoft.com/office/drawing/2014/main" id="{5AB5557E-DA6E-4B1F-8B30-7AD28789CA00}"/>
              </a:ext>
            </a:extLst>
          </p:cNvPr>
          <p:cNvSpPr>
            <a:spLocks noGrp="1"/>
          </p:cNvSpPr>
          <p:nvPr>
            <p:ph sz="half" idx="2"/>
          </p:nvPr>
        </p:nvSpPr>
        <p:spPr>
          <a:xfrm>
            <a:off x="7104888" y="1600628"/>
            <a:ext cx="4553712" cy="4718906"/>
          </a:xfrm>
        </p:spPr>
        <p:txBody>
          <a:bodyPr>
            <a:normAutofit fontScale="25000" lnSpcReduction="20000"/>
          </a:bodyPr>
          <a:lstStyle/>
          <a:p>
            <a:pPr marL="0" indent="0" algn="ctr">
              <a:buNone/>
            </a:pPr>
            <a:r>
              <a:rPr lang="fi-FI" sz="6400" b="1" dirty="0">
                <a:solidFill>
                  <a:schemeClr val="accent2"/>
                </a:solidFill>
                <a:latin typeface="Calibri" panose="020F0502020204030204" pitchFamily="34" charset="0"/>
                <a:cs typeface="Calibri" panose="020F0502020204030204" pitchFamily="34" charset="0"/>
              </a:rPr>
              <a:t>KEHITTÄMISKOHTEET</a:t>
            </a:r>
          </a:p>
          <a:p>
            <a:r>
              <a:rPr lang="fi-FI" sz="6400" dirty="0">
                <a:latin typeface="Calibri" panose="020F0502020204030204" pitchFamily="34" charset="0"/>
                <a:cs typeface="Calibri" panose="020F0502020204030204" pitchFamily="34" charset="0"/>
              </a:rPr>
              <a:t>Sisäisen viestinnän kehittäminen</a:t>
            </a:r>
          </a:p>
          <a:p>
            <a:r>
              <a:rPr lang="fi-FI" sz="6400" dirty="0">
                <a:latin typeface="Calibri" panose="020F0502020204030204" pitchFamily="34" charset="0"/>
                <a:cs typeface="Calibri" panose="020F0502020204030204" pitchFamily="34" charset="0"/>
              </a:rPr>
              <a:t>Yhteisten pelisääntöjen noudattaminen</a:t>
            </a:r>
          </a:p>
          <a:p>
            <a:r>
              <a:rPr lang="fi-FI" sz="6400" dirty="0">
                <a:latin typeface="Calibri" panose="020F0502020204030204" pitchFamily="34" charset="0"/>
                <a:cs typeface="Calibri" panose="020F0502020204030204" pitchFamily="34" charset="0"/>
              </a:rPr>
              <a:t>Kestävän kehityksen periaatteisiin paneutuminen</a:t>
            </a:r>
          </a:p>
          <a:p>
            <a:r>
              <a:rPr lang="fi-FI" sz="6400" dirty="0">
                <a:latin typeface="Calibri" panose="020F0502020204030204" pitchFamily="34" charset="0"/>
                <a:cs typeface="Calibri" panose="020F0502020204030204" pitchFamily="34" charset="0"/>
              </a:rPr>
              <a:t>Oppimisen arvioinnin perusteista kertominen oppilaille parantunut, mutta siinä edelleen kehitettävää</a:t>
            </a:r>
          </a:p>
          <a:p>
            <a:r>
              <a:rPr lang="fi-FI" sz="6400" dirty="0">
                <a:latin typeface="Calibri" panose="020F0502020204030204" pitchFamily="34" charset="0"/>
                <a:cs typeface="Calibri" panose="020F0502020204030204" pitchFamily="34" charset="0"/>
              </a:rPr>
              <a:t>Arviointimenetelmien monipuolistaminen</a:t>
            </a:r>
          </a:p>
          <a:p>
            <a:r>
              <a:rPr lang="fi-FI" sz="6400" dirty="0">
                <a:latin typeface="Calibri" panose="020F0502020204030204" pitchFamily="34" charset="0"/>
                <a:cs typeface="Calibri" panose="020F0502020204030204" pitchFamily="34" charset="0"/>
              </a:rPr>
              <a:t>Luokan työrauhan parantaminen</a:t>
            </a:r>
          </a:p>
          <a:p>
            <a:r>
              <a:rPr lang="fi-FI" sz="6400" dirty="0">
                <a:latin typeface="Calibri" panose="020F0502020204030204" pitchFamily="34" charset="0"/>
                <a:cs typeface="Calibri" panose="020F0502020204030204" pitchFamily="34" charset="0"/>
              </a:rPr>
              <a:t>Oppilaiden tuen tarpeiden huomioiminen ja ongelmatilanteissa toimintatapojen selkeyttäminen</a:t>
            </a:r>
          </a:p>
          <a:p>
            <a:r>
              <a:rPr lang="fi-FI" sz="6400" dirty="0">
                <a:latin typeface="Calibri" panose="020F0502020204030204" pitchFamily="34" charset="0"/>
                <a:cs typeface="Calibri" panose="020F0502020204030204" pitchFamily="34" charset="0"/>
              </a:rPr>
              <a:t>Oppilaiden välisten ristiriitojen ehkäisemiseen ja ratkaisemiseen lisää suunnitelmallisuutta</a:t>
            </a:r>
          </a:p>
          <a:p>
            <a:r>
              <a:rPr lang="fi-FI" sz="6400" dirty="0">
                <a:latin typeface="Calibri" panose="020F0502020204030204" pitchFamily="34" charset="0"/>
                <a:cs typeface="Calibri" panose="020F0502020204030204" pitchFamily="34" charset="0"/>
              </a:rPr>
              <a:t>Henkilöstön aktiivisuuden lisääminen kodin ja koulun yhteistyössä</a:t>
            </a:r>
          </a:p>
          <a:p>
            <a:pPr marL="0" indent="0">
              <a:buNone/>
            </a:pPr>
            <a:endParaRPr lang="fi-FI" dirty="0"/>
          </a:p>
        </p:txBody>
      </p:sp>
      <p:pic>
        <p:nvPicPr>
          <p:cNvPr id="6" name="Kuva 5">
            <a:extLst>
              <a:ext uri="{FF2B5EF4-FFF2-40B4-BE49-F238E27FC236}">
                <a16:creationId xmlns:a16="http://schemas.microsoft.com/office/drawing/2014/main" id="{CDBAA720-417E-471B-B99C-127FAAC835C6}"/>
              </a:ext>
            </a:extLst>
          </p:cNvPr>
          <p:cNvPicPr>
            <a:picLocks noChangeAspect="1"/>
          </p:cNvPicPr>
          <p:nvPr/>
        </p:nvPicPr>
        <p:blipFill>
          <a:blip r:embed="rId2"/>
          <a:stretch>
            <a:fillRect/>
          </a:stretch>
        </p:blipFill>
        <p:spPr>
          <a:xfrm>
            <a:off x="838200" y="84003"/>
            <a:ext cx="1551710" cy="1745673"/>
          </a:xfrm>
          <a:prstGeom prst="rect">
            <a:avLst/>
          </a:prstGeom>
        </p:spPr>
      </p:pic>
    </p:spTree>
    <p:extLst>
      <p:ext uri="{BB962C8B-B14F-4D97-AF65-F5344CB8AC3E}">
        <p14:creationId xmlns:p14="http://schemas.microsoft.com/office/powerpoint/2010/main" val="311630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FDFB95-2803-4882-8DE6-333A75D37240}"/>
              </a:ext>
            </a:extLst>
          </p:cNvPr>
          <p:cNvSpPr>
            <a:spLocks noGrp="1"/>
          </p:cNvSpPr>
          <p:nvPr>
            <p:ph type="ctrTitle"/>
          </p:nvPr>
        </p:nvSpPr>
        <p:spPr/>
        <p:txBody>
          <a:bodyPr rtlCol="0"/>
          <a:lstStyle/>
          <a:p>
            <a:pPr algn="ctr" rtl="0"/>
            <a:r>
              <a:rPr lang="fi-FI" dirty="0"/>
              <a:t>Opetushenkilöstön yleisarvosana koulun toiminnasta</a:t>
            </a:r>
            <a:br>
              <a:rPr lang="fi-FI" dirty="0"/>
            </a:br>
            <a:r>
              <a:rPr lang="fi-FI" dirty="0"/>
              <a:t> </a:t>
            </a:r>
            <a:r>
              <a:rPr lang="fi-FI" dirty="0">
                <a:solidFill>
                  <a:schemeClr val="accent2"/>
                </a:solidFill>
              </a:rPr>
              <a:t>8.9</a:t>
            </a:r>
            <a:br>
              <a:rPr lang="fi-FI" dirty="0"/>
            </a:br>
            <a:r>
              <a:rPr lang="fi-FI" sz="2000" dirty="0"/>
              <a:t>(v. 2022 8.7, v.2020 8.6 ja v.2018 8.31  )</a:t>
            </a:r>
          </a:p>
        </p:txBody>
      </p:sp>
      <p:pic>
        <p:nvPicPr>
          <p:cNvPr id="8" name="Kuvan paikkamerkki 7" descr="vuoret auringonlaskussa">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Alatunnisteen paikkamerkki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fi-FI" dirty="0"/>
              <a:t>Seudullinen arviointi 2024</a:t>
            </a:r>
          </a:p>
        </p:txBody>
      </p:sp>
      <p:sp>
        <p:nvSpPr>
          <p:cNvPr id="10" name="Dian numeron paikkamerkki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fi-FI" smtClean="0"/>
              <a:pPr rtl="0"/>
              <a:t>14</a:t>
            </a:fld>
            <a:endParaRPr lang="fi-FI"/>
          </a:p>
        </p:txBody>
      </p:sp>
    </p:spTree>
    <p:extLst>
      <p:ext uri="{BB962C8B-B14F-4D97-AF65-F5344CB8AC3E}">
        <p14:creationId xmlns:p14="http://schemas.microsoft.com/office/powerpoint/2010/main" val="356147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latunnisteen paikkamerkki 22">
            <a:extLst>
              <a:ext uri="{FF2B5EF4-FFF2-40B4-BE49-F238E27FC236}">
                <a16:creationId xmlns:a16="http://schemas.microsoft.com/office/drawing/2014/main" id="{DE8D546E-0F46-4CC0-B2B1-8B2430D00C0C}"/>
              </a:ext>
            </a:extLst>
          </p:cNvPr>
          <p:cNvSpPr>
            <a:spLocks noGrp="1"/>
          </p:cNvSpPr>
          <p:nvPr>
            <p:ph type="ftr" sz="quarter" idx="11"/>
          </p:nvPr>
        </p:nvSpPr>
        <p:spPr/>
        <p:txBody>
          <a:bodyPr rtlCol="0"/>
          <a:lstStyle/>
          <a:p>
            <a:pPr rtl="0"/>
            <a:r>
              <a:rPr lang="fi-FI" dirty="0"/>
              <a:t>Seudullinen arviointi  2024</a:t>
            </a:r>
          </a:p>
        </p:txBody>
      </p:sp>
      <p:pic>
        <p:nvPicPr>
          <p:cNvPr id="9" name="Kuvan paikkamerkki 8" descr="vuoret auringonlaskussa">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3"/>
          <a:srcRect t="41" b="41"/>
          <a:stretch/>
        </p:blipFill>
        <p:spPr/>
      </p:pic>
      <p:pic>
        <p:nvPicPr>
          <p:cNvPr id="11" name="Kuvan paikkamerkki 10" descr="vuoret auringonlaskussa">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4"/>
          <a:srcRect t="347" b="347"/>
          <a:stretch/>
        </p:blipFill>
        <p:spPr/>
      </p:pic>
      <p:sp>
        <p:nvSpPr>
          <p:cNvPr id="6" name="Otsikko 5">
            <a:extLst>
              <a:ext uri="{FF2B5EF4-FFF2-40B4-BE49-F238E27FC236}">
                <a16:creationId xmlns:a16="http://schemas.microsoft.com/office/drawing/2014/main" id="{FF777B66-94CB-491C-AC6B-BDAC98E21D57}"/>
              </a:ext>
            </a:extLst>
          </p:cNvPr>
          <p:cNvSpPr>
            <a:spLocks noGrp="1"/>
          </p:cNvSpPr>
          <p:nvPr>
            <p:ph type="title"/>
          </p:nvPr>
        </p:nvSpPr>
        <p:spPr>
          <a:xfrm>
            <a:off x="5588998" y="245210"/>
            <a:ext cx="5457269" cy="2276856"/>
          </a:xfrm>
        </p:spPr>
        <p:txBody>
          <a:bodyPr rtlCol="0">
            <a:normAutofit/>
          </a:bodyPr>
          <a:lstStyle/>
          <a:p>
            <a:pPr algn="l" rtl="0"/>
            <a:r>
              <a:rPr lang="fi-FI" sz="3600" dirty="0">
                <a:latin typeface="Calibri" panose="020F0502020204030204" pitchFamily="34" charset="0"/>
                <a:cs typeface="Calibri" panose="020F0502020204030204" pitchFamily="34" charset="0"/>
              </a:rPr>
              <a:t>Kiitos kaikille arviointiin osallistuneille!</a:t>
            </a:r>
          </a:p>
        </p:txBody>
      </p:sp>
      <p:sp>
        <p:nvSpPr>
          <p:cNvPr id="7" name="Tekstin paikkamerkki 6">
            <a:extLst>
              <a:ext uri="{FF2B5EF4-FFF2-40B4-BE49-F238E27FC236}">
                <a16:creationId xmlns:a16="http://schemas.microsoft.com/office/drawing/2014/main" id="{42AF1107-8D35-4E35-93C7-D3640946F742}"/>
              </a:ext>
            </a:extLst>
          </p:cNvPr>
          <p:cNvSpPr>
            <a:spLocks noGrp="1"/>
          </p:cNvSpPr>
          <p:nvPr>
            <p:ph type="body" sz="quarter" idx="13"/>
          </p:nvPr>
        </p:nvSpPr>
        <p:spPr>
          <a:xfrm>
            <a:off x="6450883" y="3456626"/>
            <a:ext cx="5276088" cy="1124712"/>
          </a:xfrm>
        </p:spPr>
        <p:txBody>
          <a:bodyPr rtlCol="0">
            <a:normAutofit fontScale="85000" lnSpcReduction="20000"/>
          </a:bodyPr>
          <a:lstStyle/>
          <a:p>
            <a:pPr rtl="0"/>
            <a:r>
              <a:rPr lang="fi-FI" dirty="0">
                <a:latin typeface="Calibri" panose="020F0502020204030204" pitchFamily="34" charset="0"/>
                <a:cs typeface="Calibri" panose="020F0502020204030204" pitchFamily="34" charset="0"/>
              </a:rPr>
              <a:t>Hartolan Yhtenäiskoulu</a:t>
            </a:r>
          </a:p>
          <a:p>
            <a:pPr rtl="0"/>
            <a:r>
              <a:rPr lang="fi-FI" dirty="0">
                <a:latin typeface="Calibri" panose="020F0502020204030204" pitchFamily="34" charset="0"/>
                <a:cs typeface="Calibri" panose="020F0502020204030204" pitchFamily="34" charset="0"/>
              </a:rPr>
              <a:t>Tiina Kotila-Paaso</a:t>
            </a:r>
          </a:p>
          <a:p>
            <a:pPr rtl="0"/>
            <a:r>
              <a:rPr lang="fi-FI" dirty="0">
                <a:latin typeface="Calibri" panose="020F0502020204030204" pitchFamily="34" charset="0"/>
                <a:cs typeface="Calibri" panose="020F0502020204030204" pitchFamily="34" charset="0"/>
              </a:rPr>
              <a:t>Rehtori, laatu- ja arviointivastaava</a:t>
            </a:r>
          </a:p>
          <a:p>
            <a:pPr rtl="0"/>
            <a:r>
              <a:rPr lang="fi-FI" dirty="0">
                <a:latin typeface="Calibri" panose="020F0502020204030204" pitchFamily="34" charset="0"/>
                <a:cs typeface="Calibri" panose="020F0502020204030204" pitchFamily="34" charset="0"/>
              </a:rPr>
              <a:t> 17.4.2024</a:t>
            </a:r>
          </a:p>
          <a:p>
            <a:pPr rtl="0"/>
            <a:endParaRPr lang="fi-FI" dirty="0"/>
          </a:p>
        </p:txBody>
      </p:sp>
      <p:pic>
        <p:nvPicPr>
          <p:cNvPr id="15" name="Kuvan paikkamerkki 14" descr="vuoret hämärän taivaan alla">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5"/>
          <a:srcRect l="16" r="16"/>
          <a:stretch/>
        </p:blipFill>
        <p:spPr/>
      </p:pic>
      <p:pic>
        <p:nvPicPr>
          <p:cNvPr id="13" name="Kuvan paikkamerkki 12" descr="vuoret yötaivaan alla juuri ennen aamunkoitetta">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6"/>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DDBBC93-70DF-4E4E-98E3-08124185AB18}"/>
              </a:ext>
            </a:extLst>
          </p:cNvPr>
          <p:cNvSpPr>
            <a:spLocks noGrp="1"/>
          </p:cNvSpPr>
          <p:nvPr>
            <p:ph type="title"/>
          </p:nvPr>
        </p:nvSpPr>
        <p:spPr>
          <a:xfrm>
            <a:off x="789709" y="804354"/>
            <a:ext cx="6190488" cy="1179576"/>
          </a:xfrm>
        </p:spPr>
        <p:txBody>
          <a:bodyPr rtlCol="0" anchor="b">
            <a:normAutofit/>
          </a:bodyPr>
          <a:lstStyle/>
          <a:p>
            <a:pPr rtl="0"/>
            <a:r>
              <a:rPr lang="fi-FI" sz="3200" dirty="0"/>
              <a:t>Esi- ja perusopetuksen seudullinen arviointi 2024</a:t>
            </a:r>
          </a:p>
        </p:txBody>
      </p:sp>
      <p:sp>
        <p:nvSpPr>
          <p:cNvPr id="4" name="Tekstin paikkamerkki 3">
            <a:extLst>
              <a:ext uri="{FF2B5EF4-FFF2-40B4-BE49-F238E27FC236}">
                <a16:creationId xmlns:a16="http://schemas.microsoft.com/office/drawing/2014/main" id="{65DE74E9-AA78-46C1-845A-0B72FA8AF35E}"/>
              </a:ext>
            </a:extLst>
          </p:cNvPr>
          <p:cNvSpPr>
            <a:spLocks noGrp="1"/>
          </p:cNvSpPr>
          <p:nvPr>
            <p:ph idx="1"/>
          </p:nvPr>
        </p:nvSpPr>
        <p:spPr>
          <a:xfrm>
            <a:off x="874356" y="2289488"/>
            <a:ext cx="7684009" cy="4252278"/>
          </a:xfrm>
        </p:spPr>
        <p:txBody>
          <a:bodyPr rtlCol="0">
            <a:noAutofit/>
          </a:bodyPr>
          <a:lstStyle/>
          <a:p>
            <a:pPr>
              <a:lnSpc>
                <a:spcPct val="100000"/>
              </a:lnSpc>
            </a:pPr>
            <a:r>
              <a:rPr lang="fi-FI" sz="1200" b="1" dirty="0">
                <a:solidFill>
                  <a:srgbClr val="00B050"/>
                </a:solidFill>
              </a:rPr>
              <a:t>Seudullisiksi vahvuuksiksi nostettiin:</a:t>
            </a:r>
          </a:p>
          <a:p>
            <a:r>
              <a:rPr lang="fi-FI" sz="1200" dirty="0">
                <a:effectLst/>
                <a:latin typeface="Arial" panose="020B0604020202020204" pitchFamily="34" charset="0"/>
                <a:ea typeface="Aptos" panose="020B0004020202020204" pitchFamily="34" charset="0"/>
                <a:cs typeface="Aptos" panose="020B0004020202020204" pitchFamily="34" charset="0"/>
              </a:rPr>
              <a:t>Huoltajien sekä esi- ja perusopetuksen oppilaiden vastausten mukaan aikuiset ovat ystävällisiä, välittäviä ja osaavia. Henkilöstöä on helppo lähestyä ja luottamuksellisten keskustelujen käyminen heidän kanssaan on mahdollista. Yhteistyö kodin ja esiopetuksen sekä kodin ja koulun välillä on sujuvaa. Oppilaiden mielestä oppiminen on mukavaa ja monissa vastauksissa mainitaan, että kivaa ja tärkeää esiopetuksessa ja koulussa on kaverit. Useat eskarilaiset nostivat mukavaksi asiaksi leikkimisen ja toivoivat, että sitä olisi vielä nykyistäkin enemmän.</a:t>
            </a:r>
            <a:endParaRPr lang="fi-FI" sz="1200" dirty="0">
              <a:effectLst/>
              <a:latin typeface="Aptos" panose="020B0004020202020204" pitchFamily="34" charset="0"/>
              <a:ea typeface="Aptos" panose="020B0004020202020204" pitchFamily="34" charset="0"/>
              <a:cs typeface="Aptos" panose="020B0004020202020204" pitchFamily="34" charset="0"/>
            </a:endParaRPr>
          </a:p>
          <a:p>
            <a:r>
              <a:rPr lang="fi-FI" sz="1200" dirty="0">
                <a:effectLst/>
                <a:latin typeface="Arial" panose="020B0604020202020204" pitchFamily="34" charset="0"/>
                <a:ea typeface="Aptos" panose="020B0004020202020204" pitchFamily="34" charset="0"/>
                <a:cs typeface="Aptos" panose="020B0004020202020204" pitchFamily="34" charset="0"/>
              </a:rPr>
              <a:t>Monet henkilöstön palautteet kiittävät työkavereita, yhteistyötä, yhteishenkeä ja esihenkilöitä. Yhdessä suunnittelun ja tekemisen kulttuuri muun henkilöstön kanssa on kehittynyt hyvään suuntaan. Esiopetuksessa moniammatillinen yhteistyö koetaan toimivaksi.</a:t>
            </a:r>
            <a:endParaRPr lang="fi-FI" sz="1200" dirty="0">
              <a:effectLst/>
              <a:latin typeface="Aptos" panose="020B0004020202020204" pitchFamily="34" charset="0"/>
              <a:ea typeface="Aptos" panose="020B0004020202020204" pitchFamily="34" charset="0"/>
              <a:cs typeface="Aptos" panose="020B0004020202020204" pitchFamily="34" charset="0"/>
            </a:endParaRPr>
          </a:p>
          <a:p>
            <a:pPr>
              <a:lnSpc>
                <a:spcPct val="100000"/>
              </a:lnSpc>
            </a:pPr>
            <a:r>
              <a:rPr lang="fi-FI" sz="1200" b="1" dirty="0">
                <a:solidFill>
                  <a:srgbClr val="0070C0"/>
                </a:solidFill>
              </a:rPr>
              <a:t>Seudullisiksi kehittämiskohteiksi nostettiin:</a:t>
            </a:r>
          </a:p>
          <a:p>
            <a:r>
              <a:rPr lang="fi-FI" sz="1200" dirty="0">
                <a:effectLst/>
                <a:latin typeface="Arial" panose="020B0604020202020204" pitchFamily="34" charset="0"/>
                <a:ea typeface="Aptos" panose="020B0004020202020204" pitchFamily="34" charset="0"/>
                <a:cs typeface="Aptos" panose="020B0004020202020204" pitchFamily="34" charset="0"/>
              </a:rPr>
              <a:t>Edellisen, vuonna 2022 toteutetun kyselyn vastausten perusteella parantamisalueeksi valittiin oppilaiden tasa-arvoisuus ja yhdenvertaisuus sekä siihen liittyvä yhteisten pelisääntöjen noudattaminen. Asiaa lähdettiin edistämään seudullisesti työstämällä kaikille kunnille yhteinen esi- ja perusopetuksen tasa-arvo- ja yhdenvertaisuussuunnitelmaopas sekä siihen liittyvät askelmerkit suunnitelman viemiseksi osaksi arkea. Nyt toteutetun kyselyn vastausten perusteella asiassa ei ole vielä edistytty, joten sitä on kehitettävä edelleen.</a:t>
            </a:r>
            <a:endParaRPr lang="fi-FI" sz="1200" dirty="0">
              <a:effectLst/>
              <a:latin typeface="Aptos" panose="020B0004020202020204" pitchFamily="34" charset="0"/>
              <a:ea typeface="Aptos" panose="020B0004020202020204" pitchFamily="34" charset="0"/>
              <a:cs typeface="Aptos" panose="020B0004020202020204" pitchFamily="34" charset="0"/>
            </a:endParaRPr>
          </a:p>
          <a:p>
            <a:pPr>
              <a:lnSpc>
                <a:spcPct val="100000"/>
              </a:lnSpc>
            </a:pPr>
            <a:endParaRPr lang="fi-FI" sz="1000" dirty="0"/>
          </a:p>
        </p:txBody>
      </p:sp>
      <p:sp>
        <p:nvSpPr>
          <p:cNvPr id="8" name="Alatunnisteen paikkamerkki 7">
            <a:extLst>
              <a:ext uri="{FF2B5EF4-FFF2-40B4-BE49-F238E27FC236}">
                <a16:creationId xmlns:a16="http://schemas.microsoft.com/office/drawing/2014/main" id="{AEEDFC2F-FF0A-4EC9-A0BB-0AA2B1E6BA4A}"/>
              </a:ext>
            </a:extLst>
          </p:cNvPr>
          <p:cNvSpPr>
            <a:spLocks noGrp="1"/>
          </p:cNvSpPr>
          <p:nvPr>
            <p:ph type="ftr" sz="quarter" idx="11"/>
          </p:nvPr>
        </p:nvSpPr>
        <p:spPr>
          <a:xfrm>
            <a:off x="7964424" y="621792"/>
            <a:ext cx="4114800" cy="365125"/>
          </a:xfrm>
        </p:spPr>
        <p:txBody>
          <a:bodyPr rtlCol="0" anchor="ctr">
            <a:normAutofit/>
          </a:bodyPr>
          <a:lstStyle/>
          <a:p>
            <a:pPr rtl="0">
              <a:spcAft>
                <a:spcPts val="600"/>
              </a:spcAft>
            </a:pPr>
            <a:r>
              <a:rPr lang="fi-FI" dirty="0"/>
              <a:t>Seudullinen arviointi 2024</a:t>
            </a:r>
          </a:p>
        </p:txBody>
      </p:sp>
      <p:pic>
        <p:nvPicPr>
          <p:cNvPr id="1028" name="Picture 4" descr="Vahvuutesi, kukka, vahvuus' Hiirimatto | Spreadshirt">
            <a:extLst>
              <a:ext uri="{FF2B5EF4-FFF2-40B4-BE49-F238E27FC236}">
                <a16:creationId xmlns:a16="http://schemas.microsoft.com/office/drawing/2014/main" id="{D94B34C4-B81F-48A9-AD3E-8E0172C8C67D}"/>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bwMode="auto">
          <a:xfrm>
            <a:off x="8899461" y="3551521"/>
            <a:ext cx="2750416" cy="275042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iruutu 9">
            <a:extLst>
              <a:ext uri="{FF2B5EF4-FFF2-40B4-BE49-F238E27FC236}">
                <a16:creationId xmlns:a16="http://schemas.microsoft.com/office/drawing/2014/main" id="{DF0CBA2A-6F3E-4925-84B8-A60E0CC75D59}"/>
              </a:ext>
            </a:extLst>
          </p:cNvPr>
          <p:cNvSpPr txBox="1"/>
          <p:nvPr/>
        </p:nvSpPr>
        <p:spPr>
          <a:xfrm>
            <a:off x="8217269" y="5780340"/>
            <a:ext cx="3609109" cy="375552"/>
          </a:xfrm>
          <a:prstGeom prst="rect">
            <a:avLst/>
          </a:prstGeom>
          <a:noFill/>
        </p:spPr>
        <p:txBody>
          <a:bodyPr wrap="square">
            <a:spAutoFit/>
          </a:bodyPr>
          <a:lstStyle/>
          <a:p>
            <a:pPr marL="487680">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Ole tietoinen vahvuudestasi </a:t>
            </a:r>
            <a:r>
              <a:rPr lang="fi-FI" dirty="0">
                <a:latin typeface="Calibri" panose="020F0502020204030204" pitchFamily="34" charset="0"/>
                <a:ea typeface="Calibri" panose="020F0502020204030204" pitchFamily="34" charset="0"/>
                <a:cs typeface="Times New Roman" panose="02020603050405020304" pitchFamily="18" charset="0"/>
              </a:rPr>
              <a: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DDBBC93-70DF-4E4E-98E3-08124185AB18}"/>
              </a:ext>
            </a:extLst>
          </p:cNvPr>
          <p:cNvSpPr>
            <a:spLocks noGrp="1"/>
          </p:cNvSpPr>
          <p:nvPr>
            <p:ph type="title"/>
          </p:nvPr>
        </p:nvSpPr>
        <p:spPr>
          <a:xfrm>
            <a:off x="789709" y="804354"/>
            <a:ext cx="6190488" cy="1179576"/>
          </a:xfrm>
        </p:spPr>
        <p:txBody>
          <a:bodyPr rtlCol="0" anchor="b">
            <a:normAutofit/>
          </a:bodyPr>
          <a:lstStyle/>
          <a:p>
            <a:pPr rtl="0"/>
            <a:r>
              <a:rPr lang="fi-FI" sz="3200" dirty="0"/>
              <a:t>Esi- ja perusopetuksen seudullinen arviointi 2024</a:t>
            </a:r>
          </a:p>
        </p:txBody>
      </p:sp>
      <p:sp>
        <p:nvSpPr>
          <p:cNvPr id="4" name="Tekstin paikkamerkki 3">
            <a:extLst>
              <a:ext uri="{FF2B5EF4-FFF2-40B4-BE49-F238E27FC236}">
                <a16:creationId xmlns:a16="http://schemas.microsoft.com/office/drawing/2014/main" id="{65DE74E9-AA78-46C1-845A-0B72FA8AF35E}"/>
              </a:ext>
            </a:extLst>
          </p:cNvPr>
          <p:cNvSpPr>
            <a:spLocks noGrp="1"/>
          </p:cNvSpPr>
          <p:nvPr>
            <p:ph idx="1"/>
          </p:nvPr>
        </p:nvSpPr>
        <p:spPr>
          <a:xfrm>
            <a:off x="789709" y="1972313"/>
            <a:ext cx="8145827" cy="4594742"/>
          </a:xfrm>
        </p:spPr>
        <p:txBody>
          <a:bodyPr rtlCol="0">
            <a:noAutofit/>
          </a:bodyPr>
          <a:lstStyle/>
          <a:p>
            <a:r>
              <a:rPr lang="fi-FI" sz="1200" dirty="0">
                <a:effectLst/>
                <a:latin typeface="Arial" panose="020B0604020202020204" pitchFamily="34" charset="0"/>
                <a:ea typeface="Aptos" panose="020B0004020202020204" pitchFamily="34" charset="0"/>
                <a:cs typeface="Aptos" panose="020B0004020202020204" pitchFamily="34" charset="0"/>
              </a:rPr>
              <a:t>Huoltajat kaipasivat enemmän resurssia oppimisen tukeen ja erityisopetukseen ja toivoivat enemmän henkilöstön yksilöllisempää aikaa oppilaille. Myös henkilöstön mukaan oppilaiden tuen saamista on edelleen kehitettävä.</a:t>
            </a:r>
            <a:endParaRPr lang="fi-FI" sz="1200" dirty="0">
              <a:effectLst/>
              <a:latin typeface="Aptos" panose="020B0004020202020204" pitchFamily="34" charset="0"/>
              <a:ea typeface="Aptos" panose="020B0004020202020204" pitchFamily="34" charset="0"/>
              <a:cs typeface="Aptos" panose="020B0004020202020204" pitchFamily="34" charset="0"/>
            </a:endParaRPr>
          </a:p>
          <a:p>
            <a:r>
              <a:rPr lang="fi-FI" sz="1200" dirty="0">
                <a:effectLst/>
                <a:latin typeface="Arial" panose="020B0604020202020204" pitchFamily="34" charset="0"/>
                <a:ea typeface="Aptos" panose="020B0004020202020204" pitchFamily="34" charset="0"/>
                <a:cs typeface="Aptos" panose="020B0004020202020204" pitchFamily="34" charset="0"/>
              </a:rPr>
              <a:t>Huoltajat kaipasivat edellisen kyselyn tavoin enemmän tietoa oppilaan oppimisesta ja opintojen etenemisestä sekä oppimisen arvioinnin perusteista. Esiopetuksessa huoltajat kokivat kuitenkin saavansa tietoa lapsen päivästä enemmän kuin aikaisemmin. Nämä ovat tärkeitä, jotta vuorovaikutus ja jatkuva keskustelu oppimisesta lisääntyvät.</a:t>
            </a:r>
            <a:endParaRPr lang="fi-FI" sz="1200" dirty="0">
              <a:effectLst/>
              <a:latin typeface="Aptos" panose="020B0004020202020204" pitchFamily="34" charset="0"/>
              <a:ea typeface="Aptos" panose="020B0004020202020204" pitchFamily="34" charset="0"/>
              <a:cs typeface="Aptos" panose="020B0004020202020204" pitchFamily="34" charset="0"/>
            </a:endParaRPr>
          </a:p>
          <a:p>
            <a:r>
              <a:rPr lang="fi-FI" sz="1200" dirty="0">
                <a:effectLst/>
                <a:latin typeface="Arial" panose="020B0604020202020204" pitchFamily="34" charset="0"/>
                <a:ea typeface="Aptos" panose="020B0004020202020204" pitchFamily="34" charset="0"/>
                <a:cs typeface="Aptos" panose="020B0004020202020204" pitchFamily="34" charset="0"/>
              </a:rPr>
              <a:t>Kaikkien vastaajaryhmien osallisuuden ja vaikuttamisen mahdollisuudet kaipaavat edelleen kehittämistä. Mahdollisuudet vaikuttaa itseään koskeviin asioihin ja toiminnan suunnitteluun vaikuttavat myönteisesti niin esiopetukseen kuin kouluunkin kiinnittymiseen ja siellä viihtymiseen.</a:t>
            </a:r>
            <a:endParaRPr lang="fi-FI" sz="1200" dirty="0">
              <a:effectLst/>
              <a:latin typeface="Aptos" panose="020B0004020202020204" pitchFamily="34" charset="0"/>
              <a:ea typeface="Aptos" panose="020B0004020202020204" pitchFamily="34" charset="0"/>
              <a:cs typeface="Aptos" panose="020B0004020202020204" pitchFamily="34" charset="0"/>
            </a:endParaRPr>
          </a:p>
          <a:p>
            <a:r>
              <a:rPr lang="fi-FI" sz="1200" dirty="0">
                <a:effectLst/>
                <a:latin typeface="Arial" panose="020B0604020202020204" pitchFamily="34" charset="0"/>
                <a:ea typeface="Aptos" panose="020B0004020202020204" pitchFamily="34" charset="0"/>
                <a:cs typeface="Aptos" panose="020B0004020202020204" pitchFamily="34" charset="0"/>
              </a:rPr>
              <a:t>Kyselyn mukaan sekä oppilaat että henkilöstö kaipaavat enemmän rauhaa työskentelyyn. Useat vastaajat mainitsivat muun muassa avoimet oppimisympäristöt, jotka aiheuttavat melua, rauhattomuutta ja keskittymisvaikeuksia. He toivoivat enemmän suljettuja tiloja, seinien äänieristystä ja monipuolisia oppimisympäristöjä. Tilat vaikuttavat oppimisen laatuun ja työskentelyrauhaan.</a:t>
            </a:r>
            <a:endParaRPr lang="fi-FI" sz="1200" dirty="0">
              <a:effectLst/>
              <a:latin typeface="Aptos" panose="020B0004020202020204" pitchFamily="34" charset="0"/>
              <a:ea typeface="Aptos" panose="020B0004020202020204" pitchFamily="34" charset="0"/>
              <a:cs typeface="Aptos" panose="020B0004020202020204" pitchFamily="34" charset="0"/>
            </a:endParaRPr>
          </a:p>
          <a:p>
            <a:r>
              <a:rPr lang="fi-FI" sz="1200" dirty="0">
                <a:effectLst/>
                <a:latin typeface="Arial" panose="020B0604020202020204" pitchFamily="34" charset="0"/>
                <a:ea typeface="Aptos" panose="020B0004020202020204" pitchFamily="34" charset="0"/>
                <a:cs typeface="Aptos" panose="020B0004020202020204" pitchFamily="34" charset="0"/>
              </a:rPr>
              <a:t>Perinteisellä kouluarvosanalla mitattuna eri vastaajaryhmät antoivat koulujen toiminnalle arvosanaksi 8 ½ ja esiopetuksen arvosanaksi 9.</a:t>
            </a:r>
            <a:endParaRPr lang="fi-FI" sz="1200" dirty="0">
              <a:effectLst/>
              <a:latin typeface="Aptos" panose="020B0004020202020204" pitchFamily="34" charset="0"/>
              <a:ea typeface="Aptos" panose="020B0004020202020204" pitchFamily="34" charset="0"/>
              <a:cs typeface="Aptos" panose="020B0004020202020204" pitchFamily="34" charset="0"/>
            </a:endParaRPr>
          </a:p>
          <a:p>
            <a:pPr>
              <a:lnSpc>
                <a:spcPct val="100000"/>
              </a:lnSpc>
            </a:pPr>
            <a:r>
              <a:rPr lang="fi-FI" sz="1000" dirty="0"/>
              <a:t>****</a:t>
            </a:r>
          </a:p>
          <a:p>
            <a:pPr>
              <a:lnSpc>
                <a:spcPct val="100000"/>
              </a:lnSpc>
            </a:pPr>
            <a:r>
              <a:rPr lang="fi-FI" sz="1000" dirty="0"/>
              <a:t>Vahvuudet ja kehittämiskohteet on esitelty sivistysjohtajille 13.3.2024 ohjausryhmän kokouksessa. Tämän jälkeen tuloksista on laadittu seudullinen mediatiedote, joka on julkaistu 15.3.2024. Hartolan tulokset esitellään sivistys- ja hyvinvointilautakunnassa 25.4.2024.</a:t>
            </a:r>
          </a:p>
        </p:txBody>
      </p:sp>
      <p:sp>
        <p:nvSpPr>
          <p:cNvPr id="8" name="Alatunnisteen paikkamerkki 7">
            <a:extLst>
              <a:ext uri="{FF2B5EF4-FFF2-40B4-BE49-F238E27FC236}">
                <a16:creationId xmlns:a16="http://schemas.microsoft.com/office/drawing/2014/main" id="{AEEDFC2F-FF0A-4EC9-A0BB-0AA2B1E6BA4A}"/>
              </a:ext>
            </a:extLst>
          </p:cNvPr>
          <p:cNvSpPr>
            <a:spLocks noGrp="1"/>
          </p:cNvSpPr>
          <p:nvPr>
            <p:ph type="ftr" sz="quarter" idx="11"/>
          </p:nvPr>
        </p:nvSpPr>
        <p:spPr>
          <a:xfrm>
            <a:off x="7964424" y="621792"/>
            <a:ext cx="4114800" cy="365125"/>
          </a:xfrm>
        </p:spPr>
        <p:txBody>
          <a:bodyPr rtlCol="0" anchor="ctr">
            <a:normAutofit/>
          </a:bodyPr>
          <a:lstStyle/>
          <a:p>
            <a:pPr rtl="0">
              <a:spcAft>
                <a:spcPts val="600"/>
              </a:spcAft>
            </a:pPr>
            <a:r>
              <a:rPr lang="fi-FI" dirty="0"/>
              <a:t>Seudullinen arviointi 2024</a:t>
            </a:r>
          </a:p>
        </p:txBody>
      </p:sp>
      <p:pic>
        <p:nvPicPr>
          <p:cNvPr id="1028" name="Picture 4" descr="Vahvuutesi, kukka, vahvuus' Hiirimatto | Spreadshirt">
            <a:extLst>
              <a:ext uri="{FF2B5EF4-FFF2-40B4-BE49-F238E27FC236}">
                <a16:creationId xmlns:a16="http://schemas.microsoft.com/office/drawing/2014/main" id="{D94B34C4-B81F-48A9-AD3E-8E0172C8C67D}"/>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bwMode="auto">
          <a:xfrm>
            <a:off x="8996218" y="3172830"/>
            <a:ext cx="2750416" cy="275042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iruutu 9">
            <a:extLst>
              <a:ext uri="{FF2B5EF4-FFF2-40B4-BE49-F238E27FC236}">
                <a16:creationId xmlns:a16="http://schemas.microsoft.com/office/drawing/2014/main" id="{DF0CBA2A-6F3E-4925-84B8-A60E0CC75D59}"/>
              </a:ext>
            </a:extLst>
          </p:cNvPr>
          <p:cNvSpPr txBox="1"/>
          <p:nvPr/>
        </p:nvSpPr>
        <p:spPr>
          <a:xfrm>
            <a:off x="8470115" y="5764249"/>
            <a:ext cx="3609109" cy="375552"/>
          </a:xfrm>
          <a:prstGeom prst="rect">
            <a:avLst/>
          </a:prstGeom>
          <a:noFill/>
        </p:spPr>
        <p:txBody>
          <a:bodyPr wrap="square">
            <a:spAutoFit/>
          </a:bodyPr>
          <a:lstStyle/>
          <a:p>
            <a:pPr marL="487680">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Ole tietoinen vahvuudestasi </a:t>
            </a:r>
            <a:r>
              <a:rPr lang="fi-FI" dirty="0">
                <a:latin typeface="Calibri" panose="020F0502020204030204" pitchFamily="34" charset="0"/>
                <a:ea typeface="Calibri" panose="020F0502020204030204" pitchFamily="34" charset="0"/>
                <a:cs typeface="Times New Roman" panose="02020603050405020304" pitchFamily="18" charset="0"/>
              </a:rPr>
              <a: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406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115FF41-AFA4-4D25-AB42-AB034F4B4FEC}"/>
              </a:ext>
            </a:extLst>
          </p:cNvPr>
          <p:cNvSpPr>
            <a:spLocks noGrp="1"/>
          </p:cNvSpPr>
          <p:nvPr>
            <p:ph type="title"/>
          </p:nvPr>
        </p:nvSpPr>
        <p:spPr>
          <a:xfrm>
            <a:off x="576072" y="365125"/>
            <a:ext cx="10771632" cy="1325563"/>
          </a:xfrm>
        </p:spPr>
        <p:txBody>
          <a:bodyPr rtlCol="0" anchor="ctr">
            <a:normAutofit/>
          </a:bodyPr>
          <a:lstStyle/>
          <a:p>
            <a:pPr rtl="0"/>
            <a:r>
              <a:rPr lang="fi-FI" sz="4200" dirty="0">
                <a:latin typeface="Calibri" panose="020F0502020204030204" pitchFamily="34" charset="0"/>
                <a:cs typeface="Calibri" panose="020F0502020204030204" pitchFamily="34" charset="0"/>
              </a:rPr>
              <a:t>Seudullinen arviointi 2024</a:t>
            </a:r>
            <a:br>
              <a:rPr lang="fi-FI" sz="4200" dirty="0">
                <a:latin typeface="Calibri" panose="020F0502020204030204" pitchFamily="34" charset="0"/>
                <a:cs typeface="Calibri" panose="020F0502020204030204" pitchFamily="34" charset="0"/>
              </a:rPr>
            </a:br>
            <a:r>
              <a:rPr lang="fi-FI" sz="4200" dirty="0">
                <a:latin typeface="Calibri" panose="020F0502020204030204" pitchFamily="34" charset="0"/>
                <a:cs typeface="Calibri" panose="020F0502020204030204" pitchFamily="34" charset="0"/>
              </a:rPr>
              <a:t>Hartolan Yhtenäiskoulu </a:t>
            </a:r>
          </a:p>
        </p:txBody>
      </p:sp>
      <p:pic>
        <p:nvPicPr>
          <p:cNvPr id="7" name="Sisällön paikkamerkki 4" descr="Kuva, joka sisältää kohteen ruoho, ulko, taivas, rakennus&#10;&#10;Kuvaus luotu automaattisesti">
            <a:extLst>
              <a:ext uri="{FF2B5EF4-FFF2-40B4-BE49-F238E27FC236}">
                <a16:creationId xmlns:a16="http://schemas.microsoft.com/office/drawing/2014/main" id="{F76633ED-C84A-46E3-8AA1-0E2532BE9B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626" b="19628"/>
          <a:stretch/>
        </p:blipFill>
        <p:spPr>
          <a:xfrm>
            <a:off x="576072" y="1825625"/>
            <a:ext cx="10771632" cy="4351338"/>
          </a:xfrm>
          <a:prstGeom prst="rect">
            <a:avLst/>
          </a:prstGeom>
          <a:noFill/>
        </p:spPr>
      </p:pic>
      <p:sp>
        <p:nvSpPr>
          <p:cNvPr id="11" name="Dian numeron paikkamerkki 10">
            <a:extLst>
              <a:ext uri="{FF2B5EF4-FFF2-40B4-BE49-F238E27FC236}">
                <a16:creationId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rtlCol="0" anchor="ctr">
            <a:normAutofit/>
          </a:bodyPr>
          <a:lstStyle/>
          <a:p>
            <a:pPr rtl="0">
              <a:spcAft>
                <a:spcPts val="600"/>
              </a:spcAft>
            </a:pPr>
            <a:fld id="{D8DA9DAA-006C-4F4B-980E-E3DF019B24E2}" type="slidenum">
              <a:rPr lang="fi-FI" smtClean="0"/>
              <a:pPr rtl="0">
                <a:spcAft>
                  <a:spcPts val="600"/>
                </a:spcAft>
              </a:pPr>
              <a:t>4</a:t>
            </a:fld>
            <a:endParaRPr lang="fi-FI"/>
          </a:p>
        </p:txBody>
      </p:sp>
      <p:sp>
        <p:nvSpPr>
          <p:cNvPr id="9" name="Päivämäärän paikkamerkki 8" hidden="1">
            <a:extLst>
              <a:ext uri="{FF2B5EF4-FFF2-40B4-BE49-F238E27FC236}">
                <a16:creationId xmlns:a16="http://schemas.microsoft.com/office/drawing/2014/main" id="{D45C472E-4078-40A0-83A2-652E8356EDCB}"/>
              </a:ext>
            </a:extLst>
          </p:cNvPr>
          <p:cNvSpPr>
            <a:spLocks noGrp="1"/>
          </p:cNvSpPr>
          <p:nvPr>
            <p:ph type="dt" sz="half" idx="4294967295"/>
          </p:nvPr>
        </p:nvSpPr>
        <p:spPr>
          <a:xfrm>
            <a:off x="658368" y="6356350"/>
            <a:ext cx="2743200" cy="365125"/>
          </a:xfrm>
        </p:spPr>
        <p:txBody>
          <a:bodyPr rtlCol="0" anchor="ctr">
            <a:normAutofit/>
          </a:bodyPr>
          <a:lstStyle/>
          <a:p>
            <a:pPr rtl="0">
              <a:spcAft>
                <a:spcPts val="600"/>
              </a:spcAft>
            </a:pPr>
            <a:r>
              <a:rPr lang="fi-FI" dirty="0"/>
              <a:t>28.3.2022</a:t>
            </a:r>
          </a:p>
        </p:txBody>
      </p:sp>
      <p:pic>
        <p:nvPicPr>
          <p:cNvPr id="6" name="Kuva 5">
            <a:extLst>
              <a:ext uri="{FF2B5EF4-FFF2-40B4-BE49-F238E27FC236}">
                <a16:creationId xmlns:a16="http://schemas.microsoft.com/office/drawing/2014/main" id="{75C8EE9D-50A5-4C32-8E02-01B436EC2F91}"/>
              </a:ext>
            </a:extLst>
          </p:cNvPr>
          <p:cNvPicPr>
            <a:picLocks noChangeAspect="1"/>
          </p:cNvPicPr>
          <p:nvPr/>
        </p:nvPicPr>
        <p:blipFill>
          <a:blip r:embed="rId4"/>
          <a:stretch>
            <a:fillRect/>
          </a:stretch>
        </p:blipFill>
        <p:spPr>
          <a:xfrm>
            <a:off x="8148782" y="185738"/>
            <a:ext cx="3076575" cy="1489763"/>
          </a:xfrm>
          <a:prstGeom prst="rect">
            <a:avLst/>
          </a:prstGeom>
        </p:spPr>
      </p:pic>
    </p:spTree>
    <p:extLst>
      <p:ext uri="{BB962C8B-B14F-4D97-AF65-F5344CB8AC3E}">
        <p14:creationId xmlns:p14="http://schemas.microsoft.com/office/powerpoint/2010/main" val="36533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F287FE-1EFA-4C15-BFDD-1EE3F2D37BF1}"/>
              </a:ext>
            </a:extLst>
          </p:cNvPr>
          <p:cNvSpPr>
            <a:spLocks noGrp="1"/>
          </p:cNvSpPr>
          <p:nvPr>
            <p:ph type="title"/>
          </p:nvPr>
        </p:nvSpPr>
        <p:spPr>
          <a:xfrm>
            <a:off x="575818" y="281997"/>
            <a:ext cx="10771632" cy="1325563"/>
          </a:xfrm>
        </p:spPr>
        <p:txBody>
          <a:bodyPr rtlCol="0">
            <a:normAutofit/>
          </a:bodyPr>
          <a:lstStyle/>
          <a:p>
            <a:pPr rtl="0"/>
            <a:r>
              <a:rPr lang="fi-FI" sz="3600" dirty="0" err="1">
                <a:latin typeface="Calibri" panose="020F0502020204030204" pitchFamily="34" charset="0"/>
                <a:cs typeface="Calibri" panose="020F0502020204030204" pitchFamily="34" charset="0"/>
              </a:rPr>
              <a:t>hartolan</a:t>
            </a:r>
            <a:r>
              <a:rPr lang="fi-FI" sz="3600" dirty="0">
                <a:latin typeface="Calibri" panose="020F0502020204030204" pitchFamily="34" charset="0"/>
                <a:cs typeface="Calibri" panose="020F0502020204030204" pitchFamily="34" charset="0"/>
              </a:rPr>
              <a:t> yhtenäiskoulu</a:t>
            </a:r>
            <a:br>
              <a:rPr lang="fi-FI" sz="3600" dirty="0">
                <a:latin typeface="Calibri" panose="020F0502020204030204" pitchFamily="34" charset="0"/>
                <a:cs typeface="Calibri" panose="020F0502020204030204" pitchFamily="34" charset="0"/>
              </a:rPr>
            </a:br>
            <a:r>
              <a:rPr lang="fi-FI" sz="3600" dirty="0">
                <a:latin typeface="Calibri" panose="020F0502020204030204" pitchFamily="34" charset="0"/>
                <a:cs typeface="Calibri" panose="020F0502020204030204" pitchFamily="34" charset="0"/>
              </a:rPr>
              <a:t>Vastaajat</a:t>
            </a:r>
          </a:p>
        </p:txBody>
      </p:sp>
      <p:sp>
        <p:nvSpPr>
          <p:cNvPr id="5" name="Alatunnisteen paikkamerkki 4">
            <a:extLst>
              <a:ext uri="{FF2B5EF4-FFF2-40B4-BE49-F238E27FC236}">
                <a16:creationId xmlns:a16="http://schemas.microsoft.com/office/drawing/2014/main" id="{63B7C214-9C4B-410D-816A-6B3C8059C7BA}"/>
              </a:ext>
            </a:extLst>
          </p:cNvPr>
          <p:cNvSpPr>
            <a:spLocks noGrp="1"/>
          </p:cNvSpPr>
          <p:nvPr>
            <p:ph type="ftr" sz="quarter" idx="11"/>
          </p:nvPr>
        </p:nvSpPr>
        <p:spPr/>
        <p:txBody>
          <a:bodyPr rtlCol="0"/>
          <a:lstStyle/>
          <a:p>
            <a:pPr rtl="0"/>
            <a:r>
              <a:rPr lang="fi-FI" dirty="0"/>
              <a:t>Seudullinen arviointi 2024</a:t>
            </a:r>
          </a:p>
        </p:txBody>
      </p:sp>
      <p:graphicFrame>
        <p:nvGraphicFramePr>
          <p:cNvPr id="7" name="Sisällön paikkamerkki 2" descr="SmartArt-grafiikan kuvake">
            <a:extLst>
              <a:ext uri="{FF2B5EF4-FFF2-40B4-BE49-F238E27FC236}">
                <a16:creationId xmlns:a16="http://schemas.microsoft.com/office/drawing/2014/main" id="{03C6056F-38E4-47B4-87B7-F1F7D129B648}"/>
              </a:ext>
            </a:extLst>
          </p:cNvPr>
          <p:cNvGraphicFramePr>
            <a:graphicFrameLocks noGrp="1"/>
          </p:cNvGraphicFramePr>
          <p:nvPr>
            <p:ph idx="1"/>
            <p:extLst>
              <p:ext uri="{D42A27DB-BD31-4B8C-83A1-F6EECF244321}">
                <p14:modId xmlns:p14="http://schemas.microsoft.com/office/powerpoint/2010/main" val="4046082770"/>
              </p:ext>
            </p:extLst>
          </p:nvPr>
        </p:nvGraphicFramePr>
        <p:xfrm>
          <a:off x="576263" y="1825625"/>
          <a:ext cx="107711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an numeron paikkamerkki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rtlCol="0"/>
          <a:lstStyle/>
          <a:p>
            <a:pPr rtl="0"/>
            <a:fld id="{D8DA9DAA-006C-4F4B-980E-E3DF019B24E2}" type="slidenum">
              <a:rPr lang="fi-FI" smtClean="0"/>
              <a:pPr rtl="0"/>
              <a:t>5</a:t>
            </a:fld>
            <a:endParaRPr lang="fi-FI" dirty="0"/>
          </a:p>
        </p:txBody>
      </p:sp>
    </p:spTree>
    <p:extLst>
      <p:ext uri="{BB962C8B-B14F-4D97-AF65-F5344CB8AC3E}">
        <p14:creationId xmlns:p14="http://schemas.microsoft.com/office/powerpoint/2010/main" val="227002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B1C4BA-2492-4649-BEF5-E4EC81FA8093}"/>
              </a:ext>
            </a:extLst>
          </p:cNvPr>
          <p:cNvSpPr>
            <a:spLocks noGrp="1"/>
          </p:cNvSpPr>
          <p:nvPr>
            <p:ph type="title"/>
          </p:nvPr>
        </p:nvSpPr>
        <p:spPr/>
        <p:txBody>
          <a:bodyPr>
            <a:normAutofit fontScale="90000"/>
          </a:bodyPr>
          <a:lstStyle/>
          <a:p>
            <a:pPr algn="ctr"/>
            <a:br>
              <a:rPr lang="fi-FI" dirty="0"/>
            </a:br>
            <a:r>
              <a:rPr lang="fi-FI" dirty="0"/>
              <a:t>1.-2. </a:t>
            </a:r>
            <a:r>
              <a:rPr lang="fi-FI" dirty="0" err="1"/>
              <a:t>lk</a:t>
            </a:r>
            <a:r>
              <a:rPr lang="fi-FI" dirty="0"/>
              <a:t> oppilaat</a:t>
            </a:r>
            <a:br>
              <a:rPr lang="fi-FI" sz="3600" dirty="0"/>
            </a:br>
            <a:endParaRPr lang="fi-FI" sz="3600" dirty="0"/>
          </a:p>
        </p:txBody>
      </p:sp>
      <p:sp>
        <p:nvSpPr>
          <p:cNvPr id="3" name="Sisällön paikkamerkki 2">
            <a:extLst>
              <a:ext uri="{FF2B5EF4-FFF2-40B4-BE49-F238E27FC236}">
                <a16:creationId xmlns:a16="http://schemas.microsoft.com/office/drawing/2014/main" id="{74D98F4D-B406-4532-BFE0-11641841059D}"/>
              </a:ext>
            </a:extLst>
          </p:cNvPr>
          <p:cNvSpPr>
            <a:spLocks noGrp="1"/>
          </p:cNvSpPr>
          <p:nvPr>
            <p:ph sz="half" idx="1"/>
          </p:nvPr>
        </p:nvSpPr>
        <p:spPr>
          <a:xfrm>
            <a:off x="1542288" y="2147598"/>
            <a:ext cx="4553712" cy="4351338"/>
          </a:xfrm>
        </p:spPr>
        <p:txBody>
          <a:bodyPr/>
          <a:lstStyle/>
          <a:p>
            <a:pPr marL="0" indent="0" algn="ctr">
              <a:buNone/>
            </a:pPr>
            <a:r>
              <a:rPr lang="fi-FI" b="1" dirty="0">
                <a:solidFill>
                  <a:srgbClr val="00B050"/>
                </a:solidFill>
                <a:latin typeface="Calibri" panose="020F0502020204030204" pitchFamily="34" charset="0"/>
                <a:cs typeface="Calibri" panose="020F0502020204030204" pitchFamily="34" charset="0"/>
              </a:rPr>
              <a:t>VAHVUUDET</a:t>
            </a:r>
          </a:p>
          <a:p>
            <a:r>
              <a:rPr lang="fi-FI" dirty="0">
                <a:latin typeface="Calibri" panose="020F0502020204030204" pitchFamily="34" charset="0"/>
                <a:cs typeface="Calibri" panose="020F0502020204030204" pitchFamily="34" charset="0"/>
              </a:rPr>
              <a:t>Koulussa on kavereita</a:t>
            </a:r>
          </a:p>
          <a:p>
            <a:r>
              <a:rPr lang="fi-FI" dirty="0">
                <a:latin typeface="Calibri" panose="020F0502020204030204" pitchFamily="34" charset="0"/>
                <a:cs typeface="Calibri" panose="020F0502020204030204" pitchFamily="34" charset="0"/>
              </a:rPr>
              <a:t>Opitaan tärkeitä asioita</a:t>
            </a:r>
          </a:p>
          <a:p>
            <a:r>
              <a:rPr lang="fi-FI" dirty="0">
                <a:latin typeface="Calibri" panose="020F0502020204030204" pitchFamily="34" charset="0"/>
                <a:cs typeface="Calibri" panose="020F0502020204030204" pitchFamily="34" charset="0"/>
              </a:rPr>
              <a:t>Koulun aikuiset ovat ystävällisiä ja auttavat, kun apua tarvitaan</a:t>
            </a:r>
          </a:p>
          <a:p>
            <a:r>
              <a:rPr lang="fi-FI" dirty="0">
                <a:latin typeface="Calibri" panose="020F0502020204030204" pitchFamily="34" charset="0"/>
                <a:cs typeface="Calibri" panose="020F0502020204030204" pitchFamily="34" charset="0"/>
              </a:rPr>
              <a:t>Liikkuminen ja leikkiminen koulupäivän aikana sekä koulun pihan hyödyntäminen </a:t>
            </a:r>
          </a:p>
        </p:txBody>
      </p:sp>
      <p:sp>
        <p:nvSpPr>
          <p:cNvPr id="4" name="Sisällön paikkamerkki 3">
            <a:extLst>
              <a:ext uri="{FF2B5EF4-FFF2-40B4-BE49-F238E27FC236}">
                <a16:creationId xmlns:a16="http://schemas.microsoft.com/office/drawing/2014/main" id="{5AB5557E-DA6E-4B1F-8B30-7AD28789CA00}"/>
              </a:ext>
            </a:extLst>
          </p:cNvPr>
          <p:cNvSpPr>
            <a:spLocks noGrp="1"/>
          </p:cNvSpPr>
          <p:nvPr>
            <p:ph sz="half" idx="2"/>
          </p:nvPr>
        </p:nvSpPr>
        <p:spPr>
          <a:xfrm>
            <a:off x="6800088" y="2141537"/>
            <a:ext cx="4553712" cy="4351338"/>
          </a:xfrm>
        </p:spPr>
        <p:txBody>
          <a:bodyPr/>
          <a:lstStyle/>
          <a:p>
            <a:pPr marL="0" indent="0" algn="ctr">
              <a:buNone/>
            </a:pPr>
            <a:r>
              <a:rPr lang="fi-FI" b="1" dirty="0">
                <a:solidFill>
                  <a:schemeClr val="accent2"/>
                </a:solidFill>
                <a:latin typeface="Calibri" panose="020F0502020204030204" pitchFamily="34" charset="0"/>
                <a:cs typeface="Calibri" panose="020F0502020204030204" pitchFamily="34" charset="0"/>
              </a:rPr>
              <a:t>KEHITTÄMISKOHTEET</a:t>
            </a:r>
          </a:p>
          <a:p>
            <a:r>
              <a:rPr lang="fi-FI" dirty="0">
                <a:latin typeface="Calibri" panose="020F0502020204030204" pitchFamily="34" charset="0"/>
                <a:cs typeface="Calibri" panose="020F0502020204030204" pitchFamily="34" charset="0"/>
              </a:rPr>
              <a:t>Kouluuntulon mielekkyyden lisääminen</a:t>
            </a:r>
          </a:p>
          <a:p>
            <a:r>
              <a:rPr lang="fi-FI" dirty="0">
                <a:latin typeface="Calibri" panose="020F0502020204030204" pitchFamily="34" charset="0"/>
                <a:cs typeface="Calibri" panose="020F0502020204030204" pitchFamily="34" charset="0"/>
              </a:rPr>
              <a:t>Työskentelyrauhan parantaminen</a:t>
            </a:r>
          </a:p>
          <a:p>
            <a:r>
              <a:rPr lang="fi-FI" dirty="0">
                <a:latin typeface="Calibri" panose="020F0502020204030204" pitchFamily="34" charset="0"/>
                <a:cs typeface="Calibri" panose="020F0502020204030204" pitchFamily="34" charset="0"/>
              </a:rPr>
              <a:t>Turvallinen olo koulussa ja mukava olo luokassa</a:t>
            </a:r>
          </a:p>
          <a:p>
            <a:r>
              <a:rPr lang="fi-FI" dirty="0">
                <a:latin typeface="Calibri" panose="020F0502020204030204" pitchFamily="34" charset="0"/>
                <a:cs typeface="Calibri" panose="020F0502020204030204" pitchFamily="34" charset="0"/>
              </a:rPr>
              <a:t>Digitaalisten välineiden käyttö vähentynyt</a:t>
            </a:r>
          </a:p>
          <a:p>
            <a:r>
              <a:rPr lang="fi-FI" dirty="0">
                <a:latin typeface="Calibri" panose="020F0502020204030204" pitchFamily="34" charset="0"/>
                <a:cs typeface="Calibri" panose="020F0502020204030204" pitchFamily="34" charset="0"/>
              </a:rPr>
              <a:t>Osallistuminen koulupäivän toiminnan suunnitteluun</a:t>
            </a:r>
          </a:p>
        </p:txBody>
      </p:sp>
      <p:pic>
        <p:nvPicPr>
          <p:cNvPr id="5" name="Kuva 4">
            <a:extLst>
              <a:ext uri="{FF2B5EF4-FFF2-40B4-BE49-F238E27FC236}">
                <a16:creationId xmlns:a16="http://schemas.microsoft.com/office/drawing/2014/main" id="{76187944-FAFE-4D19-AE00-477DC27B21EF}"/>
              </a:ext>
            </a:extLst>
          </p:cNvPr>
          <p:cNvPicPr>
            <a:picLocks noChangeAspect="1"/>
          </p:cNvPicPr>
          <p:nvPr/>
        </p:nvPicPr>
        <p:blipFill>
          <a:blip r:embed="rId2"/>
          <a:stretch>
            <a:fillRect/>
          </a:stretch>
        </p:blipFill>
        <p:spPr>
          <a:xfrm>
            <a:off x="856488" y="270053"/>
            <a:ext cx="1646382" cy="1649090"/>
          </a:xfrm>
          <a:prstGeom prst="rect">
            <a:avLst/>
          </a:prstGeom>
        </p:spPr>
      </p:pic>
    </p:spTree>
    <p:extLst>
      <p:ext uri="{BB962C8B-B14F-4D97-AF65-F5344CB8AC3E}">
        <p14:creationId xmlns:p14="http://schemas.microsoft.com/office/powerpoint/2010/main" val="105496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16B37AE6-8D58-BF95-2D34-8B6139D40E63}"/>
              </a:ext>
            </a:extLst>
          </p:cNvPr>
          <p:cNvSpPr>
            <a:spLocks noGrp="1"/>
          </p:cNvSpPr>
          <p:nvPr>
            <p:ph type="subTitle" idx="1"/>
          </p:nvPr>
        </p:nvSpPr>
        <p:spPr/>
        <p:txBody>
          <a:bodyPr/>
          <a:lstStyle/>
          <a:p>
            <a:endParaRPr lang="fi-FI" dirty="0"/>
          </a:p>
        </p:txBody>
      </p:sp>
      <p:graphicFrame>
        <p:nvGraphicFramePr>
          <p:cNvPr id="4" name="Taulukko 3">
            <a:extLst>
              <a:ext uri="{FF2B5EF4-FFF2-40B4-BE49-F238E27FC236}">
                <a16:creationId xmlns:a16="http://schemas.microsoft.com/office/drawing/2014/main" id="{6D0E8841-78A1-5C70-7E05-DD6C9C6228FB}"/>
              </a:ext>
            </a:extLst>
          </p:cNvPr>
          <p:cNvGraphicFramePr>
            <a:graphicFrameLocks noGrp="1"/>
          </p:cNvGraphicFramePr>
          <p:nvPr>
            <p:extLst>
              <p:ext uri="{D42A27DB-BD31-4B8C-83A1-F6EECF244321}">
                <p14:modId xmlns:p14="http://schemas.microsoft.com/office/powerpoint/2010/main" val="3330713559"/>
              </p:ext>
            </p:extLst>
          </p:nvPr>
        </p:nvGraphicFramePr>
        <p:xfrm>
          <a:off x="1179576" y="2007109"/>
          <a:ext cx="9832848" cy="4362618"/>
        </p:xfrm>
        <a:graphic>
          <a:graphicData uri="http://schemas.openxmlformats.org/drawingml/2006/table">
            <a:tbl>
              <a:tblPr firstRow="1" firstCol="1" bandRow="1">
                <a:tableStyleId>{5C22544A-7EE6-4342-B048-85BDC9FD1C3A}</a:tableStyleId>
              </a:tblPr>
              <a:tblGrid>
                <a:gridCol w="4916424">
                  <a:extLst>
                    <a:ext uri="{9D8B030D-6E8A-4147-A177-3AD203B41FA5}">
                      <a16:colId xmlns:a16="http://schemas.microsoft.com/office/drawing/2014/main" val="1757685643"/>
                    </a:ext>
                  </a:extLst>
                </a:gridCol>
                <a:gridCol w="4916424">
                  <a:extLst>
                    <a:ext uri="{9D8B030D-6E8A-4147-A177-3AD203B41FA5}">
                      <a16:colId xmlns:a16="http://schemas.microsoft.com/office/drawing/2014/main" val="3654646409"/>
                    </a:ext>
                  </a:extLst>
                </a:gridCol>
              </a:tblGrid>
              <a:tr h="526191">
                <a:tc>
                  <a:txBody>
                    <a:bodyPr/>
                    <a:lstStyle/>
                    <a:p>
                      <a:pPr>
                        <a:lnSpc>
                          <a:spcPct val="107000"/>
                        </a:lnSpc>
                        <a:spcAft>
                          <a:spcPts val="800"/>
                        </a:spcAft>
                      </a:pPr>
                      <a:r>
                        <a:rPr lang="fi-FI" sz="2000" kern="0" dirty="0">
                          <a:effectLst/>
                          <a:latin typeface="Calibri" panose="020F0502020204030204" pitchFamily="34" charset="0"/>
                          <a:ea typeface="Aptos" panose="020B0004020202020204" pitchFamily="34" charset="0"/>
                          <a:cs typeface="Calibri" panose="020F0502020204030204" pitchFamily="34" charset="0"/>
                        </a:rPr>
                        <a:t>Mikä koulussa on hyvin?</a:t>
                      </a:r>
                      <a:endParaRPr lang="fi-FI" sz="2000" kern="100" dirty="0">
                        <a:effectLst/>
                        <a:latin typeface="Calibri" panose="020F0502020204030204" pitchFamily="34" charset="0"/>
                        <a:ea typeface="Aptos" panose="020B0004020202020204" pitchFamily="34" charset="0"/>
                        <a:cs typeface="Calibri" panose="020F0502020204030204" pitchFamily="34" charset="0"/>
                      </a:endParaRPr>
                    </a:p>
                  </a:txBody>
                  <a:tcPr marL="152400" marR="152400" marT="171450" marB="171450" anchor="ctr"/>
                </a:tc>
                <a:tc>
                  <a:txBody>
                    <a:bodyPr/>
                    <a:lstStyle/>
                    <a:p>
                      <a:pPr>
                        <a:lnSpc>
                          <a:spcPct val="107000"/>
                        </a:lnSpc>
                        <a:spcAft>
                          <a:spcPts val="800"/>
                        </a:spcAft>
                      </a:pPr>
                      <a:r>
                        <a:rPr lang="fi-FI" sz="2000" kern="0" dirty="0">
                          <a:effectLst/>
                          <a:latin typeface="Calibri" panose="020F0502020204030204" pitchFamily="34" charset="0"/>
                          <a:ea typeface="Aptos" panose="020B0004020202020204" pitchFamily="34" charset="0"/>
                          <a:cs typeface="Calibri" panose="020F0502020204030204" pitchFamily="34" charset="0"/>
                        </a:rPr>
                        <a:t>Mikä koulussa voisi olla paremmin?</a:t>
                      </a:r>
                      <a:endParaRPr lang="fi-FI" sz="2000" kern="100" dirty="0">
                        <a:effectLst/>
                        <a:latin typeface="Calibri" panose="020F0502020204030204" pitchFamily="34" charset="0"/>
                        <a:ea typeface="Aptos" panose="020B0004020202020204" pitchFamily="34" charset="0"/>
                        <a:cs typeface="Calibri" panose="020F0502020204030204" pitchFamily="34" charset="0"/>
                      </a:endParaRPr>
                    </a:p>
                  </a:txBody>
                  <a:tcPr marL="152400" marR="152400" marT="171450" marB="171450" anchor="ctr"/>
                </a:tc>
                <a:extLst>
                  <a:ext uri="{0D108BD9-81ED-4DB2-BD59-A6C34878D82A}">
                    <a16:rowId xmlns:a16="http://schemas.microsoft.com/office/drawing/2014/main" val="755830170"/>
                  </a:ext>
                </a:extLst>
              </a:tr>
              <a:tr h="1236020">
                <a:tc>
                  <a:txBody>
                    <a:bodyPr/>
                    <a:lstStyle/>
                    <a:p>
                      <a:pPr>
                        <a:lnSpc>
                          <a:spcPct val="107000"/>
                        </a:lnSpc>
                        <a:spcAft>
                          <a:spcPts val="800"/>
                        </a:spcAft>
                      </a:pPr>
                      <a:r>
                        <a:rPr lang="fi-FI" sz="2800" kern="0" dirty="0">
                          <a:effectLst/>
                          <a:latin typeface="Calibri" panose="020F0502020204030204" pitchFamily="34" charset="0"/>
                          <a:cs typeface="Calibri" panose="020F0502020204030204" pitchFamily="34" charset="0"/>
                        </a:rPr>
                        <a:t>Hyvä ruoka</a:t>
                      </a:r>
                      <a:endParaRPr lang="fi-FI" sz="2800" kern="100" dirty="0">
                        <a:effectLst/>
                        <a:latin typeface="Calibri" panose="020F0502020204030204" pitchFamily="34" charset="0"/>
                        <a:ea typeface="Aptos" panose="020B0004020202020204" pitchFamily="34" charset="0"/>
                        <a:cs typeface="Calibri" panose="020F0502020204030204" pitchFamily="34" charset="0"/>
                      </a:endParaRPr>
                    </a:p>
                  </a:txBody>
                  <a:tcPr marL="152400" marR="152400" marT="152400" marB="152400" anchor="ctr"/>
                </a:tc>
                <a:tc>
                  <a:txBody>
                    <a:bodyPr/>
                    <a:lstStyle/>
                    <a:p>
                      <a:pPr>
                        <a:lnSpc>
                          <a:spcPct val="107000"/>
                        </a:lnSpc>
                        <a:spcAft>
                          <a:spcPts val="800"/>
                        </a:spcAft>
                      </a:pPr>
                      <a:r>
                        <a:rPr lang="fi-FI" sz="2800" kern="100" dirty="0">
                          <a:effectLst/>
                          <a:latin typeface="Calibri" panose="020F0502020204030204" pitchFamily="34" charset="0"/>
                          <a:ea typeface="Aptos" panose="020B0004020202020204" pitchFamily="34" charset="0"/>
                          <a:cs typeface="Calibri" panose="020F0502020204030204" pitchFamily="34" charset="0"/>
                        </a:rPr>
                        <a:t>Parempi kouluruoka</a:t>
                      </a:r>
                    </a:p>
                  </a:txBody>
                  <a:tcPr marL="152400" marR="152400" marT="152400" marB="152400" anchor="ctr"/>
                </a:tc>
                <a:extLst>
                  <a:ext uri="{0D108BD9-81ED-4DB2-BD59-A6C34878D82A}">
                    <a16:rowId xmlns:a16="http://schemas.microsoft.com/office/drawing/2014/main" val="4058340312"/>
                  </a:ext>
                </a:extLst>
              </a:tr>
              <a:tr h="1236020">
                <a:tc>
                  <a:txBody>
                    <a:bodyPr/>
                    <a:lstStyle/>
                    <a:p>
                      <a:pPr>
                        <a:lnSpc>
                          <a:spcPct val="107000"/>
                        </a:lnSpc>
                        <a:spcAft>
                          <a:spcPts val="800"/>
                        </a:spcAft>
                      </a:pPr>
                      <a:r>
                        <a:rPr lang="fi-FI" sz="2800" kern="0" dirty="0">
                          <a:effectLst/>
                          <a:latin typeface="Calibri" panose="020F0502020204030204" pitchFamily="34" charset="0"/>
                          <a:cs typeface="Calibri" panose="020F0502020204030204" pitchFamily="34" charset="0"/>
                        </a:rPr>
                        <a:t>Kivat välitunnit</a:t>
                      </a:r>
                      <a:endParaRPr lang="fi-FI" sz="2800" kern="100" dirty="0">
                        <a:effectLst/>
                        <a:latin typeface="Calibri" panose="020F0502020204030204" pitchFamily="34" charset="0"/>
                        <a:ea typeface="Aptos" panose="020B0004020202020204" pitchFamily="34" charset="0"/>
                        <a:cs typeface="Calibri" panose="020F0502020204030204" pitchFamily="34" charset="0"/>
                      </a:endParaRPr>
                    </a:p>
                  </a:txBody>
                  <a:tcPr marL="152400" marR="152400" marT="152400" marB="152400" anchor="ctr"/>
                </a:tc>
                <a:tc>
                  <a:txBody>
                    <a:bodyPr/>
                    <a:lstStyle/>
                    <a:p>
                      <a:pPr>
                        <a:lnSpc>
                          <a:spcPct val="107000"/>
                        </a:lnSpc>
                        <a:spcAft>
                          <a:spcPts val="800"/>
                        </a:spcAft>
                      </a:pPr>
                      <a:r>
                        <a:rPr lang="fi-FI" sz="2800" kern="100" dirty="0">
                          <a:effectLst/>
                          <a:latin typeface="Calibri" panose="020F0502020204030204" pitchFamily="34" charset="0"/>
                          <a:ea typeface="Aptos" panose="020B0004020202020204" pitchFamily="34" charset="0"/>
                          <a:cs typeface="Calibri" panose="020F0502020204030204" pitchFamily="34" charset="0"/>
                        </a:rPr>
                        <a:t>Pidemmät välitunnit</a:t>
                      </a:r>
                    </a:p>
                  </a:txBody>
                  <a:tcPr marL="152400" marR="152400" marT="152400" marB="152400" anchor="ctr"/>
                </a:tc>
                <a:extLst>
                  <a:ext uri="{0D108BD9-81ED-4DB2-BD59-A6C34878D82A}">
                    <a16:rowId xmlns:a16="http://schemas.microsoft.com/office/drawing/2014/main" val="2870998769"/>
                  </a:ext>
                </a:extLst>
              </a:tr>
              <a:tr h="1236020">
                <a:tc>
                  <a:txBody>
                    <a:bodyPr/>
                    <a:lstStyle/>
                    <a:p>
                      <a:pPr>
                        <a:lnSpc>
                          <a:spcPct val="107000"/>
                        </a:lnSpc>
                        <a:spcAft>
                          <a:spcPts val="800"/>
                        </a:spcAft>
                      </a:pPr>
                      <a:r>
                        <a:rPr lang="fi-FI" sz="2800" kern="0" dirty="0">
                          <a:effectLst/>
                          <a:latin typeface="Calibri" panose="020F0502020204030204" pitchFamily="34" charset="0"/>
                          <a:cs typeface="Calibri" panose="020F0502020204030204" pitchFamily="34" charset="0"/>
                        </a:rPr>
                        <a:t>Mukava oppimisympäristö</a:t>
                      </a:r>
                      <a:endParaRPr lang="fi-FI" sz="2800" kern="100" dirty="0">
                        <a:effectLst/>
                        <a:latin typeface="Calibri" panose="020F0502020204030204" pitchFamily="34" charset="0"/>
                        <a:ea typeface="Aptos" panose="020B0004020202020204" pitchFamily="34" charset="0"/>
                        <a:cs typeface="Calibri" panose="020F0502020204030204" pitchFamily="34" charset="0"/>
                      </a:endParaRPr>
                    </a:p>
                  </a:txBody>
                  <a:tcPr marL="152400" marR="152400" marT="152400" marB="152400" anchor="ctr"/>
                </a:tc>
                <a:tc>
                  <a:txBody>
                    <a:bodyPr/>
                    <a:lstStyle/>
                    <a:p>
                      <a:pPr>
                        <a:lnSpc>
                          <a:spcPct val="107000"/>
                        </a:lnSpc>
                        <a:spcAft>
                          <a:spcPts val="800"/>
                        </a:spcAft>
                      </a:pPr>
                      <a:r>
                        <a:rPr lang="fi-FI" sz="2800" kern="100" dirty="0">
                          <a:effectLst/>
                          <a:latin typeface="Calibri" panose="020F0502020204030204" pitchFamily="34" charset="0"/>
                          <a:ea typeface="Aptos" panose="020B0004020202020204" pitchFamily="34" charset="0"/>
                          <a:cs typeface="Calibri" panose="020F0502020204030204" pitchFamily="34" charset="0"/>
                        </a:rPr>
                        <a:t>Lisää liikuntaa</a:t>
                      </a:r>
                    </a:p>
                  </a:txBody>
                  <a:tcPr marL="152400" marR="152400" marT="152400" marB="152400" anchor="ctr"/>
                </a:tc>
                <a:extLst>
                  <a:ext uri="{0D108BD9-81ED-4DB2-BD59-A6C34878D82A}">
                    <a16:rowId xmlns:a16="http://schemas.microsoft.com/office/drawing/2014/main" val="1568448919"/>
                  </a:ext>
                </a:extLst>
              </a:tr>
            </a:tbl>
          </a:graphicData>
        </a:graphic>
      </p:graphicFrame>
      <p:sp>
        <p:nvSpPr>
          <p:cNvPr id="5" name="Rectangle 1">
            <a:extLst>
              <a:ext uri="{FF2B5EF4-FFF2-40B4-BE49-F238E27FC236}">
                <a16:creationId xmlns:a16="http://schemas.microsoft.com/office/drawing/2014/main" id="{361024C2-AA8C-5253-5A1B-8058E898D6C8}"/>
              </a:ext>
            </a:extLst>
          </p:cNvPr>
          <p:cNvSpPr>
            <a:spLocks noGrp="1" noChangeArrowheads="1"/>
          </p:cNvSpPr>
          <p:nvPr>
            <p:ph type="ctrTitle"/>
          </p:nvPr>
        </p:nvSpPr>
        <p:spPr bwMode="auto">
          <a:xfrm>
            <a:off x="3215309" y="296679"/>
            <a:ext cx="563341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36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Avoimet vastaukset 1.-2. </a:t>
            </a:r>
            <a:r>
              <a:rPr kumimoji="0" lang="fi-FI" altLang="fi-FI" sz="3600" b="0" i="0" u="none" strike="noStrike" cap="none" normalizeH="0" baseline="0" dirty="0" err="1">
                <a:ln>
                  <a:noFill/>
                </a:ln>
                <a:effectLst/>
                <a:latin typeface="Calibri" panose="020F0502020204030204" pitchFamily="34" charset="0"/>
                <a:ea typeface="Times New Roman" panose="02020603050405020304" pitchFamily="18" charset="0"/>
                <a:cs typeface="Calibri" panose="020F0502020204030204" pitchFamily="34" charset="0"/>
              </a:rPr>
              <a:t>lk</a:t>
            </a:r>
            <a:br>
              <a:rPr kumimoji="0" lang="fi-FI" altLang="fi-FI" sz="1200" b="0" i="0" u="none" strike="noStrike" cap="none" normalizeH="0" baseline="0" dirty="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fi-FI" altLang="fi-FI" sz="1200" b="0" i="0" u="none" strike="noStrike" cap="none" normalizeH="0" baseline="0" dirty="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r>
              <a:rPr lang="fi-FI" altLang="fi-FI" sz="1600" cap="none" dirty="0">
                <a:latin typeface="Aptos" panose="020B0004020202020204" pitchFamily="34" charset="0"/>
                <a:ea typeface="Times New Roman" panose="02020603050405020304" pitchFamily="18" charset="0"/>
                <a:cs typeface="Times New Roman" panose="02020603050405020304" pitchFamily="18" charset="0"/>
              </a:rPr>
              <a:t>K</a:t>
            </a:r>
            <a:r>
              <a:rPr kumimoji="0" lang="fi-FI" altLang="fi-FI" sz="1600" b="1" i="0" u="none" strike="noStrike" cap="none" normalizeH="0" baseline="0" dirty="0">
                <a:ln>
                  <a:noFill/>
                </a:ln>
                <a:effectLst/>
                <a:latin typeface="Aptos" panose="020B0004020202020204" pitchFamily="34" charset="0"/>
                <a:ea typeface="Times New Roman" panose="02020603050405020304" pitchFamily="18" charset="0"/>
                <a:cs typeface="Times New Roman" panose="02020603050405020304" pitchFamily="18" charset="0"/>
              </a:rPr>
              <a:t>olme keskeisintä asiaa</a:t>
            </a:r>
            <a:r>
              <a:rPr kumimoji="0" lang="fi-FI" altLang="fi-FI" sz="1600" b="0" i="0" u="none" strike="noStrike" cap="none" normalizeH="0" baseline="0" dirty="0">
                <a:ln>
                  <a:noFill/>
                </a:ln>
                <a:effectLst/>
                <a:latin typeface="Aptos" panose="020B0004020202020204" pitchFamily="34" charset="0"/>
                <a:ea typeface="Times New Roman" panose="02020603050405020304" pitchFamily="18" charset="0"/>
                <a:cs typeface="Times New Roman" panose="02020603050405020304" pitchFamily="18" charset="0"/>
              </a:rPr>
              <a:t>, mikä koulussa on hyvin ja mikä voisi olla paremmin 1-2 </a:t>
            </a:r>
            <a:r>
              <a:rPr kumimoji="0" lang="fi-FI" altLang="fi-FI" sz="1600" b="0" i="0" u="none" strike="noStrike" cap="none" normalizeH="0" baseline="0" dirty="0" err="1">
                <a:ln>
                  <a:noFill/>
                </a:ln>
                <a:effectLst/>
                <a:latin typeface="Aptos" panose="020B0004020202020204" pitchFamily="34" charset="0"/>
                <a:ea typeface="Times New Roman" panose="02020603050405020304" pitchFamily="18" charset="0"/>
                <a:cs typeface="Times New Roman" panose="02020603050405020304" pitchFamily="18" charset="0"/>
              </a:rPr>
              <a:t>lk</a:t>
            </a:r>
            <a:r>
              <a:rPr kumimoji="0" lang="fi-FI" altLang="fi-FI" sz="1600" b="0" i="0" u="none" strike="noStrike" cap="none" normalizeH="0" baseline="0" dirty="0">
                <a:ln>
                  <a:noFill/>
                </a:ln>
                <a:effectLst/>
                <a:latin typeface="Aptos" panose="020B0004020202020204" pitchFamily="34" charset="0"/>
                <a:ea typeface="Times New Roman" panose="02020603050405020304" pitchFamily="18" charset="0"/>
                <a:cs typeface="Times New Roman" panose="02020603050405020304" pitchFamily="18" charset="0"/>
              </a:rPr>
              <a:t> oppilaiden mielestä.</a:t>
            </a:r>
            <a:endParaRPr kumimoji="0" lang="fi-FI" altLang="fi-FI" sz="1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6" name="Suorakulmio 5" descr="team member head shot">
            <a:extLst>
              <a:ext uri="{FF2B5EF4-FFF2-40B4-BE49-F238E27FC236}">
                <a16:creationId xmlns:a16="http://schemas.microsoft.com/office/drawing/2014/main" id="{B2131D67-4317-3C36-886B-82E1F8E8B2E5}"/>
              </a:ext>
            </a:extLst>
          </p:cNvPr>
          <p:cNvSpPr/>
          <p:nvPr/>
        </p:nvSpPr>
        <p:spPr>
          <a:xfrm>
            <a:off x="1331596" y="112013"/>
            <a:ext cx="1706879" cy="1708789"/>
          </a:xfrm>
          <a:prstGeom prst="rect">
            <a:avLst/>
          </a:prstGeom>
          <a:blipFill rotWithShape="1">
            <a:blip r:embed="rId2" cstate="print">
              <a:extLst>
                <a:ext uri="{28A0092B-C50C-407E-A947-70E740481C1C}">
                  <a14:useLocalDpi xmlns:a14="http://schemas.microsoft.com/office/drawing/2010/main" val="0"/>
                </a:ext>
              </a:extLst>
            </a:blip>
            <a:srcRect/>
            <a:stretch>
              <a:fillRect l="-6000" r="-6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fi-FI"/>
          </a:p>
        </p:txBody>
      </p:sp>
    </p:spTree>
    <p:extLst>
      <p:ext uri="{BB962C8B-B14F-4D97-AF65-F5344CB8AC3E}">
        <p14:creationId xmlns:p14="http://schemas.microsoft.com/office/powerpoint/2010/main" val="330602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B1C4BA-2492-4649-BEF5-E4EC81FA8093}"/>
              </a:ext>
            </a:extLst>
          </p:cNvPr>
          <p:cNvSpPr>
            <a:spLocks noGrp="1"/>
          </p:cNvSpPr>
          <p:nvPr>
            <p:ph type="title"/>
          </p:nvPr>
        </p:nvSpPr>
        <p:spPr/>
        <p:txBody>
          <a:bodyPr>
            <a:normAutofit fontScale="90000"/>
          </a:bodyPr>
          <a:lstStyle/>
          <a:p>
            <a:pPr algn="ctr"/>
            <a:br>
              <a:rPr lang="fi-FI" dirty="0"/>
            </a:br>
            <a:r>
              <a:rPr lang="fi-FI" dirty="0">
                <a:latin typeface="Calibri" panose="020F0502020204030204" pitchFamily="34" charset="0"/>
                <a:cs typeface="Calibri" panose="020F0502020204030204" pitchFamily="34" charset="0"/>
              </a:rPr>
              <a:t>3.-9. </a:t>
            </a:r>
            <a:r>
              <a:rPr lang="fi-FI" dirty="0" err="1">
                <a:latin typeface="Calibri" panose="020F0502020204030204" pitchFamily="34" charset="0"/>
                <a:cs typeface="Calibri" panose="020F0502020204030204" pitchFamily="34" charset="0"/>
              </a:rPr>
              <a:t>lk</a:t>
            </a:r>
            <a:r>
              <a:rPr lang="fi-FI" dirty="0">
                <a:latin typeface="Calibri" panose="020F0502020204030204" pitchFamily="34" charset="0"/>
                <a:cs typeface="Calibri" panose="020F0502020204030204" pitchFamily="34" charset="0"/>
              </a:rPr>
              <a:t> oppilaat</a:t>
            </a:r>
            <a:br>
              <a:rPr lang="fi-FI" sz="3600" dirty="0"/>
            </a:br>
            <a:endParaRPr lang="fi-FI" sz="3600" dirty="0"/>
          </a:p>
        </p:txBody>
      </p:sp>
      <p:sp>
        <p:nvSpPr>
          <p:cNvPr id="3" name="Sisällön paikkamerkki 2">
            <a:extLst>
              <a:ext uri="{FF2B5EF4-FFF2-40B4-BE49-F238E27FC236}">
                <a16:creationId xmlns:a16="http://schemas.microsoft.com/office/drawing/2014/main" id="{74D98F4D-B406-4532-BFE0-11641841059D}"/>
              </a:ext>
            </a:extLst>
          </p:cNvPr>
          <p:cNvSpPr>
            <a:spLocks noGrp="1"/>
          </p:cNvSpPr>
          <p:nvPr>
            <p:ph sz="half" idx="1"/>
          </p:nvPr>
        </p:nvSpPr>
        <p:spPr>
          <a:xfrm>
            <a:off x="1616177" y="1996423"/>
            <a:ext cx="4738439" cy="4351338"/>
          </a:xfrm>
        </p:spPr>
        <p:txBody>
          <a:bodyPr>
            <a:normAutofit fontScale="62500" lnSpcReduction="20000"/>
          </a:bodyPr>
          <a:lstStyle/>
          <a:p>
            <a:pPr marL="0" indent="0" algn="ctr">
              <a:buNone/>
            </a:pPr>
            <a:r>
              <a:rPr lang="fi-FI" sz="3100" b="1" dirty="0">
                <a:solidFill>
                  <a:srgbClr val="00B050"/>
                </a:solidFill>
                <a:latin typeface="Calibri" panose="020F0502020204030204" pitchFamily="34" charset="0"/>
                <a:cs typeface="Calibri" panose="020F0502020204030204" pitchFamily="34" charset="0"/>
              </a:rPr>
              <a:t>VAHVUUDET</a:t>
            </a:r>
          </a:p>
          <a:p>
            <a:r>
              <a:rPr lang="fi-FI" sz="2600" dirty="0">
                <a:latin typeface="Calibri" panose="020F0502020204030204" pitchFamily="34" charset="0"/>
                <a:cs typeface="Calibri" panose="020F0502020204030204" pitchFamily="34" charset="0"/>
              </a:rPr>
              <a:t>Opettajat ovat osaavia</a:t>
            </a:r>
          </a:p>
          <a:p>
            <a:r>
              <a:rPr lang="fi-FI" sz="2600" dirty="0">
                <a:latin typeface="Calibri" panose="020F0502020204030204" pitchFamily="34" charset="0"/>
                <a:cs typeface="Calibri" panose="020F0502020204030204" pitchFamily="34" charset="0"/>
              </a:rPr>
              <a:t>Koulun aikuiset ovat ystävällisiä</a:t>
            </a:r>
          </a:p>
          <a:p>
            <a:r>
              <a:rPr lang="fi-FI" sz="2600" dirty="0">
                <a:latin typeface="Calibri" panose="020F0502020204030204" pitchFamily="34" charset="0"/>
                <a:cs typeface="Calibri" panose="020F0502020204030204" pitchFamily="34" charset="0"/>
              </a:rPr>
              <a:t>Opitaan tärkeitä asioita ja taitoja</a:t>
            </a:r>
          </a:p>
          <a:p>
            <a:r>
              <a:rPr lang="fi-FI" sz="2600" dirty="0">
                <a:latin typeface="Calibri" panose="020F0502020204030204" pitchFamily="34" charset="0"/>
                <a:cs typeface="Calibri" panose="020F0502020204030204" pitchFamily="34" charset="0"/>
              </a:rPr>
              <a:t>Oppilailla kavereita koulussa</a:t>
            </a:r>
          </a:p>
          <a:p>
            <a:r>
              <a:rPr lang="fi-FI" sz="2600" dirty="0">
                <a:latin typeface="Calibri" panose="020F0502020204030204" pitchFamily="34" charset="0"/>
                <a:cs typeface="Calibri" panose="020F0502020204030204" pitchFamily="34" charset="0"/>
              </a:rPr>
              <a:t>Turvallinen olo koulussa</a:t>
            </a:r>
          </a:p>
          <a:p>
            <a:r>
              <a:rPr lang="fi-FI" sz="2600" dirty="0">
                <a:latin typeface="Calibri" panose="020F0502020204030204" pitchFamily="34" charset="0"/>
                <a:cs typeface="Calibri" panose="020F0502020204030204" pitchFamily="34" charset="0"/>
              </a:rPr>
              <a:t>Koulun aikuisilta aikaa, apua ja tukea oppimiseen ja huoliin</a:t>
            </a:r>
          </a:p>
          <a:p>
            <a:r>
              <a:rPr lang="fi-FI" sz="2600" dirty="0">
                <a:latin typeface="Calibri" panose="020F0502020204030204" pitchFamily="34" charset="0"/>
                <a:cs typeface="Calibri" panose="020F0502020204030204" pitchFamily="34" charset="0"/>
              </a:rPr>
              <a:t>Kannustaminen koulussa</a:t>
            </a:r>
          </a:p>
          <a:p>
            <a:r>
              <a:rPr lang="fi-FI" sz="2600" dirty="0">
                <a:latin typeface="Calibri" panose="020F0502020204030204" pitchFamily="34" charset="0"/>
                <a:cs typeface="Calibri" panose="020F0502020204030204" pitchFamily="34" charset="0"/>
              </a:rPr>
              <a:t>Huoltajat tietävät kuinka lapsen koulunkäynti sujuu</a:t>
            </a:r>
          </a:p>
          <a:p>
            <a:r>
              <a:rPr lang="fi-FI" sz="2600" dirty="0">
                <a:latin typeface="Calibri" panose="020F0502020204030204" pitchFamily="34" charset="0"/>
                <a:cs typeface="Calibri" panose="020F0502020204030204" pitchFamily="34" charset="0"/>
              </a:rPr>
              <a:t>Itsearviointi ja saatu palaute ohjaa oppimisessa</a:t>
            </a:r>
          </a:p>
          <a:p>
            <a:r>
              <a:rPr lang="fi-FI" sz="2600" dirty="0">
                <a:latin typeface="Calibri" panose="020F0502020204030204" pitchFamily="34" charset="0"/>
                <a:cs typeface="Calibri" panose="020F0502020204030204" pitchFamily="34" charset="0"/>
              </a:rPr>
              <a:t>Koulun tilat viihtyisät ja hyvässä kunnossa, tarpeeksi opetusvälineitä</a:t>
            </a:r>
          </a:p>
          <a:p>
            <a:r>
              <a:rPr lang="fi-FI" sz="2600" dirty="0">
                <a:latin typeface="Calibri" panose="020F0502020204030204" pitchFamily="34" charset="0"/>
                <a:cs typeface="Calibri" panose="020F0502020204030204" pitchFamily="34" charset="0"/>
              </a:rPr>
              <a:t>Digitaalisten välineiden käyttö oppimisessa</a:t>
            </a:r>
          </a:p>
          <a:p>
            <a:r>
              <a:rPr lang="fi-FI" sz="2600" dirty="0">
                <a:latin typeface="Calibri" panose="020F0502020204030204" pitchFamily="34" charset="0"/>
                <a:cs typeface="Calibri" panose="020F0502020204030204" pitchFamily="34" charset="0"/>
              </a:rPr>
              <a:t>Oppilaskunnan vaikuttava rooli</a:t>
            </a:r>
          </a:p>
        </p:txBody>
      </p:sp>
      <p:sp>
        <p:nvSpPr>
          <p:cNvPr id="4" name="Sisällön paikkamerkki 3">
            <a:extLst>
              <a:ext uri="{FF2B5EF4-FFF2-40B4-BE49-F238E27FC236}">
                <a16:creationId xmlns:a16="http://schemas.microsoft.com/office/drawing/2014/main" id="{5AB5557E-DA6E-4B1F-8B30-7AD28789CA00}"/>
              </a:ext>
            </a:extLst>
          </p:cNvPr>
          <p:cNvSpPr>
            <a:spLocks noGrp="1"/>
          </p:cNvSpPr>
          <p:nvPr>
            <p:ph sz="half" idx="2"/>
          </p:nvPr>
        </p:nvSpPr>
        <p:spPr>
          <a:xfrm>
            <a:off x="6615360" y="1997148"/>
            <a:ext cx="4738440" cy="4495727"/>
          </a:xfrm>
        </p:spPr>
        <p:txBody>
          <a:bodyPr>
            <a:normAutofit fontScale="62500" lnSpcReduction="20000"/>
          </a:bodyPr>
          <a:lstStyle/>
          <a:p>
            <a:pPr marL="0" indent="0" algn="ctr">
              <a:buNone/>
            </a:pPr>
            <a:r>
              <a:rPr lang="fi-FI" sz="3100" b="1" dirty="0">
                <a:solidFill>
                  <a:schemeClr val="accent2"/>
                </a:solidFill>
                <a:latin typeface="Calibri" panose="020F0502020204030204" pitchFamily="34" charset="0"/>
                <a:cs typeface="Calibri" panose="020F0502020204030204" pitchFamily="34" charset="0"/>
              </a:rPr>
              <a:t>KEHITTÄMISKOHTEET</a:t>
            </a:r>
          </a:p>
          <a:p>
            <a:r>
              <a:rPr lang="fi-FI" sz="2600" dirty="0">
                <a:latin typeface="Calibri" panose="020F0502020204030204" pitchFamily="34" charset="0"/>
                <a:cs typeface="Calibri" panose="020F0502020204030204" pitchFamily="34" charset="0"/>
              </a:rPr>
              <a:t>Oppilaiden tasa-arvoinen kohtelu</a:t>
            </a:r>
          </a:p>
          <a:p>
            <a:r>
              <a:rPr lang="fi-FI" sz="2600" dirty="0">
                <a:latin typeface="Calibri" panose="020F0502020204030204" pitchFamily="34" charset="0"/>
                <a:cs typeface="Calibri" panose="020F0502020204030204" pitchFamily="34" charset="0"/>
              </a:rPr>
              <a:t>Oman mielipiteen ilmaisemisen rohkeus oppitunneilla ja se, että aikuiset arvostavat oppilaan mielipiteitä</a:t>
            </a:r>
          </a:p>
          <a:p>
            <a:r>
              <a:rPr lang="fi-FI" sz="2600" dirty="0">
                <a:latin typeface="Calibri" panose="020F0502020204030204" pitchFamily="34" charset="0"/>
                <a:cs typeface="Calibri" panose="020F0502020204030204" pitchFamily="34" charset="0"/>
              </a:rPr>
              <a:t>Työrauha luokassa</a:t>
            </a:r>
          </a:p>
          <a:p>
            <a:r>
              <a:rPr lang="fi-FI" sz="2600" dirty="0">
                <a:latin typeface="Calibri" panose="020F0502020204030204" pitchFamily="34" charset="0"/>
                <a:cs typeface="Calibri" panose="020F0502020204030204" pitchFamily="34" charset="0"/>
              </a:rPr>
              <a:t>Kouluuntulo mielekkäämmäksi</a:t>
            </a:r>
          </a:p>
          <a:p>
            <a:r>
              <a:rPr lang="fi-FI" sz="2600" dirty="0">
                <a:latin typeface="Calibri" panose="020F0502020204030204" pitchFamily="34" charset="0"/>
                <a:cs typeface="Calibri" panose="020F0502020204030204" pitchFamily="34" charset="0"/>
              </a:rPr>
              <a:t>Yhteiset pelisäännöt</a:t>
            </a:r>
          </a:p>
          <a:p>
            <a:r>
              <a:rPr lang="fi-FI" sz="2600" dirty="0">
                <a:latin typeface="Calibri" panose="020F0502020204030204" pitchFamily="34" charset="0"/>
                <a:cs typeface="Calibri" panose="020F0502020204030204" pitchFamily="34" charset="0"/>
              </a:rPr>
              <a:t>Oppimisen arvioinnin perusteet esille</a:t>
            </a:r>
          </a:p>
          <a:p>
            <a:r>
              <a:rPr lang="fi-FI" sz="2600" dirty="0">
                <a:latin typeface="Calibri" panose="020F0502020204030204" pitchFamily="34" charset="0"/>
                <a:cs typeface="Calibri" panose="020F0502020204030204" pitchFamily="34" charset="0"/>
              </a:rPr>
              <a:t>Mahdollisuus vaikuttaa itseä koskeviin asioihin</a:t>
            </a:r>
          </a:p>
          <a:p>
            <a:r>
              <a:rPr lang="fi-FI" sz="2600" dirty="0">
                <a:latin typeface="Calibri" panose="020F0502020204030204" pitchFamily="34" charset="0"/>
                <a:cs typeface="Calibri" panose="020F0502020204030204" pitchFamily="34" charset="0"/>
              </a:rPr>
              <a:t>Kouluterveydenhoitajalle pääsy</a:t>
            </a:r>
          </a:p>
          <a:p>
            <a:r>
              <a:rPr lang="fi-FI" sz="2600" dirty="0">
                <a:latin typeface="Calibri" panose="020F0502020204030204" pitchFamily="34" charset="0"/>
                <a:cs typeface="Calibri" panose="020F0502020204030204" pitchFamily="34" charset="0"/>
              </a:rPr>
              <a:t>Koulun piha-alueen toiminnallisuuden monipuolistaminen ja lähiympäristön hyödyntäminen opiskelussa</a:t>
            </a:r>
          </a:p>
          <a:p>
            <a:endParaRPr lang="fi-FI" dirty="0"/>
          </a:p>
        </p:txBody>
      </p:sp>
      <p:pic>
        <p:nvPicPr>
          <p:cNvPr id="6" name="Kuva 5">
            <a:extLst>
              <a:ext uri="{FF2B5EF4-FFF2-40B4-BE49-F238E27FC236}">
                <a16:creationId xmlns:a16="http://schemas.microsoft.com/office/drawing/2014/main" id="{48CEA1CD-F691-405D-88F8-AF0D7D0F6FBF}"/>
              </a:ext>
            </a:extLst>
          </p:cNvPr>
          <p:cNvPicPr>
            <a:picLocks noChangeAspect="1"/>
          </p:cNvPicPr>
          <p:nvPr/>
        </p:nvPicPr>
        <p:blipFill>
          <a:blip r:embed="rId2"/>
          <a:stretch>
            <a:fillRect/>
          </a:stretch>
        </p:blipFill>
        <p:spPr>
          <a:xfrm>
            <a:off x="569433" y="359064"/>
            <a:ext cx="1945709" cy="1945709"/>
          </a:xfrm>
          <a:prstGeom prst="rect">
            <a:avLst/>
          </a:prstGeom>
        </p:spPr>
      </p:pic>
    </p:spTree>
    <p:extLst>
      <p:ext uri="{BB962C8B-B14F-4D97-AF65-F5344CB8AC3E}">
        <p14:creationId xmlns:p14="http://schemas.microsoft.com/office/powerpoint/2010/main" val="348277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16B37AE6-8D58-BF95-2D34-8B6139D40E63}"/>
              </a:ext>
            </a:extLst>
          </p:cNvPr>
          <p:cNvSpPr>
            <a:spLocks noGrp="1"/>
          </p:cNvSpPr>
          <p:nvPr>
            <p:ph type="subTitle" idx="1"/>
          </p:nvPr>
        </p:nvSpPr>
        <p:spPr/>
        <p:txBody>
          <a:bodyPr/>
          <a:lstStyle/>
          <a:p>
            <a:endParaRPr lang="fi-FI" dirty="0"/>
          </a:p>
        </p:txBody>
      </p:sp>
      <p:graphicFrame>
        <p:nvGraphicFramePr>
          <p:cNvPr id="4" name="Taulukko 3">
            <a:extLst>
              <a:ext uri="{FF2B5EF4-FFF2-40B4-BE49-F238E27FC236}">
                <a16:creationId xmlns:a16="http://schemas.microsoft.com/office/drawing/2014/main" id="{6D0E8841-78A1-5C70-7E05-DD6C9C6228FB}"/>
              </a:ext>
            </a:extLst>
          </p:cNvPr>
          <p:cNvGraphicFramePr>
            <a:graphicFrameLocks noGrp="1"/>
          </p:cNvGraphicFramePr>
          <p:nvPr>
            <p:extLst>
              <p:ext uri="{D42A27DB-BD31-4B8C-83A1-F6EECF244321}">
                <p14:modId xmlns:p14="http://schemas.microsoft.com/office/powerpoint/2010/main" val="1642308541"/>
              </p:ext>
            </p:extLst>
          </p:nvPr>
        </p:nvGraphicFramePr>
        <p:xfrm>
          <a:off x="1396123" y="1553059"/>
          <a:ext cx="9805739" cy="5255072"/>
        </p:xfrm>
        <a:graphic>
          <a:graphicData uri="http://schemas.openxmlformats.org/drawingml/2006/table">
            <a:tbl>
              <a:tblPr firstRow="1" firstCol="1" bandRow="1">
                <a:tableStyleId>{5C22544A-7EE6-4342-B048-85BDC9FD1C3A}</a:tableStyleId>
              </a:tblPr>
              <a:tblGrid>
                <a:gridCol w="4889315">
                  <a:extLst>
                    <a:ext uri="{9D8B030D-6E8A-4147-A177-3AD203B41FA5}">
                      <a16:colId xmlns:a16="http://schemas.microsoft.com/office/drawing/2014/main" val="1757685643"/>
                    </a:ext>
                  </a:extLst>
                </a:gridCol>
                <a:gridCol w="4916424">
                  <a:extLst>
                    <a:ext uri="{9D8B030D-6E8A-4147-A177-3AD203B41FA5}">
                      <a16:colId xmlns:a16="http://schemas.microsoft.com/office/drawing/2014/main" val="3654646409"/>
                    </a:ext>
                  </a:extLst>
                </a:gridCol>
              </a:tblGrid>
              <a:tr h="606695">
                <a:tc>
                  <a:txBody>
                    <a:bodyPr/>
                    <a:lstStyle/>
                    <a:p>
                      <a:pPr>
                        <a:lnSpc>
                          <a:spcPct val="107000"/>
                        </a:lnSpc>
                        <a:spcAft>
                          <a:spcPts val="800"/>
                        </a:spcAft>
                      </a:pPr>
                      <a:r>
                        <a:rPr lang="fi-FI" sz="2000" kern="0" dirty="0">
                          <a:effectLst/>
                          <a:latin typeface="Calibri" panose="020F0502020204030204" pitchFamily="34" charset="0"/>
                          <a:ea typeface="Aptos" panose="020B0004020202020204" pitchFamily="34" charset="0"/>
                          <a:cs typeface="Calibri" panose="020F0502020204030204" pitchFamily="34" charset="0"/>
                        </a:rPr>
                        <a:t>Mikä koulussa on hyvin?</a:t>
                      </a:r>
                      <a:endParaRPr lang="fi-FI" sz="2000" kern="100" dirty="0">
                        <a:effectLst/>
                        <a:latin typeface="Calibri" panose="020F0502020204030204" pitchFamily="34" charset="0"/>
                        <a:ea typeface="Aptos" panose="020B0004020202020204" pitchFamily="34" charset="0"/>
                        <a:cs typeface="Calibri" panose="020F0502020204030204" pitchFamily="34" charset="0"/>
                      </a:endParaRPr>
                    </a:p>
                  </a:txBody>
                  <a:tcPr marL="152400" marR="152400" marT="171450" marB="171450" anchor="ctr"/>
                </a:tc>
                <a:tc>
                  <a:txBody>
                    <a:bodyPr/>
                    <a:lstStyle/>
                    <a:p>
                      <a:pPr>
                        <a:lnSpc>
                          <a:spcPct val="107000"/>
                        </a:lnSpc>
                        <a:spcAft>
                          <a:spcPts val="800"/>
                        </a:spcAft>
                      </a:pPr>
                      <a:r>
                        <a:rPr lang="fi-FI" sz="2000" kern="0" dirty="0">
                          <a:effectLst/>
                          <a:latin typeface="Calibri" panose="020F0502020204030204" pitchFamily="34" charset="0"/>
                          <a:ea typeface="Aptos" panose="020B0004020202020204" pitchFamily="34" charset="0"/>
                          <a:cs typeface="Calibri" panose="020F0502020204030204" pitchFamily="34" charset="0"/>
                        </a:rPr>
                        <a:t>Mikä koulussa voisi olla paremmin?</a:t>
                      </a:r>
                      <a:endParaRPr lang="fi-FI" sz="2000" kern="100" dirty="0">
                        <a:effectLst/>
                        <a:latin typeface="Calibri" panose="020F0502020204030204" pitchFamily="34" charset="0"/>
                        <a:ea typeface="Aptos" panose="020B0004020202020204" pitchFamily="34" charset="0"/>
                        <a:cs typeface="Calibri" panose="020F0502020204030204" pitchFamily="34" charset="0"/>
                      </a:endParaRPr>
                    </a:p>
                  </a:txBody>
                  <a:tcPr marL="152400" marR="152400" marT="171450" marB="171450" anchor="ctr"/>
                </a:tc>
                <a:extLst>
                  <a:ext uri="{0D108BD9-81ED-4DB2-BD59-A6C34878D82A}">
                    <a16:rowId xmlns:a16="http://schemas.microsoft.com/office/drawing/2014/main" val="755830170"/>
                  </a:ext>
                </a:extLst>
              </a:tr>
              <a:tr h="686917">
                <a:tc>
                  <a:txBody>
                    <a:bodyPr/>
                    <a:lstStyle/>
                    <a:p>
                      <a:pPr>
                        <a:lnSpc>
                          <a:spcPct val="107000"/>
                        </a:lnSpc>
                        <a:spcAft>
                          <a:spcPts val="800"/>
                        </a:spcAft>
                      </a:pPr>
                      <a:r>
                        <a:rPr lang="fi-FI" sz="2800" kern="0" dirty="0">
                          <a:effectLst/>
                          <a:latin typeface="Calibri" panose="020F0502020204030204" pitchFamily="34" charset="0"/>
                          <a:cs typeface="Calibri" panose="020F0502020204030204" pitchFamily="34" charset="0"/>
                        </a:rPr>
                        <a:t>Hyvä kouluruoka</a:t>
                      </a:r>
                      <a:endParaRPr lang="fi-FI" sz="2800" kern="100" dirty="0">
                        <a:effectLst/>
                        <a:latin typeface="Calibri" panose="020F0502020204030204" pitchFamily="34" charset="0"/>
                        <a:ea typeface="Aptos" panose="020B0004020202020204" pitchFamily="34" charset="0"/>
                        <a:cs typeface="Calibri" panose="020F0502020204030204" pitchFamily="34" charset="0"/>
                      </a:endParaRPr>
                    </a:p>
                  </a:txBody>
                  <a:tcPr marL="152400" marR="152400" marT="152400" marB="152400" anchor="ctr">
                    <a:solidFill>
                      <a:schemeClr val="accent1"/>
                    </a:solidFill>
                  </a:tcPr>
                </a:tc>
                <a:tc>
                  <a:txBody>
                    <a:bodyPr/>
                    <a:lstStyle/>
                    <a:p>
                      <a:pPr>
                        <a:lnSpc>
                          <a:spcPct val="107000"/>
                        </a:lnSpc>
                        <a:spcAft>
                          <a:spcPts val="800"/>
                        </a:spcAft>
                      </a:pPr>
                      <a:r>
                        <a:rPr lang="fi-FI" sz="2800" kern="100" dirty="0">
                          <a:effectLst/>
                          <a:latin typeface="Calibri" panose="020F0502020204030204" pitchFamily="34" charset="0"/>
                          <a:ea typeface="Aptos" panose="020B0004020202020204" pitchFamily="34" charset="0"/>
                          <a:cs typeface="Calibri" panose="020F0502020204030204" pitchFamily="34" charset="0"/>
                        </a:rPr>
                        <a:t>Parempi kouluruoka</a:t>
                      </a:r>
                    </a:p>
                  </a:txBody>
                  <a:tcPr marL="152400" marR="152400" marT="152400" marB="152400" anchor="ctr"/>
                </a:tc>
                <a:extLst>
                  <a:ext uri="{0D108BD9-81ED-4DB2-BD59-A6C34878D82A}">
                    <a16:rowId xmlns:a16="http://schemas.microsoft.com/office/drawing/2014/main" val="4058340312"/>
                  </a:ext>
                </a:extLst>
              </a:tr>
              <a:tr h="686917">
                <a:tc>
                  <a:txBody>
                    <a:bodyPr/>
                    <a:lstStyle/>
                    <a:p>
                      <a:pPr>
                        <a:lnSpc>
                          <a:spcPct val="107000"/>
                        </a:lnSpc>
                        <a:spcAft>
                          <a:spcPts val="800"/>
                        </a:spcAft>
                      </a:pPr>
                      <a:r>
                        <a:rPr lang="fi-FI" sz="2800" kern="100" dirty="0">
                          <a:effectLst/>
                          <a:latin typeface="Calibri" panose="020F0502020204030204" pitchFamily="34" charset="0"/>
                          <a:ea typeface="Aptos" panose="020B0004020202020204" pitchFamily="34" charset="0"/>
                          <a:cs typeface="Calibri" panose="020F0502020204030204" pitchFamily="34" charset="0"/>
                        </a:rPr>
                        <a:t>Kaverit ja ystävät</a:t>
                      </a:r>
                    </a:p>
                  </a:txBody>
                  <a:tcPr marL="152400" marR="152400" marT="152400" marB="152400" anchor="ctr">
                    <a:solidFill>
                      <a:schemeClr val="accent1"/>
                    </a:solidFill>
                  </a:tcPr>
                </a:tc>
                <a:tc>
                  <a:txBody>
                    <a:bodyPr/>
                    <a:lstStyle/>
                    <a:p>
                      <a:pPr>
                        <a:lnSpc>
                          <a:spcPct val="107000"/>
                        </a:lnSpc>
                        <a:spcAft>
                          <a:spcPts val="800"/>
                        </a:spcAft>
                      </a:pPr>
                      <a:r>
                        <a:rPr lang="fi-FI" sz="2800" kern="100" dirty="0">
                          <a:effectLst/>
                          <a:latin typeface="Calibri" panose="020F0502020204030204" pitchFamily="34" charset="0"/>
                          <a:ea typeface="Aptos" panose="020B0004020202020204" pitchFamily="34" charset="0"/>
                          <a:cs typeface="Calibri" panose="020F0502020204030204" pitchFamily="34" charset="0"/>
                        </a:rPr>
                        <a:t>Kiusaamisen ehkäisy</a:t>
                      </a:r>
                    </a:p>
                  </a:txBody>
                  <a:tcPr marL="152400" marR="152400" marT="152400" marB="152400" anchor="ctr"/>
                </a:tc>
                <a:extLst>
                  <a:ext uri="{0D108BD9-81ED-4DB2-BD59-A6C34878D82A}">
                    <a16:rowId xmlns:a16="http://schemas.microsoft.com/office/drawing/2014/main" val="3534672883"/>
                  </a:ext>
                </a:extLst>
              </a:tr>
              <a:tr h="686917">
                <a:tc>
                  <a:txBody>
                    <a:bodyPr/>
                    <a:lstStyle/>
                    <a:p>
                      <a:pPr>
                        <a:lnSpc>
                          <a:spcPct val="107000"/>
                        </a:lnSpc>
                        <a:spcAft>
                          <a:spcPts val="800"/>
                        </a:spcAft>
                      </a:pPr>
                      <a:r>
                        <a:rPr lang="fi-FI" sz="2800" kern="0" dirty="0">
                          <a:effectLst/>
                          <a:latin typeface="Calibri" panose="020F0502020204030204" pitchFamily="34" charset="0"/>
                          <a:cs typeface="Calibri" panose="020F0502020204030204" pitchFamily="34" charset="0"/>
                        </a:rPr>
                        <a:t>Turvallisuus </a:t>
                      </a:r>
                      <a:endParaRPr lang="fi-FI" sz="2800" kern="100" dirty="0">
                        <a:effectLst/>
                        <a:latin typeface="Calibri" panose="020F0502020204030204" pitchFamily="34" charset="0"/>
                        <a:ea typeface="Aptos" panose="020B0004020202020204" pitchFamily="34" charset="0"/>
                        <a:cs typeface="Calibri" panose="020F0502020204030204" pitchFamily="34" charset="0"/>
                      </a:endParaRPr>
                    </a:p>
                  </a:txBody>
                  <a:tcPr marL="152400" marR="152400" marT="152400" marB="152400" anchor="ctr">
                    <a:solidFill>
                      <a:schemeClr val="accent1"/>
                    </a:solidFill>
                  </a:tcPr>
                </a:tc>
                <a:tc>
                  <a:txBody>
                    <a:bodyPr/>
                    <a:lstStyle/>
                    <a:p>
                      <a:pPr>
                        <a:lnSpc>
                          <a:spcPct val="107000"/>
                        </a:lnSpc>
                        <a:spcAft>
                          <a:spcPts val="800"/>
                        </a:spcAft>
                      </a:pPr>
                      <a:r>
                        <a:rPr lang="fi-FI" sz="2800" kern="100" dirty="0">
                          <a:effectLst/>
                          <a:latin typeface="Calibri" panose="020F0502020204030204" pitchFamily="34" charset="0"/>
                          <a:ea typeface="Aptos" panose="020B0004020202020204" pitchFamily="34" charset="0"/>
                          <a:cs typeface="Calibri" panose="020F0502020204030204" pitchFamily="34" charset="0"/>
                        </a:rPr>
                        <a:t>Pidemmät välitunnit</a:t>
                      </a:r>
                    </a:p>
                  </a:txBody>
                  <a:tcPr marL="152400" marR="152400" marT="152400" marB="152400" anchor="ctr"/>
                </a:tc>
                <a:extLst>
                  <a:ext uri="{0D108BD9-81ED-4DB2-BD59-A6C34878D82A}">
                    <a16:rowId xmlns:a16="http://schemas.microsoft.com/office/drawing/2014/main" val="2870998769"/>
                  </a:ext>
                </a:extLst>
              </a:tr>
              <a:tr h="965663">
                <a:tc>
                  <a:txBody>
                    <a:bodyPr/>
                    <a:lstStyle/>
                    <a:p>
                      <a:pPr>
                        <a:lnSpc>
                          <a:spcPct val="107000"/>
                        </a:lnSpc>
                        <a:spcAft>
                          <a:spcPts val="800"/>
                        </a:spcAft>
                      </a:pPr>
                      <a:r>
                        <a:rPr lang="fi-FI" sz="2800" kern="100" dirty="0">
                          <a:effectLst/>
                          <a:latin typeface="Calibri" panose="020F0502020204030204" pitchFamily="34" charset="0"/>
                          <a:ea typeface="Aptos" panose="020B0004020202020204" pitchFamily="34" charset="0"/>
                          <a:cs typeface="Calibri" panose="020F0502020204030204" pitchFamily="34" charset="0"/>
                        </a:rPr>
                        <a:t>Opiskeluympäristö </a:t>
                      </a:r>
                      <a:r>
                        <a:rPr lang="fi-FI" sz="1800" kern="100" dirty="0">
                          <a:effectLst/>
                          <a:latin typeface="Calibri" panose="020F0502020204030204" pitchFamily="34" charset="0"/>
                          <a:ea typeface="Aptos" panose="020B0004020202020204" pitchFamily="34" charset="0"/>
                          <a:cs typeface="Calibri" panose="020F0502020204030204" pitchFamily="34" charset="0"/>
                        </a:rPr>
                        <a:t>(koulutilat, välitunnit, ryhmäkoot)</a:t>
                      </a:r>
                    </a:p>
                  </a:txBody>
                  <a:tcPr marL="152400" marR="152400" marT="152400" marB="152400" anchor="ctr">
                    <a:solidFill>
                      <a:schemeClr val="accent1"/>
                    </a:solidFill>
                  </a:tcPr>
                </a:tc>
                <a:tc>
                  <a:txBody>
                    <a:bodyPr/>
                    <a:lstStyle/>
                    <a:p>
                      <a:pPr>
                        <a:lnSpc>
                          <a:spcPct val="107000"/>
                        </a:lnSpc>
                        <a:spcAft>
                          <a:spcPts val="800"/>
                        </a:spcAft>
                      </a:pPr>
                      <a:r>
                        <a:rPr lang="fi-FI" sz="2800" kern="100" dirty="0">
                          <a:effectLst/>
                          <a:latin typeface="Calibri" panose="020F0502020204030204" pitchFamily="34" charset="0"/>
                          <a:ea typeface="Aptos" panose="020B0004020202020204" pitchFamily="34" charset="0"/>
                          <a:cs typeface="Calibri" panose="020F0502020204030204" pitchFamily="34" charset="0"/>
                        </a:rPr>
                        <a:t>Opetuksen laatu ja tilat </a:t>
                      </a:r>
                      <a:r>
                        <a:rPr lang="fi-FI" sz="1800" kern="100" dirty="0">
                          <a:effectLst/>
                          <a:latin typeface="Calibri" panose="020F0502020204030204" pitchFamily="34" charset="0"/>
                          <a:ea typeface="Aptos" panose="020B0004020202020204" pitchFamily="34" charset="0"/>
                          <a:cs typeface="Calibri" panose="020F0502020204030204" pitchFamily="34" charset="0"/>
                        </a:rPr>
                        <a:t>(isommat luokat, viihtyisät tilat)</a:t>
                      </a:r>
                    </a:p>
                  </a:txBody>
                  <a:tcPr marL="152400" marR="152400" marT="152400" marB="152400" anchor="ctr"/>
                </a:tc>
                <a:extLst>
                  <a:ext uri="{0D108BD9-81ED-4DB2-BD59-A6C34878D82A}">
                    <a16:rowId xmlns:a16="http://schemas.microsoft.com/office/drawing/2014/main" val="2501093706"/>
                  </a:ext>
                </a:extLst>
              </a:tr>
              <a:tr h="1066960">
                <a:tc>
                  <a:txBody>
                    <a:bodyPr/>
                    <a:lstStyle/>
                    <a:p>
                      <a:pPr>
                        <a:lnSpc>
                          <a:spcPct val="107000"/>
                        </a:lnSpc>
                        <a:spcAft>
                          <a:spcPts val="800"/>
                        </a:spcAft>
                      </a:pPr>
                      <a:r>
                        <a:rPr lang="fi-FI" sz="2800" kern="100" dirty="0">
                          <a:effectLst/>
                          <a:latin typeface="Calibri" panose="020F0502020204030204" pitchFamily="34" charset="0"/>
                          <a:ea typeface="Aptos" panose="020B0004020202020204" pitchFamily="34" charset="0"/>
                          <a:cs typeface="Calibri" panose="020F0502020204030204" pitchFamily="34" charset="0"/>
                        </a:rPr>
                        <a:t>Hyvä opetus ja ohjaus</a:t>
                      </a:r>
                    </a:p>
                  </a:txBody>
                  <a:tcPr marL="152400" marR="152400" marT="152400" marB="152400" anchor="ctr">
                    <a:solidFill>
                      <a:schemeClr val="accent1"/>
                    </a:solidFill>
                  </a:tcPr>
                </a:tc>
                <a:tc>
                  <a:txBody>
                    <a:bodyPr/>
                    <a:lstStyle/>
                    <a:p>
                      <a:pPr>
                        <a:lnSpc>
                          <a:spcPct val="107000"/>
                        </a:lnSpc>
                        <a:spcAft>
                          <a:spcPts val="800"/>
                        </a:spcAft>
                      </a:pPr>
                      <a:r>
                        <a:rPr lang="fi-FI" sz="2800" kern="100" dirty="0">
                          <a:effectLst/>
                          <a:latin typeface="Calibri" panose="020F0502020204030204" pitchFamily="34" charset="0"/>
                          <a:ea typeface="Aptos" panose="020B0004020202020204" pitchFamily="34" charset="0"/>
                          <a:cs typeface="Calibri" panose="020F0502020204030204" pitchFamily="34" charset="0"/>
                        </a:rPr>
                        <a:t>Oppilaiden äänen kuuleminen </a:t>
                      </a:r>
                      <a:r>
                        <a:rPr lang="fi-FI" sz="1800" kern="100" dirty="0">
                          <a:effectLst/>
                          <a:latin typeface="Calibri" panose="020F0502020204030204" pitchFamily="34" charset="0"/>
                          <a:ea typeface="Aptos" panose="020B0004020202020204" pitchFamily="34" charset="0"/>
                          <a:cs typeface="Calibri" panose="020F0502020204030204" pitchFamily="34" charset="0"/>
                        </a:rPr>
                        <a:t>(mielipiteet, osallisuus, osallistaminen päätöksiin, vaikuttamismahdollisuudet)</a:t>
                      </a:r>
                    </a:p>
                  </a:txBody>
                  <a:tcPr marL="152400" marR="152400" marT="152400" marB="152400" anchor="ctr"/>
                </a:tc>
                <a:extLst>
                  <a:ext uri="{0D108BD9-81ED-4DB2-BD59-A6C34878D82A}">
                    <a16:rowId xmlns:a16="http://schemas.microsoft.com/office/drawing/2014/main" val="1568448919"/>
                  </a:ext>
                </a:extLst>
              </a:tr>
            </a:tbl>
          </a:graphicData>
        </a:graphic>
      </p:graphicFrame>
      <p:sp>
        <p:nvSpPr>
          <p:cNvPr id="5" name="Rectangle 1">
            <a:extLst>
              <a:ext uri="{FF2B5EF4-FFF2-40B4-BE49-F238E27FC236}">
                <a16:creationId xmlns:a16="http://schemas.microsoft.com/office/drawing/2014/main" id="{361024C2-AA8C-5253-5A1B-8058E898D6C8}"/>
              </a:ext>
            </a:extLst>
          </p:cNvPr>
          <p:cNvSpPr>
            <a:spLocks noGrp="1" noChangeArrowheads="1"/>
          </p:cNvSpPr>
          <p:nvPr>
            <p:ph type="ctrTitle"/>
          </p:nvPr>
        </p:nvSpPr>
        <p:spPr bwMode="auto">
          <a:xfrm>
            <a:off x="1995055" y="126175"/>
            <a:ext cx="8371193"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40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Avoimet vastaukset 3.-</a:t>
            </a:r>
            <a:r>
              <a:rPr lang="fi-FI" altLang="fi-FI" sz="4000" b="0" cap="none" dirty="0">
                <a:latin typeface="Calibri" panose="020F0502020204030204" pitchFamily="34" charset="0"/>
                <a:ea typeface="Times New Roman" panose="02020603050405020304" pitchFamily="18" charset="0"/>
                <a:cs typeface="Calibri" panose="020F0502020204030204" pitchFamily="34" charset="0"/>
              </a:rPr>
              <a:t>9</a:t>
            </a:r>
            <a:r>
              <a:rPr kumimoji="0" lang="fi-FI" altLang="fi-FI" sz="40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fi-FI" altLang="fi-FI" sz="4000" b="0" i="0" u="none" strike="noStrike" cap="none" normalizeH="0" baseline="0" dirty="0" err="1">
                <a:ln>
                  <a:noFill/>
                </a:ln>
                <a:effectLst/>
                <a:latin typeface="Calibri" panose="020F0502020204030204" pitchFamily="34" charset="0"/>
                <a:ea typeface="Times New Roman" panose="02020603050405020304" pitchFamily="18" charset="0"/>
                <a:cs typeface="Calibri" panose="020F0502020204030204" pitchFamily="34" charset="0"/>
              </a:rPr>
              <a:t>lk</a:t>
            </a:r>
            <a:br>
              <a:rPr kumimoji="0" lang="fi-FI" altLang="fi-FI" sz="1200" b="0" i="0" u="none" strike="noStrike" cap="none" normalizeH="0" baseline="0" dirty="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fi-FI" altLang="fi-FI" sz="1200" b="0" i="0" u="none" strike="noStrike" cap="none" normalizeH="0" baseline="0" dirty="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r>
              <a:rPr kumimoji="0" lang="fi-FI" altLang="fi-FI" sz="160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Viisi </a:t>
            </a:r>
            <a:r>
              <a:rPr kumimoji="0" lang="fi-FI" altLang="fi-FI" sz="16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keskeisintä asiaa</a:t>
            </a:r>
            <a:r>
              <a:rPr kumimoji="0" lang="fi-FI" altLang="fi-FI" sz="16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mikä koulussa on hyvin ja mikä voisi olla paremmin 3-9 </a:t>
            </a:r>
            <a:r>
              <a:rPr kumimoji="0" lang="fi-FI" altLang="fi-FI" sz="1600" b="0" i="0" u="none" strike="noStrike" cap="none" normalizeH="0" baseline="0" dirty="0" err="1">
                <a:ln>
                  <a:noFill/>
                </a:ln>
                <a:effectLst/>
                <a:latin typeface="Calibri" panose="020F0502020204030204" pitchFamily="34" charset="0"/>
                <a:ea typeface="Times New Roman" panose="02020603050405020304" pitchFamily="18" charset="0"/>
                <a:cs typeface="Calibri" panose="020F0502020204030204" pitchFamily="34" charset="0"/>
              </a:rPr>
              <a:t>lk</a:t>
            </a:r>
            <a:r>
              <a:rPr kumimoji="0" lang="fi-FI" altLang="fi-FI" sz="16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oppilaiden mielestä. </a:t>
            </a:r>
            <a:endParaRPr kumimoji="0" lang="fi-FI" altLang="fi-FI" sz="16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2" name="Suorakulmio 1" descr="team member head shot">
            <a:extLst>
              <a:ext uri="{FF2B5EF4-FFF2-40B4-BE49-F238E27FC236}">
                <a16:creationId xmlns:a16="http://schemas.microsoft.com/office/drawing/2014/main" id="{54069A94-02AA-7C22-45B4-01D27E4C6B8F}"/>
              </a:ext>
            </a:extLst>
          </p:cNvPr>
          <p:cNvSpPr/>
          <p:nvPr/>
        </p:nvSpPr>
        <p:spPr>
          <a:xfrm>
            <a:off x="-175093" y="135411"/>
            <a:ext cx="1864952" cy="1770294"/>
          </a:xfrm>
          <a:prstGeom prst="rect">
            <a:avLst/>
          </a:prstGeom>
          <a:blipFill rotWithShape="1">
            <a:blip r:embed="rId2" cstate="print">
              <a:extLst>
                <a:ext uri="{28A0092B-C50C-407E-A947-70E740481C1C}">
                  <a14:useLocalDpi xmlns:a14="http://schemas.microsoft.com/office/drawing/2010/main" val="0"/>
                </a:ext>
              </a:extLst>
            </a:blip>
            <a:srcRect/>
            <a:stretch>
              <a:fillRect l="-6000" r="-6000"/>
            </a:stretch>
          </a:blipFill>
          <a:ln>
            <a:noFill/>
          </a:ln>
        </p:spPr>
        <p:style>
          <a:lnRef idx="2">
            <a:scrgbClr r="0" g="0" b="0"/>
          </a:lnRef>
          <a:fillRef idx="1">
            <a:scrgbClr r="0" g="0" b="0"/>
          </a:fillRef>
          <a:effectRef idx="0">
            <a:schemeClr val="accent2">
              <a:hueOff val="2054433"/>
              <a:satOff val="0"/>
              <a:lumOff val="6209"/>
              <a:alphaOff val="0"/>
            </a:schemeClr>
          </a:effectRef>
          <a:fontRef idx="minor">
            <a:schemeClr val="lt1"/>
          </a:fontRef>
        </p:style>
        <p:txBody>
          <a:bodyPr/>
          <a:lstStyle/>
          <a:p>
            <a:endParaRPr lang="fi-FI"/>
          </a:p>
        </p:txBody>
      </p:sp>
    </p:spTree>
    <p:extLst>
      <p:ext uri="{BB962C8B-B14F-4D97-AF65-F5344CB8AC3E}">
        <p14:creationId xmlns:p14="http://schemas.microsoft.com/office/powerpoint/2010/main" val="484273158"/>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052_TF89338750_Win32" id="{51C243CA-1217-4EE5-A0C2-DEF9E5AF105E}" vid="{33335089-1D5B-461B-A999-D6B29084DDD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8E00D1-8EA3-4E42-801D-0253E1EAF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{ADC98232-6B02-450D-A755-A31EDD9F6B90}tf89338750_win32</Template>
  <TotalTime>1237</TotalTime>
  <Words>1104</Words>
  <Application>Microsoft Office PowerPoint</Application>
  <PresentationFormat>Laajakuva</PresentationFormat>
  <Paragraphs>168</Paragraphs>
  <Slides>15</Slides>
  <Notes>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Aptos</vt:lpstr>
      <vt:lpstr>Arial</vt:lpstr>
      <vt:lpstr>Calibri</vt:lpstr>
      <vt:lpstr>Univers</vt:lpstr>
      <vt:lpstr>GradientUnivers</vt:lpstr>
      <vt:lpstr>Seudullinen arviointi 2024 </vt:lpstr>
      <vt:lpstr>Esi- ja perusopetuksen seudullinen arviointi 2024</vt:lpstr>
      <vt:lpstr>Esi- ja perusopetuksen seudullinen arviointi 2024</vt:lpstr>
      <vt:lpstr>Seudullinen arviointi 2024 Hartolan Yhtenäiskoulu </vt:lpstr>
      <vt:lpstr>hartolan yhtenäiskoulu Vastaajat</vt:lpstr>
      <vt:lpstr> 1.-2. lk oppilaat </vt:lpstr>
      <vt:lpstr>Avoimet vastaukset 1.-2. lk  Kolme keskeisintä asiaa, mikä koulussa on hyvin ja mikä voisi olla paremmin 1-2 lk oppilaiden mielestä. </vt:lpstr>
      <vt:lpstr> 3.-9. lk oppilaat </vt:lpstr>
      <vt:lpstr>Avoimet vastaukset 3.-9. lk  Viisi keskeisintä asiaa, mikä koulussa on hyvin ja mikä voisi olla paremmin 3-9 lk oppilaiden mielestä.  </vt:lpstr>
      <vt:lpstr>3.-9.lk oppilaiden yleisarvosana koulun toiminnasta  8.1 (v. 2022 8.1, v.2020 7.8 ja v.2018 8.15)</vt:lpstr>
      <vt:lpstr> Huoltajat </vt:lpstr>
      <vt:lpstr>Huoltajien yleisarvosana koulun toiminnasta  8.5 (v. 2022 8.9, v.2020 8.4 ja v.2018 8.4 )</vt:lpstr>
      <vt:lpstr> Opetushenkilöstö </vt:lpstr>
      <vt:lpstr>Opetushenkilöstön yleisarvosana koulun toiminnasta  8.9 (v. 2022 8.7, v.2020 8.6 ja v.2018 8.31  )</vt:lpstr>
      <vt:lpstr>Kiitos kaikille arviointiin osallistuneille!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Seudullinen arviointi 2022 Hartolan Yhtenäiskoulu</dc:title>
  <dc:creator>Tiina Kotila-Paaso</dc:creator>
  <cp:lastModifiedBy>Tiina Kotila-Paaso</cp:lastModifiedBy>
  <cp:revision>39</cp:revision>
  <dcterms:created xsi:type="dcterms:W3CDTF">2022-03-24T09:45:04Z</dcterms:created>
  <dcterms:modified xsi:type="dcterms:W3CDTF">2024-04-18T11:18:46Z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