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Roboto" panose="020B060402020202020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f32481d3d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f32481d3d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f287687b7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f287687b7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rgbClr val="6AA84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195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Google Meet -oppitunti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/>
              <a:t>Oppilaan ohje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Liittyminen</a:t>
            </a:r>
            <a:endParaRPr/>
          </a:p>
        </p:txBody>
      </p:sp>
      <p:pic>
        <p:nvPicPr>
          <p:cNvPr id="74" name="Google Shape;74;p14"/>
          <p:cNvPicPr preferRelativeResize="0"/>
          <p:nvPr/>
        </p:nvPicPr>
        <p:blipFill rotWithShape="1">
          <a:blip r:embed="rId3">
            <a:alphaModFix/>
          </a:blip>
          <a:srcRect l="41338" t="7672" r="50337" b="45938"/>
          <a:stretch/>
        </p:blipFill>
        <p:spPr>
          <a:xfrm>
            <a:off x="3597580" y="2497116"/>
            <a:ext cx="1804128" cy="2827599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4"/>
          <p:cNvSpPr txBox="1"/>
          <p:nvPr/>
        </p:nvSpPr>
        <p:spPr>
          <a:xfrm>
            <a:off x="213175" y="785324"/>
            <a:ext cx="3376674" cy="3861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Mikäli opettaja on jakanut sinulle suoran linkin kokoukseen, klikkaa linkkiä, odota että Meet avautuu ja paina “liity nyt”.</a:t>
            </a:r>
            <a:endParaRPr dirty="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b="1" dirty="0">
                <a:latin typeface="Roboto"/>
                <a:ea typeface="Roboto"/>
                <a:cs typeface="Roboto"/>
                <a:sym typeface="Roboto"/>
              </a:rPr>
              <a:t>Liittyminen koodilla</a:t>
            </a:r>
            <a:endParaRPr b="1" dirty="0">
              <a:latin typeface="Roboto"/>
              <a:ea typeface="Roboto"/>
              <a:cs typeface="Roboto"/>
              <a:sym typeface="Roboto"/>
            </a:endParaRPr>
          </a:p>
          <a:p>
            <a:pPr marL="139700" lvl="0" algn="l" rtl="0">
              <a:spcBef>
                <a:spcPts val="0"/>
              </a:spcBef>
              <a:spcAft>
                <a:spcPts val="0"/>
              </a:spcAft>
              <a:buSzPts val="1400"/>
            </a:pPr>
            <a:endParaRPr lang="fi" dirty="0">
              <a:latin typeface="Roboto"/>
              <a:ea typeface="Roboto"/>
              <a:cs typeface="Roboto"/>
              <a:sym typeface="Roboto"/>
            </a:endParaRPr>
          </a:p>
          <a:p>
            <a:pPr marL="139700" lvl="0" algn="l" rtl="0"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fi" dirty="0">
                <a:latin typeface="Roboto"/>
                <a:ea typeface="Roboto"/>
                <a:cs typeface="Roboto"/>
                <a:sym typeface="Roboto"/>
              </a:rPr>
              <a:t>1. Valitse sovellusvalikosta “Meet”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139700" lvl="0" algn="just" rtl="0"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fi" dirty="0">
                <a:latin typeface="Roboto"/>
                <a:ea typeface="Roboto"/>
                <a:cs typeface="Roboto"/>
                <a:sym typeface="Roboto"/>
              </a:rPr>
              <a:t>2. Valitse “liity kokoukseen tai aloita</a:t>
            </a:r>
            <a:br>
              <a:rPr lang="fi" dirty="0">
                <a:latin typeface="Roboto"/>
                <a:ea typeface="Roboto"/>
                <a:cs typeface="Roboto"/>
                <a:sym typeface="Roboto"/>
              </a:rPr>
            </a:br>
            <a:r>
              <a:rPr lang="fi" dirty="0">
                <a:latin typeface="Roboto"/>
                <a:ea typeface="Roboto"/>
                <a:cs typeface="Roboto"/>
                <a:sym typeface="Roboto"/>
              </a:rPr>
              <a:t>     oma”.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139700" lvl="0" algn="l" rtl="0"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fi" dirty="0">
                <a:latin typeface="Roboto"/>
                <a:ea typeface="Roboto"/>
                <a:cs typeface="Roboto"/>
                <a:sym typeface="Roboto"/>
              </a:rPr>
              <a:t>3. Lisää opettajalta saamasi koodi</a:t>
            </a:r>
            <a:br>
              <a:rPr lang="fi" dirty="0">
                <a:latin typeface="Roboto"/>
                <a:ea typeface="Roboto"/>
                <a:cs typeface="Roboto"/>
                <a:sym typeface="Roboto"/>
              </a:rPr>
            </a:br>
            <a:r>
              <a:rPr lang="fi" dirty="0">
                <a:latin typeface="Roboto"/>
                <a:ea typeface="Roboto"/>
                <a:cs typeface="Roboto"/>
                <a:sym typeface="Roboto"/>
              </a:rPr>
              <a:t>    ruudulle avautuvaan kenttään.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139700" lvl="0" algn="l" rtl="0"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fi" dirty="0">
                <a:latin typeface="Roboto"/>
                <a:ea typeface="Roboto"/>
                <a:cs typeface="Roboto"/>
                <a:sym typeface="Roboto"/>
              </a:rPr>
              <a:t>    Samasta puhelusta voi liittyä ja</a:t>
            </a:r>
            <a:br>
              <a:rPr lang="fi" dirty="0">
                <a:latin typeface="Roboto"/>
                <a:ea typeface="Roboto"/>
                <a:cs typeface="Roboto"/>
                <a:sym typeface="Roboto"/>
              </a:rPr>
            </a:br>
            <a:r>
              <a:rPr lang="fi" dirty="0">
                <a:latin typeface="Roboto"/>
                <a:ea typeface="Roboto"/>
                <a:cs typeface="Roboto"/>
                <a:sym typeface="Roboto"/>
              </a:rPr>
              <a:t>    siihen voi palata uudelleen samalla</a:t>
            </a:r>
            <a:br>
              <a:rPr lang="fi" dirty="0">
                <a:latin typeface="Roboto"/>
                <a:ea typeface="Roboto"/>
                <a:cs typeface="Roboto"/>
                <a:sym typeface="Roboto"/>
              </a:rPr>
            </a:br>
            <a:r>
              <a:rPr lang="fi" dirty="0">
                <a:latin typeface="Roboto"/>
                <a:ea typeface="Roboto"/>
                <a:cs typeface="Roboto"/>
                <a:sym typeface="Roboto"/>
              </a:rPr>
              <a:t>    koodilla.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b="1" dirty="0">
                <a:latin typeface="Roboto"/>
                <a:ea typeface="Roboto"/>
                <a:cs typeface="Roboto"/>
                <a:sym typeface="Roboto"/>
              </a:rPr>
              <a:t>Käytä kuulokkeita oppitunnin aikana.</a:t>
            </a:r>
            <a:endParaRPr b="1" dirty="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8" name="Google Shape;7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89889" y="3309917"/>
            <a:ext cx="4444601" cy="1002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62388" y="795060"/>
            <a:ext cx="3228747" cy="2194822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4"/>
          <p:cNvSpPr/>
          <p:nvPr/>
        </p:nvSpPr>
        <p:spPr>
          <a:xfrm>
            <a:off x="5355851" y="4451505"/>
            <a:ext cx="304200" cy="332400"/>
          </a:xfrm>
          <a:prstGeom prst="roundRect">
            <a:avLst>
              <a:gd name="adj" fmla="val 16667"/>
            </a:avLst>
          </a:prstGeom>
          <a:solidFill>
            <a:srgbClr val="F1C23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1</a:t>
            </a:r>
            <a:endParaRPr/>
          </a:p>
        </p:txBody>
      </p:sp>
      <p:sp>
        <p:nvSpPr>
          <p:cNvPr id="81" name="Google Shape;81;p14"/>
          <p:cNvSpPr/>
          <p:nvPr/>
        </p:nvSpPr>
        <p:spPr>
          <a:xfrm>
            <a:off x="8147071" y="3143717"/>
            <a:ext cx="304200" cy="332400"/>
          </a:xfrm>
          <a:prstGeom prst="roundRect">
            <a:avLst>
              <a:gd name="adj" fmla="val 16667"/>
            </a:avLst>
          </a:prstGeom>
          <a:solidFill>
            <a:srgbClr val="F1C23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/>
              <a:t>2</a:t>
            </a:r>
            <a:endParaRPr dirty="0"/>
          </a:p>
        </p:txBody>
      </p:sp>
      <p:sp>
        <p:nvSpPr>
          <p:cNvPr id="82" name="Google Shape;82;p14"/>
          <p:cNvSpPr/>
          <p:nvPr/>
        </p:nvSpPr>
        <p:spPr>
          <a:xfrm>
            <a:off x="7024661" y="2132817"/>
            <a:ext cx="290539" cy="332400"/>
          </a:xfrm>
          <a:prstGeom prst="roundRect">
            <a:avLst>
              <a:gd name="adj" fmla="val 16667"/>
            </a:avLst>
          </a:prstGeom>
          <a:solidFill>
            <a:srgbClr val="F1C23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/>
              <a:t>3</a:t>
            </a:r>
            <a:endParaRPr dirty="0"/>
          </a:p>
        </p:txBody>
      </p:sp>
      <p:sp>
        <p:nvSpPr>
          <p:cNvPr id="2" name="Ellipsi 1">
            <a:extLst>
              <a:ext uri="{FF2B5EF4-FFF2-40B4-BE49-F238E27FC236}">
                <a16:creationId xmlns:a16="http://schemas.microsoft.com/office/drawing/2014/main" id="{B6A47C98-8FB9-4937-BB4B-99C82937F05F}"/>
              </a:ext>
            </a:extLst>
          </p:cNvPr>
          <p:cNvSpPr/>
          <p:nvPr/>
        </p:nvSpPr>
        <p:spPr>
          <a:xfrm>
            <a:off x="4771015" y="4482884"/>
            <a:ext cx="555098" cy="489099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3530D2D2-C655-4C64-8162-23D6887FD40B}"/>
              </a:ext>
            </a:extLst>
          </p:cNvPr>
          <p:cNvSpPr/>
          <p:nvPr/>
        </p:nvSpPr>
        <p:spPr>
          <a:xfrm>
            <a:off x="3548492" y="2394714"/>
            <a:ext cx="1952089" cy="33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84" name="Google Shape;8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89849" y="795060"/>
            <a:ext cx="1868200" cy="18592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uorakulmio 4">
            <a:extLst>
              <a:ext uri="{FF2B5EF4-FFF2-40B4-BE49-F238E27FC236}">
                <a16:creationId xmlns:a16="http://schemas.microsoft.com/office/drawing/2014/main" id="{E8F8E57B-60F4-46F8-8194-BAAFDAF4B8A1}"/>
              </a:ext>
            </a:extLst>
          </p:cNvPr>
          <p:cNvSpPr/>
          <p:nvPr/>
        </p:nvSpPr>
        <p:spPr>
          <a:xfrm>
            <a:off x="3589849" y="923056"/>
            <a:ext cx="1819590" cy="150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1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1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Käyttö</a:t>
            </a:r>
            <a:endParaRPr/>
          </a:p>
        </p:txBody>
      </p:sp>
      <p:sp>
        <p:nvSpPr>
          <p:cNvPr id="90" name="Google Shape;90;p15"/>
          <p:cNvSpPr txBox="1"/>
          <p:nvPr/>
        </p:nvSpPr>
        <p:spPr>
          <a:xfrm>
            <a:off x="191025" y="785325"/>
            <a:ext cx="3219000" cy="39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algn="l" rtl="0">
              <a:spcBef>
                <a:spcPts val="0"/>
              </a:spcBef>
              <a:spcAft>
                <a:spcPts val="0"/>
              </a:spcAft>
              <a:buSzPts val="1100"/>
            </a:pPr>
            <a:r>
              <a:rPr lang="fi" sz="1100" dirty="0">
                <a:latin typeface="Roboto"/>
                <a:ea typeface="Roboto"/>
                <a:cs typeface="Roboto"/>
                <a:sym typeface="Roboto"/>
              </a:rPr>
              <a:t>1. Videokenttä, jossa näet keskusteluun</a:t>
            </a:r>
            <a:br>
              <a:rPr lang="fi" sz="1100" dirty="0">
                <a:latin typeface="Roboto"/>
                <a:ea typeface="Roboto"/>
                <a:cs typeface="Roboto"/>
                <a:sym typeface="Roboto"/>
              </a:rPr>
            </a:br>
            <a:r>
              <a:rPr lang="fi" sz="1100" dirty="0">
                <a:latin typeface="Roboto"/>
                <a:ea typeface="Roboto"/>
                <a:cs typeface="Roboto"/>
                <a:sym typeface="Roboto"/>
              </a:rPr>
              <a:t>    osallistujia tai jaettua materiaalia.</a:t>
            </a:r>
            <a:endParaRPr sz="1100" dirty="0">
              <a:latin typeface="Roboto"/>
              <a:ea typeface="Roboto"/>
              <a:cs typeface="Roboto"/>
              <a:sym typeface="Roboto"/>
            </a:endParaRPr>
          </a:p>
          <a:p>
            <a:pPr marL="685800" lvl="0" indent="-2286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1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algn="l" rtl="0">
              <a:spcBef>
                <a:spcPts val="0"/>
              </a:spcBef>
              <a:spcAft>
                <a:spcPts val="0"/>
              </a:spcAft>
            </a:pPr>
            <a:r>
              <a:rPr lang="fi" sz="800" b="1" dirty="0">
                <a:latin typeface="Roboto"/>
                <a:ea typeface="Roboto"/>
                <a:cs typeface="Roboto"/>
                <a:sym typeface="Roboto"/>
              </a:rPr>
              <a:t>Opettajan ruudun suurentaminen. </a:t>
            </a:r>
            <a:r>
              <a:rPr lang="fi" sz="800" dirty="0">
                <a:latin typeface="Roboto"/>
                <a:ea typeface="Roboto"/>
                <a:cs typeface="Roboto"/>
                <a:sym typeface="Roboto"/>
              </a:rPr>
              <a:t>Kun viet hiiren osoittimen tietyn osallistujan ruudun päälle, voit suurentaa tämän ruudun painamalla “kiinnitä näyttöön”.</a:t>
            </a:r>
            <a:endParaRPr sz="800" dirty="0">
              <a:latin typeface="Roboto"/>
              <a:ea typeface="Roboto"/>
              <a:cs typeface="Roboto"/>
              <a:sym typeface="Roboto"/>
            </a:endParaRPr>
          </a:p>
          <a:p>
            <a:pPr marL="685800" lvl="0" indent="-2286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fi-FI" sz="1100" dirty="0">
              <a:latin typeface="Roboto"/>
              <a:ea typeface="Roboto"/>
              <a:cs typeface="Roboto"/>
              <a:sym typeface="Roboto"/>
            </a:endParaRPr>
          </a:p>
          <a:p>
            <a:pPr marL="158750" lvl="0" algn="l" rtl="0">
              <a:spcBef>
                <a:spcPts val="0"/>
              </a:spcBef>
              <a:spcAft>
                <a:spcPts val="0"/>
              </a:spcAft>
              <a:buSzPts val="1100"/>
            </a:pPr>
            <a:r>
              <a:rPr lang="fi" sz="1100" dirty="0">
                <a:latin typeface="Roboto"/>
                <a:ea typeface="Roboto"/>
                <a:cs typeface="Roboto"/>
                <a:sym typeface="Roboto"/>
              </a:rPr>
              <a:t>2. Yläkulmassa on osallistujalista sekä</a:t>
            </a:r>
            <a:br>
              <a:rPr lang="fi" sz="1100" dirty="0">
                <a:latin typeface="Roboto"/>
                <a:ea typeface="Roboto"/>
                <a:cs typeface="Roboto"/>
                <a:sym typeface="Roboto"/>
              </a:rPr>
            </a:br>
            <a:r>
              <a:rPr lang="fi" sz="1100" dirty="0">
                <a:latin typeface="Roboto"/>
                <a:ea typeface="Roboto"/>
                <a:cs typeface="Roboto"/>
                <a:sym typeface="Roboto"/>
              </a:rPr>
              <a:t>    pikaviestin, jossa voit esimerkiksi lähettää</a:t>
            </a:r>
            <a:br>
              <a:rPr lang="fi" sz="1100" dirty="0">
                <a:latin typeface="Roboto"/>
                <a:ea typeface="Roboto"/>
                <a:cs typeface="Roboto"/>
                <a:sym typeface="Roboto"/>
              </a:rPr>
            </a:br>
            <a:r>
              <a:rPr lang="fi" sz="1100" dirty="0">
                <a:latin typeface="Roboto"/>
                <a:ea typeface="Roboto"/>
                <a:cs typeface="Roboto"/>
                <a:sym typeface="Roboto"/>
              </a:rPr>
              <a:t>    linkin tai kysymyksen opettajalle.</a:t>
            </a:r>
            <a:endParaRPr sz="1100" dirty="0">
              <a:latin typeface="Roboto"/>
              <a:ea typeface="Roboto"/>
              <a:cs typeface="Roboto"/>
              <a:sym typeface="Roboto"/>
            </a:endParaRPr>
          </a:p>
          <a:p>
            <a:pPr marL="685800" lvl="0" indent="-2286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100" dirty="0">
              <a:latin typeface="Roboto"/>
              <a:ea typeface="Roboto"/>
              <a:cs typeface="Roboto"/>
              <a:sym typeface="Roboto"/>
            </a:endParaRPr>
          </a:p>
          <a:p>
            <a:pPr marL="158750" lvl="0" algn="l" rtl="0">
              <a:spcBef>
                <a:spcPts val="0"/>
              </a:spcBef>
              <a:spcAft>
                <a:spcPts val="0"/>
              </a:spcAft>
              <a:buSzPts val="1100"/>
            </a:pPr>
            <a:r>
              <a:rPr lang="fi" sz="1100" dirty="0">
                <a:latin typeface="Roboto"/>
                <a:ea typeface="Roboto"/>
                <a:cs typeface="Roboto"/>
                <a:sym typeface="Roboto"/>
              </a:rPr>
              <a:t>3. Sammuta mikrofoni, poistu puhelusta ja</a:t>
            </a:r>
            <a:br>
              <a:rPr lang="fi" sz="1100" dirty="0">
                <a:latin typeface="Roboto"/>
                <a:ea typeface="Roboto"/>
                <a:cs typeface="Roboto"/>
                <a:sym typeface="Roboto"/>
              </a:rPr>
            </a:br>
            <a:r>
              <a:rPr lang="fi" sz="1100" dirty="0">
                <a:latin typeface="Roboto"/>
                <a:ea typeface="Roboto"/>
                <a:cs typeface="Roboto"/>
                <a:sym typeface="Roboto"/>
              </a:rPr>
              <a:t>    sammuta kamera.</a:t>
            </a:r>
            <a:endParaRPr sz="1100" dirty="0">
              <a:latin typeface="Roboto"/>
              <a:ea typeface="Roboto"/>
              <a:cs typeface="Roboto"/>
              <a:sym typeface="Roboto"/>
            </a:endParaRPr>
          </a:p>
          <a:p>
            <a:pPr marL="685800" lvl="0" indent="-2286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fi-FI" sz="11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algn="l" rtl="0">
              <a:spcBef>
                <a:spcPts val="0"/>
              </a:spcBef>
              <a:spcAft>
                <a:spcPts val="0"/>
              </a:spcAft>
            </a:pPr>
            <a:r>
              <a:rPr lang="fi" sz="800" dirty="0">
                <a:latin typeface="Roboto"/>
                <a:ea typeface="Roboto"/>
                <a:cs typeface="Roboto"/>
                <a:sym typeface="Roboto"/>
              </a:rPr>
              <a:t>Pidä kamerasi kiinni, ellei opettaja toisin ohjeista.</a:t>
            </a:r>
            <a:endParaRPr sz="800" dirty="0">
              <a:latin typeface="Roboto"/>
              <a:ea typeface="Roboto"/>
              <a:cs typeface="Roboto"/>
              <a:sym typeface="Roboto"/>
            </a:endParaRPr>
          </a:p>
          <a:p>
            <a:pPr marL="685800" lvl="0" indent="-2286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fi-FI" sz="800" dirty="0">
              <a:latin typeface="Roboto"/>
              <a:ea typeface="Roboto"/>
              <a:cs typeface="Roboto"/>
              <a:sym typeface="Roboto"/>
            </a:endParaRPr>
          </a:p>
          <a:p>
            <a:pPr marL="158750" lvl="0" algn="l" rtl="0">
              <a:spcBef>
                <a:spcPts val="0"/>
              </a:spcBef>
              <a:spcAft>
                <a:spcPts val="0"/>
              </a:spcAft>
              <a:buSzPts val="1100"/>
            </a:pPr>
            <a:r>
              <a:rPr lang="fi" sz="1100" dirty="0">
                <a:latin typeface="Roboto"/>
                <a:ea typeface="Roboto"/>
                <a:cs typeface="Roboto"/>
                <a:sym typeface="Roboto"/>
              </a:rPr>
              <a:t>4. Aloita esitys -painikkeesta voit jakaa muille</a:t>
            </a:r>
            <a:br>
              <a:rPr lang="fi" sz="1100" dirty="0">
                <a:latin typeface="Roboto"/>
                <a:ea typeface="Roboto"/>
                <a:cs typeface="Roboto"/>
                <a:sym typeface="Roboto"/>
              </a:rPr>
            </a:br>
            <a:r>
              <a:rPr lang="fi" sz="1100" dirty="0">
                <a:latin typeface="Roboto"/>
                <a:ea typeface="Roboto"/>
                <a:cs typeface="Roboto"/>
                <a:sym typeface="Roboto"/>
              </a:rPr>
              <a:t>    osallistujille koneesi näytön. </a:t>
            </a:r>
            <a:endParaRPr sz="1100" dirty="0">
              <a:latin typeface="Roboto"/>
              <a:ea typeface="Roboto"/>
              <a:cs typeface="Roboto"/>
              <a:sym typeface="Roboto"/>
            </a:endParaRPr>
          </a:p>
          <a:p>
            <a:pPr marL="685800" lvl="0" indent="-2286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1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algn="l" rtl="0">
              <a:spcBef>
                <a:spcPts val="0"/>
              </a:spcBef>
              <a:spcAft>
                <a:spcPts val="0"/>
              </a:spcAft>
            </a:pPr>
            <a:r>
              <a:rPr lang="fi" sz="800" b="1" dirty="0">
                <a:latin typeface="Roboto"/>
                <a:ea typeface="Roboto"/>
                <a:cs typeface="Roboto"/>
                <a:sym typeface="Roboto"/>
              </a:rPr>
              <a:t>Oman tehtävän jakaminen. </a:t>
            </a:r>
            <a:r>
              <a:rPr lang="fi" sz="800" dirty="0">
                <a:latin typeface="Roboto"/>
                <a:ea typeface="Roboto"/>
                <a:cs typeface="Roboto"/>
                <a:sym typeface="Roboto"/>
              </a:rPr>
              <a:t>Voit myös irroittaa yhden välilehden omaksi selainikkunaksi ja jakaa vain sen. Tällöin muut osallistujat eivät näe kuin tämän yhden ikkunan.</a:t>
            </a:r>
            <a:endParaRPr sz="800" dirty="0">
              <a:latin typeface="Roboto"/>
              <a:ea typeface="Roboto"/>
              <a:cs typeface="Roboto"/>
              <a:sym typeface="Roboto"/>
            </a:endParaRPr>
          </a:p>
          <a:p>
            <a:pPr marL="685800" lvl="0" indent="-2286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800" dirty="0">
              <a:latin typeface="Roboto"/>
              <a:ea typeface="Roboto"/>
              <a:cs typeface="Roboto"/>
              <a:sym typeface="Roboto"/>
            </a:endParaRPr>
          </a:p>
          <a:p>
            <a:pPr marL="685800" lvl="0" indent="-2286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800" dirty="0">
              <a:latin typeface="Roboto"/>
              <a:ea typeface="Roboto"/>
              <a:cs typeface="Roboto"/>
              <a:sym typeface="Robot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fi" sz="800" b="1" u="sng" dirty="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Muista poistua puhelusta aina kun opettaja niin ohjeistaa.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fi" sz="800" b="1" u="sng" dirty="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Jokainen puheluun saapuva näkee ja kuulee, mitä koneesi lähettää.</a:t>
            </a:r>
            <a:endParaRPr sz="800" b="1" u="sng" dirty="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1" name="Google Shape;91;p15"/>
          <p:cNvPicPr preferRelativeResize="0"/>
          <p:nvPr/>
        </p:nvPicPr>
        <p:blipFill rotWithShape="1">
          <a:blip r:embed="rId3">
            <a:alphaModFix/>
          </a:blip>
          <a:srcRect l="37671"/>
          <a:stretch/>
        </p:blipFill>
        <p:spPr>
          <a:xfrm>
            <a:off x="3583752" y="799500"/>
            <a:ext cx="5369223" cy="4372049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5"/>
          <p:cNvSpPr txBox="1"/>
          <p:nvPr/>
        </p:nvSpPr>
        <p:spPr>
          <a:xfrm>
            <a:off x="3987025" y="4782600"/>
            <a:ext cx="282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latin typeface="Roboto"/>
                <a:ea typeface="Roboto"/>
                <a:cs typeface="Roboto"/>
                <a:sym typeface="Roboto"/>
              </a:rPr>
              <a:t>3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4">
            <a:alphaModFix/>
          </a:blip>
          <a:srcRect l="68354" r="6379" b="3688"/>
          <a:stretch/>
        </p:blipFill>
        <p:spPr>
          <a:xfrm>
            <a:off x="7428800" y="3089550"/>
            <a:ext cx="14573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5"/>
          <p:cNvSpPr/>
          <p:nvPr/>
        </p:nvSpPr>
        <p:spPr>
          <a:xfrm>
            <a:off x="7428494" y="1945758"/>
            <a:ext cx="1457326" cy="1134493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rgbClr val="42424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800" dirty="0"/>
              <a:t>HUOM!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800" dirty="0"/>
              <a:t>Jos kamera ja mikrofoni eivät toimi, varmista osoitekentän lopussa olevasta kamera-kuvakkeesta, että Meetilla on oikeus käyttää kameraa.</a:t>
            </a:r>
            <a:endParaRPr sz="800" dirty="0"/>
          </a:p>
        </p:txBody>
      </p:sp>
      <p:sp>
        <p:nvSpPr>
          <p:cNvPr id="11" name="Google Shape;80;p14">
            <a:extLst>
              <a:ext uri="{FF2B5EF4-FFF2-40B4-BE49-F238E27FC236}">
                <a16:creationId xmlns:a16="http://schemas.microsoft.com/office/drawing/2014/main" id="{A9D6849E-5D42-4B6A-ABD1-E55866C1F537}"/>
              </a:ext>
            </a:extLst>
          </p:cNvPr>
          <p:cNvSpPr/>
          <p:nvPr/>
        </p:nvSpPr>
        <p:spPr>
          <a:xfrm>
            <a:off x="5302691" y="2165507"/>
            <a:ext cx="304200" cy="332400"/>
          </a:xfrm>
          <a:prstGeom prst="roundRect">
            <a:avLst>
              <a:gd name="adj" fmla="val 16667"/>
            </a:avLst>
          </a:prstGeom>
          <a:solidFill>
            <a:srgbClr val="F1C23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1</a:t>
            </a:r>
            <a:endParaRPr/>
          </a:p>
        </p:txBody>
      </p:sp>
      <p:sp>
        <p:nvSpPr>
          <p:cNvPr id="12" name="Google Shape;80;p14">
            <a:extLst>
              <a:ext uri="{FF2B5EF4-FFF2-40B4-BE49-F238E27FC236}">
                <a16:creationId xmlns:a16="http://schemas.microsoft.com/office/drawing/2014/main" id="{D8602E40-809C-4E10-A2AD-4362191E0102}"/>
              </a:ext>
            </a:extLst>
          </p:cNvPr>
          <p:cNvSpPr/>
          <p:nvPr/>
        </p:nvSpPr>
        <p:spPr>
          <a:xfrm>
            <a:off x="8129650" y="498960"/>
            <a:ext cx="304200" cy="332400"/>
          </a:xfrm>
          <a:prstGeom prst="roundRect">
            <a:avLst>
              <a:gd name="adj" fmla="val 16667"/>
            </a:avLst>
          </a:prstGeom>
          <a:solidFill>
            <a:srgbClr val="F1C23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/>
              <a:t>2</a:t>
            </a:r>
            <a:endParaRPr dirty="0"/>
          </a:p>
        </p:txBody>
      </p:sp>
      <p:sp>
        <p:nvSpPr>
          <p:cNvPr id="13" name="Google Shape;80;p14">
            <a:extLst>
              <a:ext uri="{FF2B5EF4-FFF2-40B4-BE49-F238E27FC236}">
                <a16:creationId xmlns:a16="http://schemas.microsoft.com/office/drawing/2014/main" id="{2FD0CFC7-F48F-4F0F-8DE4-62DA58CC0159}"/>
              </a:ext>
            </a:extLst>
          </p:cNvPr>
          <p:cNvSpPr/>
          <p:nvPr/>
        </p:nvSpPr>
        <p:spPr>
          <a:xfrm>
            <a:off x="3920456" y="4802381"/>
            <a:ext cx="304200" cy="332400"/>
          </a:xfrm>
          <a:prstGeom prst="roundRect">
            <a:avLst>
              <a:gd name="adj" fmla="val 16667"/>
            </a:avLst>
          </a:prstGeom>
          <a:solidFill>
            <a:srgbClr val="F1C23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/>
              <a:t>3</a:t>
            </a:r>
            <a:endParaRPr dirty="0"/>
          </a:p>
        </p:txBody>
      </p:sp>
      <p:sp>
        <p:nvSpPr>
          <p:cNvPr id="14" name="Google Shape;80;p14">
            <a:extLst>
              <a:ext uri="{FF2B5EF4-FFF2-40B4-BE49-F238E27FC236}">
                <a16:creationId xmlns:a16="http://schemas.microsoft.com/office/drawing/2014/main" id="{28FF7B95-7098-4468-A0FD-A97613B95FEF}"/>
              </a:ext>
            </a:extLst>
          </p:cNvPr>
          <p:cNvSpPr/>
          <p:nvPr/>
        </p:nvSpPr>
        <p:spPr>
          <a:xfrm>
            <a:off x="7825450" y="4802727"/>
            <a:ext cx="304200" cy="332400"/>
          </a:xfrm>
          <a:prstGeom prst="roundRect">
            <a:avLst>
              <a:gd name="adj" fmla="val 16667"/>
            </a:avLst>
          </a:prstGeom>
          <a:solidFill>
            <a:srgbClr val="F1C23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/>
              <a:t>4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1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2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3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255</Words>
  <Application>Microsoft Office PowerPoint</Application>
  <PresentationFormat>Näytössä katseltava esitys (16:9)</PresentationFormat>
  <Paragraphs>45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Roboto</vt:lpstr>
      <vt:lpstr>Arial</vt:lpstr>
      <vt:lpstr>Material</vt:lpstr>
      <vt:lpstr>Google Meet -oppitunti  Oppilaan ohje</vt:lpstr>
      <vt:lpstr>Liittyminen</vt:lpstr>
      <vt:lpstr>Käyttö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Meet -oppitunti  Oppilaan ohje</dc:title>
  <dc:creator>koulu</dc:creator>
  <cp:lastModifiedBy>koulu</cp:lastModifiedBy>
  <cp:revision>5</cp:revision>
  <dcterms:modified xsi:type="dcterms:W3CDTF">2020-04-03T14:11:42Z</dcterms:modified>
</cp:coreProperties>
</file>