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6" r:id="rId3"/>
    <p:sldId id="273" r:id="rId4"/>
    <p:sldId id="277" r:id="rId5"/>
    <p:sldId id="278" r:id="rId6"/>
    <p:sldId id="279" r:id="rId7"/>
    <p:sldId id="268" r:id="rId8"/>
    <p:sldId id="269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E2C8D-7FA1-4361-A5D0-6CE79CBC59A0}" type="datetimeFigureOut">
              <a:rPr lang="fi-FI" smtClean="0"/>
              <a:t>12.10.2022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AE925-6784-4F8F-8AB6-D61379D182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1717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3" name="Google Shape;1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9" name="Google Shape;1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8a20121305_0_4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5" name="Google Shape;175;g8a20121305_0_4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4AF239-97F8-9DAE-9CAD-BE9DE2033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67093F9-B7F5-2954-72AF-CC49DF38AC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74E3219-90D1-01E6-AA1D-D0796321D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86BE-88EF-46E5-9C01-BBFF9E1603CA}" type="datetimeFigureOut">
              <a:rPr lang="fi-FI" smtClean="0"/>
              <a:t>12.10.2022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A69561B-DFE3-857F-6C1C-98D601B3C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305926-086A-7DCC-BA4E-5B9E61EF1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8D0E-FB25-46EF-B7DD-072092FC93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370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0457A1-9C8A-8FA1-8539-9F9ADBAE1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8A2925D-2991-83DA-A43F-659037A565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AC0D967-2EB4-F12B-06CF-51D0CC85E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86BE-88EF-46E5-9C01-BBFF9E1603CA}" type="datetimeFigureOut">
              <a:rPr lang="fi-FI" smtClean="0"/>
              <a:t>12.10.2022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AD2631B-D93B-C825-9430-CA2B87910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FD4D103-04FF-3828-F4E5-5FA6BFFDE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8D0E-FB25-46EF-B7DD-072092FC93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081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520998F-6391-2D0F-D545-282A96AB8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C150FA1-A45D-F839-739D-10EB969F2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F1C43B4-68EF-4CF6-0CA3-BB93AEE96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86BE-88EF-46E5-9C01-BBFF9E1603CA}" type="datetimeFigureOut">
              <a:rPr lang="fi-FI" smtClean="0"/>
              <a:t>12.10.2022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1F51777-5F03-606E-6359-A8BCB987C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1399E4-B1AB-39F8-51C2-DD1544602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8D0E-FB25-46EF-B7DD-072092FC93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255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1390B6-87C9-CB81-B48F-7D6BB313B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D75715-809A-6559-B7AF-4A444C900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118AC7-C26A-60CB-AC16-9E7F955FE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86BE-88EF-46E5-9C01-BBFF9E1603CA}" type="datetimeFigureOut">
              <a:rPr lang="fi-FI" smtClean="0"/>
              <a:t>12.10.2022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5CC511C-70CE-41E6-BE2B-1F33BABE2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5A543CB-931D-5618-1CAF-3A6E571D0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8D0E-FB25-46EF-B7DD-072092FC93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159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418305-D0E7-FA0C-02C4-CC66AA6E2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971BF51-BB86-D3FD-EDF0-4FB3965E1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874C83F-665F-BC0E-A806-94133BB71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86BE-88EF-46E5-9C01-BBFF9E1603CA}" type="datetimeFigureOut">
              <a:rPr lang="fi-FI" smtClean="0"/>
              <a:t>12.10.2022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EF9C0A9-929E-2883-B216-241DE806B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FBF2D33-8021-25BD-5EE5-FBB0AAAE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8D0E-FB25-46EF-B7DD-072092FC93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472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4351E0-43F8-D10E-8BD6-F6D6E2BDC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36517D-1D28-3B12-4711-F44230C0B3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5E1BFC0-BD93-7F96-196E-53F319FB5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C1D73EF-C766-2B58-35B1-0066A4CF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86BE-88EF-46E5-9C01-BBFF9E1603CA}" type="datetimeFigureOut">
              <a:rPr lang="fi-FI" smtClean="0"/>
              <a:t>12.10.2022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3078C2-AEE2-374B-C32E-B43AA502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7B51FC4-3E4B-EAED-7CB5-9EDF8BC87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8D0E-FB25-46EF-B7DD-072092FC93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54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36B405-60D8-C30D-378A-38C01DB89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1CE9784-B559-E83C-385D-20B8AA362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BA696C4-1F34-FCEE-12D0-62EC5BE53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2A349D2-0DB5-C6A4-42FC-0ECF12CB02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53F3969-8B6E-2B03-94C2-00FBE2DAFA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5C4DFB8-6EFD-9063-906B-335DD5437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86BE-88EF-46E5-9C01-BBFF9E1603CA}" type="datetimeFigureOut">
              <a:rPr lang="fi-FI" smtClean="0"/>
              <a:t>12.10.2022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62C97E7-585C-7163-7D4A-25EEA42CE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0A2F1E8-9224-0AF2-FAC7-E44854F59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8D0E-FB25-46EF-B7DD-072092FC93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635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EED33B-08E6-3ABF-93D0-92E0F8FFE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EB13E14-8836-B488-18A0-8E0128DEF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86BE-88EF-46E5-9C01-BBFF9E1603CA}" type="datetimeFigureOut">
              <a:rPr lang="fi-FI" smtClean="0"/>
              <a:t>12.10.2022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12F84B9-752F-88A4-C546-1BE53747E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F011296-141A-AD5C-43B2-E317729BB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8D0E-FB25-46EF-B7DD-072092FC93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66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98D19A0-1E75-FD4F-C5BD-37B608A72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86BE-88EF-46E5-9C01-BBFF9E1603CA}" type="datetimeFigureOut">
              <a:rPr lang="fi-FI" smtClean="0"/>
              <a:t>12.10.2022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13CD9DA-0DBC-7631-F139-29DDFA103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7CE31BC-46DA-0B15-4BAD-95C607109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8D0E-FB25-46EF-B7DD-072092FC93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584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F9E362-E2F4-64BE-5591-E85793224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F96999-FB42-1ED8-F3D7-528341259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822C7C9-129F-5E48-DC29-4B9FB4657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9C50F51-4C3C-6D95-CB82-0918C035B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86BE-88EF-46E5-9C01-BBFF9E1603CA}" type="datetimeFigureOut">
              <a:rPr lang="fi-FI" smtClean="0"/>
              <a:t>12.10.2022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CE451F6-B7CF-3A8B-9F1A-C4469CDFC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9C39B9D-A5E8-3D26-10B5-C8F493793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8D0E-FB25-46EF-B7DD-072092FC93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9937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FB3539-91B0-3FE6-A05F-BF22F5839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DA809FB-830B-8CFA-7DEA-281486D78E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10C8655-D74B-82A3-9132-6DCA5BEE4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420757B-4AC1-6B80-F2B8-A40219EF2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86BE-88EF-46E5-9C01-BBFF9E1603CA}" type="datetimeFigureOut">
              <a:rPr lang="fi-FI" smtClean="0"/>
              <a:t>12.10.2022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92FAEA6-2A2F-2B66-3DC3-6B047A704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7DC3F01-B86B-A253-1C19-6B796F96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8D0E-FB25-46EF-B7DD-072092FC93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207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40BF74E-B8E6-7327-1ED7-0808AC534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50C89AD-971C-0106-3E20-F4EB94D51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940123F-A586-EDB4-E326-3D899777FE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E86BE-88EF-46E5-9C01-BBFF9E1603CA}" type="datetimeFigureOut">
              <a:rPr lang="fi-FI" smtClean="0"/>
              <a:t>12.10.2022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A4DFE57-3943-B5CD-49BC-FA75C0AF9C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3006AD8-BFD2-0377-046B-E1A6F95F2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98D0E-FB25-46EF-B7DD-072092FC936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182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4431D0-BF91-A602-5F8B-72A9E5DCB4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13.10.2022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235192-9586-1F42-1E38-C4EA9E35E4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Kirjoita seuraavat muistiinpanot.</a:t>
            </a:r>
          </a:p>
        </p:txBody>
      </p:sp>
    </p:spTree>
    <p:extLst>
      <p:ext uri="{BB962C8B-B14F-4D97-AF65-F5344CB8AC3E}">
        <p14:creationId xmlns:p14="http://schemas.microsoft.com/office/powerpoint/2010/main" val="316363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CDEB8B-DBF4-4685-8A97-5A7ADB524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Eri näkökulmat ihmisen toimintaan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02003D-6ADA-471C-AEB7-6168DE63B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Psykologiassa tutkitaan ja selitetään ihmisen toimintaa eri näkökulmista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Psyykkinen näkökulma: </a:t>
            </a:r>
            <a:r>
              <a:rPr lang="fi-FI" dirty="0"/>
              <a:t>mielensisäinen ei-tietoinen ja tietoinen toiminta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tiedonkäsittely, esim. tarkkaavaisuuden keskittäminen, muisti, ajattelu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tunteet, esim. ilo, suru, viha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000" dirty="0"/>
              <a:t> motivaatio = tila, joka virittää ja ohjaa ihmisen käyttäytymistä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b="1" dirty="0"/>
              <a:t>Biologinen näkökulma: </a:t>
            </a:r>
            <a:r>
              <a:rPr lang="fi-FI" dirty="0"/>
              <a:t>aivojen toiminta ja rakenne, perimä, hormonitoiminta ja evoluution vaikutus psyykkisen toimintaan ja käyttäytymiseen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b="1" dirty="0"/>
              <a:t>Sosiaalinen näkökulma: </a:t>
            </a:r>
            <a:r>
              <a:rPr lang="fi-FI" dirty="0"/>
              <a:t>yksilöiden ja ryhmien välinen vuorovaikutus, tilannetekijöiden vaikutus yksilöön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b="1" dirty="0"/>
              <a:t>Kulttuurinen näkökulma: </a:t>
            </a:r>
            <a:r>
              <a:rPr lang="fi-FI" dirty="0"/>
              <a:t>ympäröivän kulttuurin vaikutus ihmisen  psyykkiseen toimintaan   (s. </a:t>
            </a:r>
            <a:r>
              <a:rPr lang="fi-FI"/>
              <a:t>12 kuvio)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040E89F-5AD7-4AA3-AEDF-F27778F0C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138501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FC7DBE-3FCE-47A0-BE3C-249ECCB51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700"/>
              <a:t>Eri näkökulmat ihmisen toimintaan 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63AAAF1D-4C92-404A-A4C2-8EDBC7D5C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128" y="2286000"/>
            <a:ext cx="3133580" cy="393192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 err="1"/>
              <a:t>Tarkastele</a:t>
            </a:r>
            <a:r>
              <a:rPr lang="en-US" sz="2000" dirty="0"/>
              <a:t> </a:t>
            </a:r>
            <a:r>
              <a:rPr lang="en-US" sz="2000" b="1" dirty="0" err="1"/>
              <a:t>stressiä</a:t>
            </a:r>
            <a:r>
              <a:rPr lang="en-US" sz="2000" dirty="0"/>
              <a:t> </a:t>
            </a:r>
            <a:r>
              <a:rPr lang="en-US" sz="2000" dirty="0" err="1"/>
              <a:t>psyykkisestä</a:t>
            </a:r>
            <a:r>
              <a:rPr lang="en-US" sz="2000" dirty="0"/>
              <a:t>, </a:t>
            </a:r>
            <a:r>
              <a:rPr lang="en-US" sz="2000" dirty="0" err="1"/>
              <a:t>biologisesta</a:t>
            </a:r>
            <a:r>
              <a:rPr lang="en-US" sz="2000" dirty="0"/>
              <a:t>, </a:t>
            </a:r>
            <a:r>
              <a:rPr lang="en-US" sz="2000" dirty="0" err="1"/>
              <a:t>sosiaalisesta</a:t>
            </a:r>
            <a:r>
              <a:rPr lang="en-US" sz="2000" dirty="0"/>
              <a:t> ja </a:t>
            </a:r>
            <a:r>
              <a:rPr lang="en-US" sz="2000" dirty="0" err="1"/>
              <a:t>kulttuurisesta</a:t>
            </a:r>
            <a:r>
              <a:rPr lang="en-US" sz="2000" dirty="0"/>
              <a:t> </a:t>
            </a:r>
            <a:r>
              <a:rPr lang="en-US" sz="2000" dirty="0" err="1"/>
              <a:t>näkökulmasta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0E18C0D-1533-4947-AB92-3A901B02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© Sanoma Pro, Tekijät ● Mieli 1 Toimiva ja oppiva ihminen 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827352CD-5667-4946-8F6A-42BCAAE90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622" y="826324"/>
            <a:ext cx="7649353" cy="49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521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77039D-64A5-413C-BCCF-665E565EC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Psykologi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4B1AB3-7461-46FC-BA77-C0366E666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= mielen ammattilainen, joka soveltaa psykologiatiedettä käytäntöön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yliopistotutkinto psykologiasta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saanut oikeuden käyttää psykologi-nimikettä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Työpaikkoja: neuvolat, koulut, psykiatriset sairaalat, terveyskeskukset, yritykset, poliisi, työvoimatoimistot, yliopistot ja tutkimuslaitokset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Työn sisältöjä: neuvonta ja tukeminen ongelma- ja kriisitilanteissa, psykologisten yksilötutkimusten tekeminen (= psykologin tutkimus), opiskelukyvyn kartoittaminen, erilaiset asiantuntijatehtävät, tutkijan työ, psykoterapian antaminen (jos psykologi kouluttautunut myös psykoterapeutiksi)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462FEB9-804C-4D26-B12F-E5ECB17EA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 </a:t>
            </a:r>
          </a:p>
        </p:txBody>
      </p:sp>
    </p:spTree>
    <p:extLst>
      <p:ext uri="{BB962C8B-B14F-4D97-AF65-F5344CB8AC3E}">
        <p14:creationId xmlns:p14="http://schemas.microsoft.com/office/powerpoint/2010/main" val="49470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2. Psykologia tieteenä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7580CC5-245A-4EFD-8167-0D7B405A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0364" y="6409645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63C3EFB3-BA8C-4758-BA85-8F21964B9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864" y="2539048"/>
            <a:ext cx="4902605" cy="185605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"/>
          <p:cNvSpPr txBox="1">
            <a:spLocks noGrp="1"/>
          </p:cNvSpPr>
          <p:nvPr>
            <p:ph type="title"/>
          </p:nvPr>
        </p:nvSpPr>
        <p:spPr>
          <a:xfrm>
            <a:off x="636805" y="640080"/>
            <a:ext cx="3378099" cy="3034857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r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en-US" sz="44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Arkitieto</a:t>
            </a:r>
            <a:r>
              <a:rPr lang="en-US" sz="44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ja </a:t>
            </a:r>
            <a:r>
              <a:rPr lang="en-US" sz="44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tieteellinen</a:t>
            </a:r>
            <a:r>
              <a:rPr lang="en-US" sz="44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tieto</a:t>
            </a:r>
            <a:endParaRPr lang="en-US" sz="4400" kern="1200" cap="all" spc="200" baseline="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499399E8-A2EE-4519-8F73-C07DB40CA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87805" y="6380968"/>
            <a:ext cx="5901459" cy="3159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© Sanoma Pro,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Tekijät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●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Mieli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1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Toimiva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ja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oppiva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ihminen</a:t>
            </a:r>
            <a:endParaRPr lang="en-US" kern="1200" cap="all" baseline="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  <p:graphicFrame>
        <p:nvGraphicFramePr>
          <p:cNvPr id="166" name="Google Shape;166;p2"/>
          <p:cNvGraphicFramePr/>
          <p:nvPr/>
        </p:nvGraphicFramePr>
        <p:xfrm>
          <a:off x="5317641" y="640080"/>
          <a:ext cx="5571623" cy="5578816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846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5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398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fi-FI" sz="25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Arkitieto</a:t>
                      </a:r>
                    </a:p>
                  </a:txBody>
                  <a:tcPr marL="77671" marR="77671" marT="77671" marB="77671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fi-FI" sz="25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Tieteellinen tieto</a:t>
                      </a:r>
                    </a:p>
                  </a:txBody>
                  <a:tcPr marL="77671" marR="77671" marT="77671" marB="77671"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483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perustuu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omiin kokemuksiin 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havaintoihin 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uskomuksiin 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auktoriteetin sanaan 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kuulopuheisiin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päättely perustuu automaattiseen ja ei-tietoiseen tiedonkäsittelyyn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tilannesidonnaista: joustavaa ja nopeaa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7671" marR="77671" marT="77671" marB="7767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tietoa hankitaan ja testataan tutkimusmenetelmien avulla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päättely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loogista ja järkiperäistä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perustuu tietoiseen tiedonkäsittelyyn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saavutetaan hitaasti:</a:t>
                      </a:r>
                      <a:r>
                        <a:rPr lang="fi-FI" sz="12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koulutuksen merkitys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7671" marR="77671" marT="77671" marB="7767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Tieteellisen tiedon tuntomerkit</a:t>
            </a:r>
            <a:endParaRPr dirty="0"/>
          </a:p>
        </p:txBody>
      </p:sp>
      <p:sp>
        <p:nvSpPr>
          <p:cNvPr id="172" name="Google Shape;172;p3"/>
          <p:cNvSpPr txBox="1">
            <a:spLocks noGrp="1"/>
          </p:cNvSpPr>
          <p:nvPr>
            <p:ph type="body" idx="1"/>
          </p:nvPr>
        </p:nvSpPr>
        <p:spPr>
          <a:xfrm>
            <a:off x="838200" y="1552400"/>
            <a:ext cx="10515600" cy="50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Koeteltavuus</a:t>
            </a:r>
            <a:r>
              <a:rPr lang="fi-FI" sz="2400" dirty="0"/>
              <a:t>: tutkitaan ja koetellaan empiirisesti</a:t>
            </a:r>
            <a:endParaRPr sz="24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Objektiivisuus</a:t>
            </a:r>
            <a:r>
              <a:rPr lang="fi-FI" sz="2400" dirty="0"/>
              <a:t>: ei riipu tutkijasta</a:t>
            </a:r>
            <a:endParaRPr sz="24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Julkisuus</a:t>
            </a:r>
            <a:r>
              <a:rPr lang="fi-FI" sz="2400" dirty="0"/>
              <a:t>: kaikkien saatavilla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Toistettavuus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Yleistettävyys</a:t>
            </a:r>
            <a:r>
              <a:rPr lang="fi-FI" sz="2400" dirty="0"/>
              <a:t>: yleiset säännönmukaisuudet maailmassa</a:t>
            </a:r>
            <a:endParaRPr sz="24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Itseäänkorjaavuus</a:t>
            </a:r>
            <a:r>
              <a:rPr lang="fi-FI" sz="2400" dirty="0"/>
              <a:t>: uusi tutkimustulos vahvistaa tietoa tai kumoaa sen</a:t>
            </a:r>
            <a:endParaRPr sz="24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F57F813-F4B2-470C-BF3A-3A0A3098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8a20121305_0_4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Tieteellisen tutkimuksen prosessi</a:t>
            </a:r>
            <a:endParaRPr dirty="0"/>
          </a:p>
        </p:txBody>
      </p:sp>
      <p:sp>
        <p:nvSpPr>
          <p:cNvPr id="178" name="Google Shape;178;g8a20121305_0_442"/>
          <p:cNvSpPr txBox="1">
            <a:spLocks noGrp="1"/>
          </p:cNvSpPr>
          <p:nvPr>
            <p:ph type="body" idx="1"/>
          </p:nvPr>
        </p:nvSpPr>
        <p:spPr>
          <a:xfrm>
            <a:off x="838200" y="15524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160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fi-FI" sz="2400" b="1" dirty="0"/>
              <a:t>Tieteellinen tutkimus</a:t>
            </a:r>
            <a:r>
              <a:rPr lang="fi-FI" sz="2400" dirty="0"/>
              <a:t>:</a:t>
            </a:r>
            <a:endParaRPr sz="2400" dirty="0"/>
          </a:p>
          <a:p>
            <a:pPr marL="10287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fi-FI" sz="2400" dirty="0"/>
              <a:t>muotoillaan ongelma ja muodostetaan hypoteesi</a:t>
            </a:r>
            <a:endParaRPr sz="2400" dirty="0"/>
          </a:p>
          <a:p>
            <a:pPr marL="10287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fi-FI" sz="2400" dirty="0"/>
              <a:t>kerätään oleellista tietoa</a:t>
            </a:r>
            <a:endParaRPr sz="2400" dirty="0"/>
          </a:p>
          <a:p>
            <a:pPr marL="10287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fi-FI" sz="2400" dirty="0"/>
              <a:t>tehdään tulkintoja, muodostetaan vastaus ongelmaan</a:t>
            </a:r>
            <a:endParaRPr sz="24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40B957-763E-4D87-86AA-6336B73F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381</Words>
  <Application>Microsoft Office PowerPoint</Application>
  <PresentationFormat>Laajakuva</PresentationFormat>
  <Paragraphs>61</Paragraphs>
  <Slides>8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Office-teema</vt:lpstr>
      <vt:lpstr>13.10.2022</vt:lpstr>
      <vt:lpstr>Eri näkökulmat ihmisen toimintaan</vt:lpstr>
      <vt:lpstr>Eri näkökulmat ihmisen toimintaan </vt:lpstr>
      <vt:lpstr>Psykologi</vt:lpstr>
      <vt:lpstr>2. Psykologia tieteenä</vt:lpstr>
      <vt:lpstr>Arkitieto ja tieteellinen tieto</vt:lpstr>
      <vt:lpstr>Tieteellisen tiedon tuntomerkit</vt:lpstr>
      <vt:lpstr>Tieteellisen tutkimuksen prosessi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13.10.2022</dc:title>
  <dc:creator>Riitta Kortetjärvi</dc:creator>
  <cp:lastModifiedBy>Riitta Kortetjärvi</cp:lastModifiedBy>
  <cp:revision>1</cp:revision>
  <dcterms:created xsi:type="dcterms:W3CDTF">2022-10-12T16:10:36Z</dcterms:created>
  <dcterms:modified xsi:type="dcterms:W3CDTF">2022-10-12T16:17:56Z</dcterms:modified>
</cp:coreProperties>
</file>