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411" r:id="rId3"/>
    <p:sldId id="416" r:id="rId4"/>
    <p:sldId id="421" r:id="rId5"/>
    <p:sldId id="417" r:id="rId6"/>
    <p:sldId id="422" r:id="rId7"/>
    <p:sldId id="423" r:id="rId8"/>
    <p:sldId id="424" r:id="rId9"/>
    <p:sldId id="410" r:id="rId10"/>
    <p:sldId id="425" r:id="rId11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8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06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4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43344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115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527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7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84745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812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9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779521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10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10553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5986" y="332657"/>
            <a:ext cx="8229600" cy="936103"/>
          </a:xfrm>
        </p:spPr>
        <p:txBody>
          <a:bodyPr>
            <a:noAutofit/>
          </a:bodyPr>
          <a:lstStyle/>
          <a:p>
            <a:r>
              <a:rPr lang="fi-FI" altLang="fi-FI" sz="28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2800" b="1" dirty="0" smtClean="0">
                <a:solidFill>
                  <a:srgbClr val="2DA2BF"/>
                </a:solidFill>
              </a:rPr>
              <a:t>: </a:t>
            </a:r>
            <a:r>
              <a:rPr lang="fi-FI" altLang="fi-FI" sz="2200" dirty="0" smtClean="0">
                <a:solidFill>
                  <a:srgbClr val="2DA2BF"/>
                </a:solidFill>
              </a:rPr>
              <a:t/>
            </a:r>
            <a:br>
              <a:rPr lang="fi-FI" altLang="fi-FI" sz="2200" dirty="0" smtClean="0">
                <a:solidFill>
                  <a:srgbClr val="2DA2BF"/>
                </a:solidFill>
              </a:rPr>
            </a:br>
            <a:r>
              <a:rPr lang="fi-FI" altLang="fi-FI" sz="2000" dirty="0" smtClean="0">
                <a:solidFill>
                  <a:srgbClr val="2DA2BF"/>
                </a:solidFill>
              </a:rPr>
              <a:t>Käytä lauseenvastiketta seuraavien sivulauseiden sijasta.</a:t>
            </a:r>
            <a:endParaRPr lang="fi-FI" altLang="fi-FI" sz="2400" dirty="0" smtClean="0">
              <a:solidFill>
                <a:srgbClr val="2DA2BF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85586" y="1268760"/>
            <a:ext cx="8003232" cy="496855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1.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After</a:t>
            </a:r>
            <a:r>
              <a:rPr lang="fi-FI" altLang="fi-FI" sz="2400" dirty="0" smtClean="0">
                <a:solidFill>
                  <a:srgbClr val="2DA2BF"/>
                </a:solidFill>
              </a:rPr>
              <a:t> Wesley got a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guitar</a:t>
            </a:r>
            <a:r>
              <a:rPr lang="fi-FI" altLang="fi-FI" sz="2400" dirty="0" smtClean="0">
                <a:solidFill>
                  <a:srgbClr val="2DA2BF"/>
                </a:solidFill>
              </a:rPr>
              <a:t> and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started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his</a:t>
            </a:r>
            <a:r>
              <a:rPr lang="fi-FI" altLang="fi-FI" sz="2400" dirty="0" smtClean="0">
                <a:solidFill>
                  <a:srgbClr val="2DA2BF"/>
                </a:solidFill>
              </a:rPr>
              <a:t> music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career</a:t>
            </a:r>
            <a:r>
              <a:rPr lang="fi-FI" altLang="fi-FI" sz="2400" dirty="0" smtClean="0">
                <a:solidFill>
                  <a:srgbClr val="2DA2BF"/>
                </a:solidFill>
              </a:rPr>
              <a:t>, he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left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old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neighbourhood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b="1" dirty="0" smtClean="0">
                <a:sym typeface="Wingdings" panose="05000000000000000000" pitchFamily="2" charset="2"/>
              </a:rPr>
              <a:t> </a:t>
            </a:r>
            <a:r>
              <a:rPr lang="fi-FI" altLang="fi-FI" sz="2400" b="1" dirty="0" err="1" smtClean="0"/>
              <a:t>After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/>
              <a:t>getting</a:t>
            </a:r>
            <a:r>
              <a:rPr lang="fi-FI" altLang="fi-FI" sz="2400" b="1" dirty="0"/>
              <a:t> a </a:t>
            </a:r>
            <a:r>
              <a:rPr lang="fi-FI" altLang="fi-FI" sz="2400" b="1" dirty="0" err="1"/>
              <a:t>guitar</a:t>
            </a:r>
            <a:r>
              <a:rPr lang="fi-FI" altLang="fi-FI" sz="2400" b="1" dirty="0"/>
              <a:t> and </a:t>
            </a:r>
            <a:r>
              <a:rPr lang="fi-FI" altLang="fi-FI" sz="2400" b="1" dirty="0" err="1"/>
              <a:t>starting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his</a:t>
            </a:r>
            <a:r>
              <a:rPr lang="fi-FI" altLang="fi-FI" sz="2400" dirty="0"/>
              <a:t> music </a:t>
            </a:r>
            <a:r>
              <a:rPr lang="fi-FI" altLang="fi-FI" sz="2400" dirty="0" err="1"/>
              <a:t>career</a:t>
            </a:r>
            <a:r>
              <a:rPr lang="fi-FI" altLang="fi-FI" sz="2400" dirty="0"/>
              <a:t>, </a:t>
            </a:r>
            <a:r>
              <a:rPr lang="fi-FI" altLang="fi-FI" sz="2400" b="1" dirty="0" smtClean="0"/>
              <a:t>/ </a:t>
            </a:r>
            <a:r>
              <a:rPr lang="fi-FI" altLang="fi-FI" sz="2400" b="1" dirty="0" err="1"/>
              <a:t>Having</a:t>
            </a:r>
            <a:r>
              <a:rPr lang="fi-FI" altLang="fi-FI" sz="2400" b="1" dirty="0"/>
              <a:t> got a </a:t>
            </a:r>
            <a:r>
              <a:rPr lang="fi-FI" altLang="fi-FI" sz="2400" b="1" dirty="0" err="1"/>
              <a:t>guitar</a:t>
            </a:r>
            <a:r>
              <a:rPr lang="fi-FI" altLang="fi-FI" sz="2400" b="1" dirty="0"/>
              <a:t> and </a:t>
            </a:r>
            <a:r>
              <a:rPr lang="fi-FI" altLang="fi-FI" sz="2400" b="1" dirty="0" smtClean="0"/>
              <a:t>(</a:t>
            </a:r>
            <a:r>
              <a:rPr lang="fi-FI" altLang="fi-FI" sz="2400" b="1" dirty="0" err="1" smtClean="0"/>
              <a:t>having</a:t>
            </a:r>
            <a:r>
              <a:rPr lang="fi-FI" altLang="fi-FI" sz="2400" b="1" dirty="0" smtClean="0"/>
              <a:t>) </a:t>
            </a:r>
            <a:r>
              <a:rPr lang="fi-FI" altLang="fi-FI" sz="2400" b="1" dirty="0" err="1" smtClean="0"/>
              <a:t>started</a:t>
            </a:r>
            <a:r>
              <a:rPr lang="fi-FI" altLang="fi-FI" sz="2400" b="1" dirty="0" smtClean="0"/>
              <a:t> </a:t>
            </a:r>
            <a:r>
              <a:rPr lang="fi-FI" altLang="fi-FI" sz="2400" dirty="0" err="1"/>
              <a:t>his</a:t>
            </a:r>
            <a:r>
              <a:rPr lang="fi-FI" altLang="fi-FI" sz="2400" dirty="0"/>
              <a:t> music </a:t>
            </a:r>
            <a:r>
              <a:rPr lang="fi-FI" altLang="fi-FI" sz="2400" dirty="0" err="1"/>
              <a:t>career</a:t>
            </a:r>
            <a:r>
              <a:rPr lang="fi-FI" altLang="fi-FI" sz="2400" dirty="0"/>
              <a:t>, </a:t>
            </a:r>
            <a:r>
              <a:rPr lang="fi-FI" altLang="fi-FI" sz="2400" dirty="0" smtClean="0"/>
              <a:t>Wesley </a:t>
            </a:r>
            <a:r>
              <a:rPr lang="fi-FI" altLang="fi-FI" sz="2400" dirty="0" err="1" smtClean="0"/>
              <a:t>left</a:t>
            </a:r>
            <a:r>
              <a:rPr lang="fi-FI" altLang="fi-FI" sz="2400" dirty="0" smtClean="0"/>
              <a:t> </a:t>
            </a:r>
            <a:r>
              <a:rPr lang="fi-FI" altLang="fi-FI" sz="2400" dirty="0" err="1"/>
              <a:t>the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old</a:t>
            </a:r>
            <a:r>
              <a:rPr lang="fi-FI" altLang="fi-FI" sz="2400" dirty="0"/>
              <a:t> home </a:t>
            </a:r>
            <a:r>
              <a:rPr lang="fi-FI" altLang="fi-FI" sz="2400" dirty="0" err="1"/>
              <a:t>town</a:t>
            </a:r>
            <a:r>
              <a:rPr lang="fi-FI" altLang="fi-FI" sz="2400" dirty="0" smtClean="0"/>
              <a:t>.</a:t>
            </a:r>
            <a:endParaRPr lang="fi-FI" altLang="fi-FI" sz="2400" dirty="0" smtClean="0">
              <a:solidFill>
                <a:srgbClr val="2DA2BF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5.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After</a:t>
            </a:r>
            <a:r>
              <a:rPr lang="fi-FI" altLang="fi-FI" sz="2400" dirty="0" smtClean="0">
                <a:solidFill>
                  <a:srgbClr val="2DA2BF"/>
                </a:solidFill>
              </a:rPr>
              <a:t> I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was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told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truth</a:t>
            </a:r>
            <a:r>
              <a:rPr lang="fi-FI" altLang="fi-FI" sz="2400" dirty="0" smtClean="0">
                <a:solidFill>
                  <a:srgbClr val="2DA2BF"/>
                </a:solidFill>
              </a:rPr>
              <a:t>, I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felt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relieved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b="1" dirty="0" smtClean="0">
                <a:sym typeface="Wingdings" panose="05000000000000000000" pitchFamily="2" charset="2"/>
              </a:rPr>
              <a:t> </a:t>
            </a:r>
            <a:r>
              <a:rPr lang="fi-FI" altLang="fi-FI" sz="2400" b="1" dirty="0" err="1" smtClean="0"/>
              <a:t>After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/>
              <a:t>being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told</a:t>
            </a:r>
            <a:r>
              <a:rPr lang="fi-FI" altLang="fi-FI" sz="2400" b="1" dirty="0"/>
              <a:t> / </a:t>
            </a:r>
            <a:r>
              <a:rPr lang="fi-FI" altLang="fi-FI" sz="2400" b="1" dirty="0" err="1"/>
              <a:t>Having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been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told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the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truth</a:t>
            </a:r>
            <a:r>
              <a:rPr lang="fi-FI" altLang="fi-FI" sz="2400" dirty="0"/>
              <a:t>, I </a:t>
            </a:r>
            <a:r>
              <a:rPr lang="fi-FI" altLang="fi-FI" sz="2400" dirty="0" err="1"/>
              <a:t>felt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relieved</a:t>
            </a:r>
            <a:r>
              <a:rPr lang="fi-FI" altLang="fi-FI" sz="2400" dirty="0" smtClean="0"/>
              <a:t>.</a:t>
            </a:r>
            <a:endParaRPr lang="fi-FI" altLang="fi-FI" sz="2400" dirty="0" smtClean="0">
              <a:solidFill>
                <a:srgbClr val="2DA2BF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6.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When</a:t>
            </a:r>
            <a:r>
              <a:rPr lang="fi-FI" altLang="fi-FI" sz="2400" dirty="0" smtClean="0">
                <a:solidFill>
                  <a:srgbClr val="2DA2BF"/>
                </a:solidFill>
              </a:rPr>
              <a:t> he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was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nominated</a:t>
            </a:r>
            <a:r>
              <a:rPr lang="fi-FI" altLang="fi-FI" sz="2400" dirty="0" smtClean="0">
                <a:solidFill>
                  <a:srgbClr val="2DA2BF"/>
                </a:solidFill>
              </a:rPr>
              <a:t> for an Oscar,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Rheys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gained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instant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fame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b="1" dirty="0" smtClean="0">
                <a:sym typeface="Wingdings" panose="05000000000000000000" pitchFamily="2" charset="2"/>
              </a:rPr>
              <a:t> </a:t>
            </a:r>
            <a:r>
              <a:rPr lang="fi-FI" altLang="fi-FI" sz="2400" b="1" dirty="0" err="1" smtClean="0"/>
              <a:t>Nominated</a:t>
            </a:r>
            <a:r>
              <a:rPr lang="fi-FI" altLang="fi-FI" sz="2400" b="1" dirty="0" smtClean="0"/>
              <a:t> / </a:t>
            </a:r>
            <a:r>
              <a:rPr lang="fi-FI" altLang="fi-FI" sz="2400" b="1" dirty="0" err="1" smtClean="0"/>
              <a:t>Being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nominated</a:t>
            </a:r>
            <a:r>
              <a:rPr lang="fi-FI" altLang="fi-FI" sz="2400" b="1" dirty="0" smtClean="0"/>
              <a:t> </a:t>
            </a:r>
            <a:r>
              <a:rPr lang="fi-FI" altLang="fi-FI" sz="2400" dirty="0" smtClean="0"/>
              <a:t>for </a:t>
            </a:r>
            <a:r>
              <a:rPr lang="fi-FI" altLang="fi-FI" sz="2400" dirty="0"/>
              <a:t>an Oscar, </a:t>
            </a:r>
            <a:r>
              <a:rPr lang="fi-FI" altLang="fi-FI" sz="2400" dirty="0" err="1"/>
              <a:t>Rheys</a:t>
            </a:r>
            <a:r>
              <a:rPr lang="fi-FI" altLang="fi-FI" sz="2400" dirty="0"/>
              <a:t> </a:t>
            </a:r>
            <a:r>
              <a:rPr lang="fi-FI" altLang="fi-FI" sz="2400" dirty="0" err="1" smtClean="0"/>
              <a:t>gained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instant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fame</a:t>
            </a:r>
            <a:r>
              <a:rPr lang="fi-FI" altLang="fi-FI" sz="2400" dirty="0" smtClean="0"/>
              <a:t>.</a:t>
            </a:r>
            <a:endParaRPr lang="fi-FI" altLang="fi-FI" sz="2400" dirty="0"/>
          </a:p>
          <a:p>
            <a:pPr marL="0" indent="0">
              <a:spcBef>
                <a:spcPts val="0"/>
              </a:spcBef>
              <a:buNone/>
            </a:pPr>
            <a:endParaRPr lang="fi-FI" alt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316260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>Lauseenvastikkeet</a:t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3"/>
                </a:solidFill>
              </a:rPr>
              <a:t>Aikaa ilmoittavien sivulauseiden lauseenvastikkeet</a:t>
            </a: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8424936" cy="4896544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400" b="1" dirty="0" smtClean="0">
                <a:solidFill>
                  <a:srgbClr val="2DA2BF"/>
                </a:solidFill>
              </a:rPr>
              <a:t>1. </a:t>
            </a:r>
            <a:r>
              <a:rPr lang="en-US" altLang="fi-FI" sz="2400" b="1" dirty="0" err="1" smtClean="0">
                <a:solidFill>
                  <a:srgbClr val="2DA2BF"/>
                </a:solidFill>
              </a:rPr>
              <a:t>Aktiivimuotoisen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sivulauseen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aikamuoto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määrää</a:t>
            </a:r>
            <a:r>
              <a:rPr lang="en-US" altLang="fi-FI" sz="2400" dirty="0" smtClean="0">
                <a:solidFill>
                  <a:srgbClr val="2DA2BF"/>
                </a:solidFill>
              </a:rPr>
              <a:t>,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mikä</a:t>
            </a:r>
            <a:r>
              <a:rPr lang="en-US" altLang="fi-FI" sz="2400" dirty="0" smtClean="0">
                <a:solidFill>
                  <a:srgbClr val="2DA2BF"/>
                </a:solidFill>
              </a:rPr>
              <a:t> on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400" dirty="0" smtClean="0">
                <a:solidFill>
                  <a:srgbClr val="2DA2BF"/>
                </a:solidFill>
              </a:rPr>
              <a:t>    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lauseenvastikkeen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rakenne</a:t>
            </a:r>
            <a:r>
              <a:rPr lang="en-US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 eaLnBrk="1" hangingPunct="1">
              <a:spcAft>
                <a:spcPts val="600"/>
              </a:spcAft>
              <a:buNone/>
            </a:pPr>
            <a:endParaRPr lang="en-US" altLang="fi-FI" dirty="0" smtClean="0">
              <a:solidFill>
                <a:srgbClr val="2DA2BF"/>
              </a:solidFill>
            </a:endParaRPr>
          </a:p>
          <a:p>
            <a:pPr marL="0" indent="0" eaLnBrk="1" hangingPunct="1">
              <a:spcAft>
                <a:spcPts val="600"/>
              </a:spcAft>
              <a:buNone/>
            </a:pPr>
            <a:endParaRPr lang="en-US" altLang="fi-FI" dirty="0" smtClean="0"/>
          </a:p>
          <a:p>
            <a:pPr marL="0" indent="0" eaLnBrk="1" hangingPunct="1">
              <a:spcAft>
                <a:spcPts val="600"/>
              </a:spcAft>
              <a:buNone/>
            </a:pPr>
            <a:endParaRPr lang="en-US" altLang="fi-FI" dirty="0" smtClean="0"/>
          </a:p>
          <a:p>
            <a:pPr marL="0" indent="0" eaLnBrk="1" hangingPunct="1">
              <a:spcAft>
                <a:spcPts val="600"/>
              </a:spcAft>
              <a:buNone/>
            </a:pPr>
            <a:endParaRPr lang="en-US" altLang="fi-FI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fi-FI" sz="200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95536" y="565923"/>
            <a:ext cx="8352928" cy="767524"/>
          </a:xfrm>
        </p:spPr>
        <p:txBody>
          <a:bodyPr>
            <a:norm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AIKAA ILMOITTAVAT LAUSEENVASTIKKEET</a:t>
            </a:r>
            <a:endParaRPr lang="fi-FI" sz="32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64738"/>
              </p:ext>
            </p:extLst>
          </p:nvPr>
        </p:nvGraphicFramePr>
        <p:xfrm>
          <a:off x="539552" y="2132856"/>
          <a:ext cx="8280920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824"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SIVULAUSE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LAUSEENVASTIKE</a:t>
                      </a:r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613">
                <a:tc>
                  <a:txBody>
                    <a:bodyPr/>
                    <a:lstStyle/>
                    <a:p>
                      <a:r>
                        <a:rPr lang="fi-FI" sz="2000" b="1" dirty="0" smtClean="0">
                          <a:solidFill>
                            <a:schemeClr val="accent3"/>
                          </a:solidFill>
                        </a:rPr>
                        <a:t>preesens TAI imperfekti </a:t>
                      </a:r>
                      <a:endParaRPr lang="fi-FI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1" dirty="0" smtClean="0">
                          <a:solidFill>
                            <a:schemeClr val="accent3"/>
                          </a:solidFill>
                        </a:rPr>
                        <a:t>-</a:t>
                      </a:r>
                      <a:r>
                        <a:rPr lang="fi-FI" sz="2000" b="1" dirty="0" err="1" smtClean="0">
                          <a:solidFill>
                            <a:schemeClr val="accent3"/>
                          </a:solidFill>
                        </a:rPr>
                        <a:t>ing</a:t>
                      </a:r>
                      <a:r>
                        <a:rPr lang="fi-FI" sz="2000" b="1" dirty="0" smtClean="0">
                          <a:solidFill>
                            <a:schemeClr val="accent3"/>
                          </a:solidFill>
                        </a:rPr>
                        <a:t>-muoto</a:t>
                      </a:r>
                      <a:endParaRPr lang="fi-FI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442">
                <a:tc>
                  <a:txBody>
                    <a:bodyPr/>
                    <a:lstStyle/>
                    <a:p>
                      <a:r>
                        <a:rPr lang="fi-FI" sz="2200" b="1" dirty="0" err="1" smtClean="0"/>
                        <a:t>When</a:t>
                      </a:r>
                      <a:r>
                        <a:rPr lang="fi-FI" sz="2200" b="1" dirty="0" smtClean="0"/>
                        <a:t> I </a:t>
                      </a:r>
                      <a:r>
                        <a:rPr lang="fi-FI" sz="2200" b="1" dirty="0" err="1" smtClean="0"/>
                        <a:t>was</a:t>
                      </a:r>
                      <a:r>
                        <a:rPr lang="fi-FI" sz="2200" b="1" dirty="0" smtClean="0"/>
                        <a:t> </a:t>
                      </a:r>
                      <a:r>
                        <a:rPr lang="fi-FI" sz="2200" b="1" dirty="0" err="1" smtClean="0"/>
                        <a:t>walking</a:t>
                      </a:r>
                      <a:r>
                        <a:rPr lang="fi-FI" sz="2200" b="1" dirty="0" smtClean="0"/>
                        <a:t> </a:t>
                      </a:r>
                      <a:r>
                        <a:rPr lang="fi-FI" sz="2200" dirty="0" err="1" smtClean="0"/>
                        <a:t>down</a:t>
                      </a:r>
                      <a:r>
                        <a:rPr lang="fi-FI" sz="2200" dirty="0" smtClean="0"/>
                        <a:t> </a:t>
                      </a:r>
                      <a:r>
                        <a:rPr lang="fi-FI" sz="2200" dirty="0" err="1" smtClean="0"/>
                        <a:t>the</a:t>
                      </a:r>
                      <a:r>
                        <a:rPr lang="fi-FI" sz="2200" dirty="0" smtClean="0"/>
                        <a:t> </a:t>
                      </a:r>
                      <a:r>
                        <a:rPr lang="fi-FI" sz="2200" dirty="0" err="1" smtClean="0"/>
                        <a:t>street</a:t>
                      </a:r>
                      <a:r>
                        <a:rPr lang="fi-FI" sz="2200" dirty="0" smtClean="0"/>
                        <a:t>, I </a:t>
                      </a:r>
                      <a:r>
                        <a:rPr lang="fi-FI" sz="2200" dirty="0" err="1" smtClean="0"/>
                        <a:t>saw</a:t>
                      </a:r>
                      <a:r>
                        <a:rPr lang="fi-FI" sz="2200" dirty="0" smtClean="0"/>
                        <a:t> an </a:t>
                      </a:r>
                      <a:r>
                        <a:rPr lang="fi-FI" sz="2200" dirty="0" err="1" smtClean="0"/>
                        <a:t>old</a:t>
                      </a:r>
                      <a:r>
                        <a:rPr lang="fi-FI" sz="2200" dirty="0" smtClean="0"/>
                        <a:t> </a:t>
                      </a:r>
                      <a:r>
                        <a:rPr lang="fi-FI" sz="2200" dirty="0" err="1" smtClean="0"/>
                        <a:t>friend</a:t>
                      </a:r>
                      <a:r>
                        <a:rPr lang="fi-FI" sz="2200" dirty="0" smtClean="0"/>
                        <a:t> of </a:t>
                      </a:r>
                      <a:r>
                        <a:rPr lang="fi-FI" sz="2200" dirty="0" err="1" smtClean="0"/>
                        <a:t>mine</a:t>
                      </a:r>
                      <a:r>
                        <a:rPr lang="fi-FI" sz="2200" dirty="0" smtClean="0"/>
                        <a:t>.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1" dirty="0" smtClean="0"/>
                        <a:t>    </a:t>
                      </a:r>
                      <a:r>
                        <a:rPr lang="fi-FI" sz="2200" b="1" dirty="0" err="1" smtClean="0"/>
                        <a:t>Walking</a:t>
                      </a:r>
                      <a:r>
                        <a:rPr lang="fi-FI" sz="2200" dirty="0" smtClean="0"/>
                        <a:t> </a:t>
                      </a:r>
                      <a:r>
                        <a:rPr lang="fi-FI" sz="2200" dirty="0" err="1" smtClean="0"/>
                        <a:t>down</a:t>
                      </a:r>
                      <a:r>
                        <a:rPr lang="fi-FI" sz="2200" dirty="0" smtClean="0"/>
                        <a:t> </a:t>
                      </a:r>
                      <a:r>
                        <a:rPr lang="fi-FI" sz="2200" dirty="0" err="1" smtClean="0"/>
                        <a:t>the</a:t>
                      </a:r>
                      <a:r>
                        <a:rPr lang="fi-FI" sz="2200" dirty="0" smtClean="0"/>
                        <a:t> </a:t>
                      </a:r>
                      <a:r>
                        <a:rPr lang="fi-FI" sz="2200" dirty="0" err="1" smtClean="0"/>
                        <a:t>street</a:t>
                      </a:r>
                      <a:r>
                        <a:rPr lang="fi-FI" sz="2200" dirty="0" smtClean="0"/>
                        <a:t>, </a:t>
                      </a:r>
                    </a:p>
                    <a:p>
                      <a:r>
                        <a:rPr lang="fi-FI" sz="2200" dirty="0" smtClean="0"/>
                        <a:t>       I </a:t>
                      </a:r>
                      <a:r>
                        <a:rPr lang="fi-FI" sz="2200" dirty="0" err="1" smtClean="0"/>
                        <a:t>saw</a:t>
                      </a:r>
                      <a:r>
                        <a:rPr lang="fi-FI" sz="2200" dirty="0" smtClean="0"/>
                        <a:t> an </a:t>
                      </a:r>
                      <a:r>
                        <a:rPr lang="fi-FI" sz="2200" dirty="0" err="1" smtClean="0"/>
                        <a:t>old</a:t>
                      </a:r>
                      <a:r>
                        <a:rPr lang="fi-FI" sz="2200" dirty="0" smtClean="0"/>
                        <a:t> </a:t>
                      </a:r>
                      <a:r>
                        <a:rPr lang="fi-FI" sz="2200" dirty="0" err="1" smtClean="0"/>
                        <a:t>friend</a:t>
                      </a:r>
                      <a:r>
                        <a:rPr lang="fi-FI" sz="2200" dirty="0" smtClean="0"/>
                        <a:t> of </a:t>
                      </a:r>
                      <a:r>
                        <a:rPr lang="fi-FI" sz="2200" dirty="0" err="1" smtClean="0"/>
                        <a:t>mine</a:t>
                      </a:r>
                      <a:r>
                        <a:rPr lang="fi-FI" sz="2200" dirty="0" smtClean="0"/>
                        <a:t>.</a:t>
                      </a:r>
                      <a:endParaRPr lang="fi-FI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613">
                <a:tc>
                  <a:txBody>
                    <a:bodyPr/>
                    <a:lstStyle/>
                    <a:p>
                      <a:r>
                        <a:rPr lang="fi-FI" sz="2000" b="1" dirty="0" smtClean="0">
                          <a:solidFill>
                            <a:schemeClr val="accent3"/>
                          </a:solidFill>
                        </a:rPr>
                        <a:t>perfekti TAI pluskvamperfekti</a:t>
                      </a:r>
                      <a:endParaRPr lang="fi-FI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1" dirty="0" err="1" smtClean="0">
                          <a:solidFill>
                            <a:schemeClr val="accent3"/>
                          </a:solidFill>
                        </a:rPr>
                        <a:t>having</a:t>
                      </a:r>
                      <a:r>
                        <a:rPr lang="fi-FI" sz="2000" b="1" dirty="0" smtClean="0">
                          <a:solidFill>
                            <a:schemeClr val="accent3"/>
                          </a:solidFill>
                        </a:rPr>
                        <a:t> + 3. muoto</a:t>
                      </a:r>
                      <a:endParaRPr lang="fi-FI" sz="20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932">
                <a:tc>
                  <a:txBody>
                    <a:bodyPr/>
                    <a:lstStyle/>
                    <a:p>
                      <a:r>
                        <a:rPr lang="fi-FI" sz="2200" b="1" dirty="0" err="1" smtClean="0"/>
                        <a:t>After</a:t>
                      </a:r>
                      <a:r>
                        <a:rPr lang="fi-FI" sz="2200" b="1" dirty="0" smtClean="0"/>
                        <a:t> I </a:t>
                      </a:r>
                      <a:r>
                        <a:rPr lang="fi-FI" sz="2200" b="1" dirty="0" err="1" smtClean="0"/>
                        <a:t>had</a:t>
                      </a:r>
                      <a:r>
                        <a:rPr lang="fi-FI" sz="2200" b="1" dirty="0" smtClean="0"/>
                        <a:t> </a:t>
                      </a:r>
                      <a:r>
                        <a:rPr lang="fi-FI" sz="2200" b="1" dirty="0" err="1" smtClean="0"/>
                        <a:t>walked</a:t>
                      </a:r>
                      <a:r>
                        <a:rPr lang="fi-FI" sz="2200" b="1" baseline="0" dirty="0" smtClean="0"/>
                        <a:t> </a:t>
                      </a:r>
                      <a:r>
                        <a:rPr lang="fi-FI" sz="2200" baseline="0" dirty="0" smtClean="0"/>
                        <a:t>for </a:t>
                      </a:r>
                      <a:r>
                        <a:rPr lang="fi-FI" sz="2200" baseline="0" dirty="0" err="1" smtClean="0"/>
                        <a:t>miles</a:t>
                      </a:r>
                      <a:r>
                        <a:rPr lang="fi-FI" sz="2200" baseline="0" dirty="0" smtClean="0"/>
                        <a:t>, </a:t>
                      </a:r>
                    </a:p>
                    <a:p>
                      <a:r>
                        <a:rPr lang="fi-FI" sz="2200" baseline="0" dirty="0" smtClean="0"/>
                        <a:t>   I </a:t>
                      </a:r>
                      <a:r>
                        <a:rPr lang="fi-FI" sz="2200" baseline="0" dirty="0" err="1" smtClean="0"/>
                        <a:t>was</a:t>
                      </a:r>
                      <a:r>
                        <a:rPr lang="fi-FI" sz="2200" baseline="0" dirty="0" smtClean="0"/>
                        <a:t> </a:t>
                      </a:r>
                      <a:r>
                        <a:rPr lang="fi-FI" sz="2200" baseline="0" dirty="0" err="1" smtClean="0"/>
                        <a:t>exhausted</a:t>
                      </a:r>
                      <a:r>
                        <a:rPr lang="fi-FI" sz="2200" baseline="0" dirty="0" smtClean="0"/>
                        <a:t>.</a:t>
                      </a:r>
                      <a:endParaRPr lang="fi-FI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1" dirty="0" smtClean="0"/>
                        <a:t>    </a:t>
                      </a:r>
                      <a:r>
                        <a:rPr lang="fi-FI" sz="2200" b="1" dirty="0" err="1" smtClean="0"/>
                        <a:t>Having</a:t>
                      </a:r>
                      <a:r>
                        <a:rPr lang="fi-FI" sz="2200" b="1" dirty="0" smtClean="0"/>
                        <a:t> </a:t>
                      </a:r>
                      <a:r>
                        <a:rPr lang="fi-FI" sz="2200" b="1" dirty="0" err="1" smtClean="0"/>
                        <a:t>walked</a:t>
                      </a:r>
                      <a:r>
                        <a:rPr lang="fi-FI" sz="2200" b="1" dirty="0" smtClean="0"/>
                        <a:t> </a:t>
                      </a:r>
                      <a:r>
                        <a:rPr lang="fi-FI" sz="2200" dirty="0" smtClean="0"/>
                        <a:t>for </a:t>
                      </a:r>
                      <a:r>
                        <a:rPr lang="fi-FI" sz="2200" dirty="0" err="1" smtClean="0"/>
                        <a:t>miles</a:t>
                      </a:r>
                      <a:r>
                        <a:rPr lang="fi-FI" sz="2200" dirty="0" smtClean="0"/>
                        <a:t>, </a:t>
                      </a:r>
                    </a:p>
                    <a:p>
                      <a:r>
                        <a:rPr lang="fi-FI" sz="2200" dirty="0" smtClean="0"/>
                        <a:t>       I </a:t>
                      </a:r>
                      <a:r>
                        <a:rPr lang="fi-FI" sz="2200" dirty="0" err="1" smtClean="0"/>
                        <a:t>was</a:t>
                      </a:r>
                      <a:r>
                        <a:rPr lang="fi-FI" sz="2200" baseline="0" dirty="0" smtClean="0"/>
                        <a:t> </a:t>
                      </a:r>
                      <a:r>
                        <a:rPr lang="fi-FI" sz="2200" baseline="0" dirty="0" err="1" smtClean="0"/>
                        <a:t>exhausted</a:t>
                      </a:r>
                      <a:r>
                        <a:rPr lang="fi-FI" sz="2200" dirty="0" smtClean="0"/>
                        <a:t>.</a:t>
                      </a:r>
                      <a:endParaRPr lang="fi-FI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Nuoli oikealle 2"/>
          <p:cNvSpPr/>
          <p:nvPr/>
        </p:nvSpPr>
        <p:spPr>
          <a:xfrm>
            <a:off x="4572000" y="3645024"/>
            <a:ext cx="216024" cy="21602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>
            <a:off x="4572000" y="5301209"/>
            <a:ext cx="216024" cy="21602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3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4860032" y="3501008"/>
            <a:ext cx="3816424" cy="93610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4860032" y="5202198"/>
            <a:ext cx="3794613" cy="63007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87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229600" cy="792088"/>
          </a:xfrm>
        </p:spPr>
        <p:txBody>
          <a:bodyPr>
            <a:noAutofit/>
          </a:bodyPr>
          <a:lstStyle/>
          <a:p>
            <a:r>
              <a:rPr lang="fi-FI" altLang="fi-FI" sz="26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2600" b="1" dirty="0" smtClean="0">
                <a:solidFill>
                  <a:srgbClr val="2DA2BF"/>
                </a:solidFill>
              </a:rPr>
              <a:t>: </a:t>
            </a:r>
            <a:r>
              <a:rPr lang="fi-FI" altLang="fi-FI" sz="2000" dirty="0" smtClean="0">
                <a:solidFill>
                  <a:srgbClr val="2DA2BF"/>
                </a:solidFill>
              </a:rPr>
              <a:t/>
            </a:r>
            <a:br>
              <a:rPr lang="fi-FI" altLang="fi-FI" sz="2000" dirty="0" smtClean="0">
                <a:solidFill>
                  <a:srgbClr val="2DA2BF"/>
                </a:solidFill>
              </a:rPr>
            </a:br>
            <a:r>
              <a:rPr lang="fi-FI" altLang="fi-FI" sz="2400" dirty="0" smtClean="0">
                <a:solidFill>
                  <a:srgbClr val="2DA2BF"/>
                </a:solidFill>
              </a:rPr>
              <a:t>Käytä lauseenvastiketta seuraavissa aikaa ilmaisevissa lauseissa.</a:t>
            </a:r>
            <a:endParaRPr lang="fi-FI" altLang="fi-FI" sz="2000" dirty="0" smtClean="0">
              <a:solidFill>
                <a:srgbClr val="2DA2BF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7544" y="1268760"/>
            <a:ext cx="8291264" cy="475252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altLang="fi-FI" sz="2600" dirty="0" smtClean="0">
                <a:solidFill>
                  <a:srgbClr val="2DA2BF"/>
                </a:solidFill>
              </a:rPr>
              <a:t>1. </a:t>
            </a:r>
            <a:r>
              <a:rPr lang="fi-FI" altLang="fi-FI" sz="2600" u="sng" dirty="0" err="1" smtClean="0">
                <a:solidFill>
                  <a:srgbClr val="2DA2BF"/>
                </a:solidFill>
              </a:rPr>
              <a:t>When</a:t>
            </a:r>
            <a:r>
              <a:rPr lang="fi-FI" altLang="fi-FI" sz="2600" u="sng" dirty="0" smtClean="0">
                <a:solidFill>
                  <a:srgbClr val="2DA2BF"/>
                </a:solidFill>
              </a:rPr>
              <a:t> I </a:t>
            </a:r>
            <a:r>
              <a:rPr lang="fi-FI" altLang="fi-FI" sz="2600" u="sng" dirty="0" err="1" smtClean="0">
                <a:solidFill>
                  <a:srgbClr val="2DA2BF"/>
                </a:solidFill>
              </a:rPr>
              <a:t>was</a:t>
            </a:r>
            <a:r>
              <a:rPr lang="fi-FI" altLang="fi-FI" sz="26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600" u="sng" dirty="0" err="1" smtClean="0">
                <a:solidFill>
                  <a:srgbClr val="2DA2BF"/>
                </a:solidFill>
              </a:rPr>
              <a:t>reading</a:t>
            </a:r>
            <a:r>
              <a:rPr lang="fi-FI" altLang="fi-FI" sz="2600" dirty="0" smtClean="0">
                <a:solidFill>
                  <a:srgbClr val="2DA2BF"/>
                </a:solidFill>
              </a:rPr>
              <a:t>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your</a:t>
            </a:r>
            <a:r>
              <a:rPr lang="fi-FI" altLang="fi-FI" sz="2600" dirty="0" smtClean="0">
                <a:solidFill>
                  <a:srgbClr val="2DA2BF"/>
                </a:solidFill>
              </a:rPr>
              <a:t>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letter</a:t>
            </a:r>
            <a:r>
              <a:rPr lang="fi-FI" altLang="fi-FI" sz="2600" dirty="0" smtClean="0">
                <a:solidFill>
                  <a:srgbClr val="2DA2BF"/>
                </a:solidFill>
              </a:rPr>
              <a:t>, I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became</a:t>
            </a:r>
            <a:r>
              <a:rPr lang="fi-FI" altLang="fi-FI" sz="2600" dirty="0" smtClean="0">
                <a:solidFill>
                  <a:srgbClr val="2DA2BF"/>
                </a:solidFill>
              </a:rPr>
              <a:t>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more</a:t>
            </a:r>
            <a:r>
              <a:rPr lang="fi-FI" altLang="fi-FI" sz="2600" dirty="0" smtClean="0">
                <a:solidFill>
                  <a:srgbClr val="2DA2BF"/>
                </a:solidFill>
              </a:rPr>
              <a:t> and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more</a:t>
            </a:r>
            <a:r>
              <a:rPr lang="fi-FI" altLang="fi-FI" sz="2600" dirty="0" smtClean="0">
                <a:solidFill>
                  <a:srgbClr val="2DA2BF"/>
                </a:solidFill>
              </a:rPr>
              <a:t>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curious</a:t>
            </a:r>
            <a:r>
              <a:rPr lang="fi-FI" altLang="fi-FI" sz="26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600" b="1" dirty="0" smtClean="0"/>
              <a:t>Reading</a:t>
            </a:r>
            <a:r>
              <a:rPr lang="fi-FI" altLang="fi-FI" sz="2600" dirty="0" smtClean="0"/>
              <a:t> </a:t>
            </a:r>
            <a:r>
              <a:rPr lang="fi-FI" altLang="fi-FI" sz="2600" dirty="0" err="1" smtClean="0"/>
              <a:t>your</a:t>
            </a:r>
            <a:r>
              <a:rPr lang="fi-FI" altLang="fi-FI" sz="2600" dirty="0" smtClean="0"/>
              <a:t> </a:t>
            </a:r>
            <a:r>
              <a:rPr lang="fi-FI" altLang="fi-FI" sz="2600" dirty="0" err="1" smtClean="0"/>
              <a:t>letter</a:t>
            </a:r>
            <a:r>
              <a:rPr lang="fi-FI" altLang="fi-FI" sz="2600" dirty="0" smtClean="0"/>
              <a:t>, I </a:t>
            </a:r>
            <a:r>
              <a:rPr lang="fi-FI" altLang="fi-FI" sz="2600" dirty="0" err="1" smtClean="0"/>
              <a:t>became</a:t>
            </a:r>
            <a:r>
              <a:rPr lang="fi-FI" altLang="fi-FI" sz="2600" dirty="0" smtClean="0"/>
              <a:t> </a:t>
            </a:r>
            <a:r>
              <a:rPr lang="fi-FI" altLang="fi-FI" sz="2600" dirty="0" err="1" smtClean="0"/>
              <a:t>more</a:t>
            </a:r>
            <a:r>
              <a:rPr lang="fi-FI" altLang="fi-FI" sz="2600" dirty="0" smtClean="0"/>
              <a:t> and </a:t>
            </a:r>
            <a:r>
              <a:rPr lang="fi-FI" altLang="fi-FI" sz="2600" dirty="0" err="1" smtClean="0"/>
              <a:t>more</a:t>
            </a:r>
            <a:r>
              <a:rPr lang="fi-FI" altLang="fi-FI" sz="2600" dirty="0" smtClean="0"/>
              <a:t> </a:t>
            </a:r>
            <a:r>
              <a:rPr lang="fi-FI" altLang="fi-FI" sz="2600" dirty="0" err="1" smtClean="0"/>
              <a:t>curious</a:t>
            </a:r>
            <a:r>
              <a:rPr lang="fi-FI" altLang="fi-FI" sz="2600" dirty="0" smtClean="0"/>
              <a:t>.</a:t>
            </a:r>
            <a:endParaRPr lang="fi-FI" altLang="fi-FI" sz="2600" dirty="0"/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600" dirty="0" smtClean="0">
                <a:solidFill>
                  <a:srgbClr val="2DA2BF"/>
                </a:solidFill>
              </a:rPr>
              <a:t>2. </a:t>
            </a:r>
            <a:r>
              <a:rPr lang="fi-FI" altLang="fi-FI" sz="2600" u="sng" dirty="0" err="1" smtClean="0">
                <a:solidFill>
                  <a:srgbClr val="2DA2BF"/>
                </a:solidFill>
              </a:rPr>
              <a:t>When</a:t>
            </a:r>
            <a:r>
              <a:rPr lang="fi-FI" altLang="fi-FI" sz="2600" u="sng" dirty="0" smtClean="0">
                <a:solidFill>
                  <a:srgbClr val="2DA2BF"/>
                </a:solidFill>
              </a:rPr>
              <a:t> I </a:t>
            </a:r>
            <a:r>
              <a:rPr lang="fi-FI" altLang="fi-FI" sz="2600" u="sng" dirty="0" err="1" smtClean="0">
                <a:solidFill>
                  <a:srgbClr val="2DA2BF"/>
                </a:solidFill>
              </a:rPr>
              <a:t>had</a:t>
            </a:r>
            <a:r>
              <a:rPr lang="fi-FI" altLang="fi-FI" sz="26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600" u="sng" dirty="0" err="1" smtClean="0">
                <a:solidFill>
                  <a:srgbClr val="2DA2BF"/>
                </a:solidFill>
              </a:rPr>
              <a:t>reached</a:t>
            </a:r>
            <a:r>
              <a:rPr lang="fi-FI" altLang="fi-FI" sz="2600" dirty="0" smtClean="0">
                <a:solidFill>
                  <a:srgbClr val="2DA2BF"/>
                </a:solidFill>
              </a:rPr>
              <a:t>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the</a:t>
            </a:r>
            <a:r>
              <a:rPr lang="fi-FI" altLang="fi-FI" sz="2600" dirty="0" smtClean="0">
                <a:solidFill>
                  <a:srgbClr val="2DA2BF"/>
                </a:solidFill>
              </a:rPr>
              <a:t>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last</a:t>
            </a:r>
            <a:r>
              <a:rPr lang="fi-FI" altLang="fi-FI" sz="2600" dirty="0" smtClean="0">
                <a:solidFill>
                  <a:srgbClr val="2DA2BF"/>
                </a:solidFill>
              </a:rPr>
              <a:t> line, I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knew</a:t>
            </a:r>
            <a:r>
              <a:rPr lang="fi-FI" altLang="fi-FI" sz="2600" dirty="0" smtClean="0">
                <a:solidFill>
                  <a:srgbClr val="2DA2BF"/>
                </a:solidFill>
              </a:rPr>
              <a:t> I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had</a:t>
            </a:r>
            <a:r>
              <a:rPr lang="fi-FI" altLang="fi-FI" sz="2600" dirty="0" smtClean="0">
                <a:solidFill>
                  <a:srgbClr val="2DA2BF"/>
                </a:solidFill>
              </a:rPr>
              <a:t> to act.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600" b="1" dirty="0" err="1" smtClean="0"/>
              <a:t>Having</a:t>
            </a:r>
            <a:r>
              <a:rPr lang="fi-FI" altLang="fi-FI" sz="2600" b="1" dirty="0" smtClean="0"/>
              <a:t> </a:t>
            </a:r>
            <a:r>
              <a:rPr lang="fi-FI" altLang="fi-FI" sz="2600" b="1" dirty="0" err="1" smtClean="0"/>
              <a:t>reached</a:t>
            </a:r>
            <a:r>
              <a:rPr lang="fi-FI" altLang="fi-FI" sz="2600" b="1" dirty="0" smtClean="0"/>
              <a:t> </a:t>
            </a:r>
            <a:r>
              <a:rPr lang="fi-FI" altLang="fi-FI" sz="2600" dirty="0" err="1" smtClean="0"/>
              <a:t>the</a:t>
            </a:r>
            <a:r>
              <a:rPr lang="fi-FI" altLang="fi-FI" sz="2600" dirty="0" smtClean="0"/>
              <a:t> </a:t>
            </a:r>
            <a:r>
              <a:rPr lang="fi-FI" altLang="fi-FI" sz="2600" dirty="0" err="1" smtClean="0"/>
              <a:t>last</a:t>
            </a:r>
            <a:r>
              <a:rPr lang="fi-FI" altLang="fi-FI" sz="2600" dirty="0" smtClean="0"/>
              <a:t> line, I </a:t>
            </a:r>
            <a:r>
              <a:rPr lang="fi-FI" altLang="fi-FI" sz="2600" dirty="0" err="1" smtClean="0"/>
              <a:t>knew</a:t>
            </a:r>
            <a:r>
              <a:rPr lang="fi-FI" altLang="fi-FI" sz="2600" dirty="0" smtClean="0"/>
              <a:t> I </a:t>
            </a:r>
            <a:r>
              <a:rPr lang="fi-FI" altLang="fi-FI" sz="2600" dirty="0" err="1" smtClean="0"/>
              <a:t>had</a:t>
            </a:r>
            <a:r>
              <a:rPr lang="fi-FI" altLang="fi-FI" sz="2600" dirty="0" smtClean="0"/>
              <a:t> to act.</a:t>
            </a:r>
            <a:endParaRPr lang="fi-FI" altLang="fi-FI" sz="2600" dirty="0" smtClean="0">
              <a:solidFill>
                <a:srgbClr val="2DA2B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600" dirty="0" smtClean="0">
                <a:solidFill>
                  <a:srgbClr val="2DA2BF"/>
                </a:solidFill>
              </a:rPr>
              <a:t>3. </a:t>
            </a:r>
            <a:r>
              <a:rPr lang="fi-FI" altLang="fi-FI" sz="2600" u="sng" dirty="0" err="1" smtClean="0">
                <a:solidFill>
                  <a:srgbClr val="2DA2BF"/>
                </a:solidFill>
              </a:rPr>
              <a:t>After</a:t>
            </a:r>
            <a:r>
              <a:rPr lang="fi-FI" altLang="fi-FI" sz="2600" u="sng" dirty="0" smtClean="0">
                <a:solidFill>
                  <a:srgbClr val="2DA2BF"/>
                </a:solidFill>
              </a:rPr>
              <a:t> I </a:t>
            </a:r>
            <a:r>
              <a:rPr lang="fi-FI" altLang="fi-FI" sz="2600" u="sng" dirty="0" err="1" smtClean="0">
                <a:solidFill>
                  <a:srgbClr val="2DA2BF"/>
                </a:solidFill>
              </a:rPr>
              <a:t>had</a:t>
            </a:r>
            <a:r>
              <a:rPr lang="fi-FI" altLang="fi-FI" sz="26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600" u="sng" dirty="0" err="1" smtClean="0">
                <a:solidFill>
                  <a:srgbClr val="2DA2BF"/>
                </a:solidFill>
              </a:rPr>
              <a:t>finished</a:t>
            </a:r>
            <a:r>
              <a:rPr lang="fi-FI" altLang="fi-FI" sz="26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600" dirty="0" smtClean="0">
                <a:solidFill>
                  <a:srgbClr val="2DA2BF"/>
                </a:solidFill>
              </a:rPr>
              <a:t>my breakfast, I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sent</a:t>
            </a:r>
            <a:r>
              <a:rPr lang="fi-FI" altLang="fi-FI" sz="2600" dirty="0" smtClean="0">
                <a:solidFill>
                  <a:srgbClr val="2DA2BF"/>
                </a:solidFill>
              </a:rPr>
              <a:t>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you</a:t>
            </a:r>
            <a:r>
              <a:rPr lang="fi-FI" altLang="fi-FI" sz="2600" dirty="0" smtClean="0">
                <a:solidFill>
                  <a:srgbClr val="2DA2BF"/>
                </a:solidFill>
              </a:rPr>
              <a:t> a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message</a:t>
            </a:r>
            <a:r>
              <a:rPr lang="fi-FI" altLang="fi-FI" sz="26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600" b="1" dirty="0" err="1" smtClean="0"/>
              <a:t>Having</a:t>
            </a:r>
            <a:r>
              <a:rPr lang="fi-FI" altLang="fi-FI" sz="2600" b="1" dirty="0" smtClean="0"/>
              <a:t> </a:t>
            </a:r>
            <a:r>
              <a:rPr lang="fi-FI" altLang="fi-FI" sz="2600" b="1" dirty="0" err="1" smtClean="0"/>
              <a:t>finished</a:t>
            </a:r>
            <a:r>
              <a:rPr lang="fi-FI" altLang="fi-FI" sz="2600" b="1" dirty="0" smtClean="0"/>
              <a:t> </a:t>
            </a:r>
            <a:r>
              <a:rPr lang="fi-FI" altLang="fi-FI" sz="2600" dirty="0" smtClean="0"/>
              <a:t>my breakfast, I </a:t>
            </a:r>
            <a:r>
              <a:rPr lang="fi-FI" altLang="fi-FI" sz="2600" dirty="0" err="1" smtClean="0"/>
              <a:t>sent</a:t>
            </a:r>
            <a:r>
              <a:rPr lang="fi-FI" altLang="fi-FI" sz="2600" dirty="0" smtClean="0"/>
              <a:t> </a:t>
            </a:r>
            <a:r>
              <a:rPr lang="fi-FI" altLang="fi-FI" sz="2600" dirty="0" err="1" smtClean="0"/>
              <a:t>you</a:t>
            </a:r>
            <a:r>
              <a:rPr lang="fi-FI" altLang="fi-FI" sz="2600" dirty="0" smtClean="0"/>
              <a:t> a </a:t>
            </a:r>
            <a:r>
              <a:rPr lang="fi-FI" altLang="fi-FI" sz="2600" dirty="0" err="1" smtClean="0"/>
              <a:t>message</a:t>
            </a:r>
            <a:r>
              <a:rPr lang="fi-FI" altLang="fi-FI" sz="2600" dirty="0" smtClean="0"/>
              <a:t>.</a:t>
            </a:r>
            <a:endParaRPr lang="fi-FI" altLang="fi-FI" sz="2600" dirty="0" smtClean="0">
              <a:solidFill>
                <a:srgbClr val="2DA2B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600" dirty="0" smtClean="0">
                <a:solidFill>
                  <a:srgbClr val="2DA2BF"/>
                </a:solidFill>
              </a:rPr>
              <a:t>4. </a:t>
            </a:r>
            <a:r>
              <a:rPr lang="fi-FI" altLang="fi-FI" sz="2600" u="sng" dirty="0" err="1" smtClean="0">
                <a:solidFill>
                  <a:srgbClr val="2DA2BF"/>
                </a:solidFill>
              </a:rPr>
              <a:t>While</a:t>
            </a:r>
            <a:r>
              <a:rPr lang="fi-FI" altLang="fi-FI" sz="26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600" u="sng" dirty="0" err="1" smtClean="0">
                <a:solidFill>
                  <a:srgbClr val="2DA2BF"/>
                </a:solidFill>
              </a:rPr>
              <a:t>I’m</a:t>
            </a:r>
            <a:r>
              <a:rPr lang="fi-FI" altLang="fi-FI" sz="26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600" u="sng" dirty="0" err="1" smtClean="0">
                <a:solidFill>
                  <a:srgbClr val="2DA2BF"/>
                </a:solidFill>
              </a:rPr>
              <a:t>packing</a:t>
            </a:r>
            <a:r>
              <a:rPr lang="fi-FI" altLang="fi-FI" sz="26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600" dirty="0" smtClean="0">
                <a:solidFill>
                  <a:srgbClr val="2DA2BF"/>
                </a:solidFill>
              </a:rPr>
              <a:t>my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suitcase</a:t>
            </a:r>
            <a:r>
              <a:rPr lang="fi-FI" altLang="fi-FI" sz="2600" dirty="0" smtClean="0">
                <a:solidFill>
                  <a:srgbClr val="2DA2BF"/>
                </a:solidFill>
              </a:rPr>
              <a:t>, I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already</a:t>
            </a:r>
            <a:r>
              <a:rPr lang="fi-FI" altLang="fi-FI" sz="2600" dirty="0" smtClean="0">
                <a:solidFill>
                  <a:srgbClr val="2DA2BF"/>
                </a:solidFill>
              </a:rPr>
              <a:t>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start</a:t>
            </a:r>
            <a:r>
              <a:rPr lang="fi-FI" altLang="fi-FI" sz="2600" dirty="0" smtClean="0">
                <a:solidFill>
                  <a:srgbClr val="2DA2BF"/>
                </a:solidFill>
              </a:rPr>
              <a:t> to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feel</a:t>
            </a:r>
            <a:r>
              <a:rPr lang="fi-FI" altLang="fi-FI" sz="2600" dirty="0" smtClean="0">
                <a:solidFill>
                  <a:srgbClr val="2DA2BF"/>
                </a:solidFill>
              </a:rPr>
              <a:t>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less</a:t>
            </a:r>
            <a:r>
              <a:rPr lang="fi-FI" altLang="fi-FI" sz="2600" dirty="0" smtClean="0">
                <a:solidFill>
                  <a:srgbClr val="2DA2BF"/>
                </a:solidFill>
              </a:rPr>
              <a:t> </a:t>
            </a:r>
            <a:r>
              <a:rPr lang="fi-FI" altLang="fi-FI" sz="2600" dirty="0" err="1" smtClean="0">
                <a:solidFill>
                  <a:srgbClr val="2DA2BF"/>
                </a:solidFill>
              </a:rPr>
              <a:t>anxious</a:t>
            </a:r>
            <a:r>
              <a:rPr lang="fi-FI" altLang="fi-FI" sz="26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600" b="1" dirty="0" err="1" smtClean="0"/>
              <a:t>Packing</a:t>
            </a:r>
            <a:r>
              <a:rPr lang="fi-FI" altLang="fi-FI" sz="2600" dirty="0" smtClean="0"/>
              <a:t> my </a:t>
            </a:r>
            <a:r>
              <a:rPr lang="fi-FI" altLang="fi-FI" sz="2600" dirty="0" err="1" smtClean="0"/>
              <a:t>suitcase</a:t>
            </a:r>
            <a:r>
              <a:rPr lang="fi-FI" altLang="fi-FI" sz="2600" dirty="0" smtClean="0"/>
              <a:t>, I </a:t>
            </a:r>
            <a:r>
              <a:rPr lang="fi-FI" altLang="fi-FI" sz="2600" dirty="0" err="1" smtClean="0"/>
              <a:t>already</a:t>
            </a:r>
            <a:r>
              <a:rPr lang="fi-FI" altLang="fi-FI" sz="2600" dirty="0" smtClean="0"/>
              <a:t> </a:t>
            </a:r>
            <a:r>
              <a:rPr lang="fi-FI" altLang="fi-FI" sz="2600" dirty="0" err="1" smtClean="0"/>
              <a:t>start</a:t>
            </a:r>
            <a:r>
              <a:rPr lang="fi-FI" altLang="fi-FI" sz="2600" dirty="0" smtClean="0"/>
              <a:t> to </a:t>
            </a:r>
            <a:r>
              <a:rPr lang="fi-FI" altLang="fi-FI" sz="2600" dirty="0" err="1" smtClean="0"/>
              <a:t>feel</a:t>
            </a:r>
            <a:r>
              <a:rPr lang="fi-FI" altLang="fi-FI" sz="2600" dirty="0" smtClean="0"/>
              <a:t> </a:t>
            </a:r>
            <a:r>
              <a:rPr lang="fi-FI" altLang="fi-FI" sz="2600" dirty="0" err="1" smtClean="0"/>
              <a:t>less</a:t>
            </a:r>
            <a:r>
              <a:rPr lang="fi-FI" altLang="fi-FI" sz="2600" dirty="0" smtClean="0"/>
              <a:t> </a:t>
            </a:r>
            <a:r>
              <a:rPr lang="fi-FI" altLang="fi-FI" sz="2600" dirty="0" err="1" smtClean="0"/>
              <a:t>anxious</a:t>
            </a:r>
            <a:r>
              <a:rPr lang="fi-FI" altLang="fi-FI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6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8280920" cy="4752528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500" b="1" dirty="0" smtClean="0">
                <a:solidFill>
                  <a:srgbClr val="2DA2BF"/>
                </a:solidFill>
              </a:rPr>
              <a:t>2.  </a:t>
            </a:r>
            <a:r>
              <a:rPr lang="en-US" altLang="fi-FI" sz="2500" dirty="0" err="1" smtClean="0">
                <a:solidFill>
                  <a:srgbClr val="2DA2BF"/>
                </a:solidFill>
              </a:rPr>
              <a:t>Aikamuodosta</a:t>
            </a:r>
            <a:r>
              <a:rPr lang="en-US" altLang="fi-FI" sz="2500" dirty="0" smtClean="0">
                <a:solidFill>
                  <a:srgbClr val="2DA2BF"/>
                </a:solidFill>
              </a:rPr>
              <a:t> </a:t>
            </a:r>
            <a:r>
              <a:rPr lang="en-US" altLang="fi-FI" sz="2500" dirty="0" err="1" smtClean="0">
                <a:solidFill>
                  <a:srgbClr val="2DA2BF"/>
                </a:solidFill>
              </a:rPr>
              <a:t>riippumatta</a:t>
            </a:r>
            <a:r>
              <a:rPr lang="en-US" altLang="fi-FI" sz="2500" dirty="0" smtClean="0">
                <a:solidFill>
                  <a:srgbClr val="2DA2BF"/>
                </a:solidFill>
              </a:rPr>
              <a:t> </a:t>
            </a:r>
            <a:r>
              <a:rPr lang="en-US" altLang="fi-FI" sz="2500" b="1" dirty="0" err="1" smtClean="0">
                <a:solidFill>
                  <a:srgbClr val="2DA2BF"/>
                </a:solidFill>
              </a:rPr>
              <a:t>passiivimuotoisen</a:t>
            </a:r>
            <a:r>
              <a:rPr lang="en-US" altLang="fi-FI" sz="2500" dirty="0" smtClean="0">
                <a:solidFill>
                  <a:srgbClr val="2DA2BF"/>
                </a:solidFill>
              </a:rPr>
              <a:t> </a:t>
            </a:r>
            <a:r>
              <a:rPr lang="en-US" altLang="fi-FI" sz="2500" dirty="0" err="1" smtClean="0">
                <a:solidFill>
                  <a:srgbClr val="2DA2BF"/>
                </a:solidFill>
              </a:rPr>
              <a:t>sivulauseen</a:t>
            </a:r>
            <a:r>
              <a:rPr lang="en-US" altLang="fi-FI" sz="2500" dirty="0" smtClean="0">
                <a:solidFill>
                  <a:srgbClr val="2DA2BF"/>
                </a:solidFill>
              </a:rPr>
              <a:t>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500" dirty="0">
                <a:solidFill>
                  <a:srgbClr val="2DA2BF"/>
                </a:solidFill>
              </a:rPr>
              <a:t> </a:t>
            </a:r>
            <a:r>
              <a:rPr lang="en-US" altLang="fi-FI" sz="2500" dirty="0" smtClean="0">
                <a:solidFill>
                  <a:srgbClr val="2DA2BF"/>
                </a:solidFill>
              </a:rPr>
              <a:t>    </a:t>
            </a:r>
            <a:r>
              <a:rPr lang="en-US" altLang="fi-FI" sz="2500" dirty="0" err="1" smtClean="0">
                <a:solidFill>
                  <a:srgbClr val="2DA2BF"/>
                </a:solidFill>
              </a:rPr>
              <a:t>lauseenvastike</a:t>
            </a:r>
            <a:r>
              <a:rPr lang="en-US" altLang="fi-FI" sz="2500" dirty="0" smtClean="0">
                <a:solidFill>
                  <a:srgbClr val="2DA2BF"/>
                </a:solidFill>
              </a:rPr>
              <a:t> </a:t>
            </a:r>
            <a:r>
              <a:rPr lang="en-US" altLang="fi-FI" sz="2500" dirty="0" err="1" smtClean="0">
                <a:solidFill>
                  <a:srgbClr val="2DA2BF"/>
                </a:solidFill>
              </a:rPr>
              <a:t>muodostetaan</a:t>
            </a:r>
            <a:r>
              <a:rPr lang="en-US" altLang="fi-FI" sz="2500" dirty="0" smtClean="0">
                <a:solidFill>
                  <a:srgbClr val="2DA2BF"/>
                </a:solidFill>
              </a:rPr>
              <a:t>  </a:t>
            </a:r>
            <a:r>
              <a:rPr lang="en-US" altLang="fi-FI" sz="2500" dirty="0" err="1" smtClean="0">
                <a:solidFill>
                  <a:srgbClr val="2DA2BF"/>
                </a:solidFill>
              </a:rPr>
              <a:t>yleensä</a:t>
            </a:r>
            <a:r>
              <a:rPr lang="en-US" altLang="fi-FI" sz="2500" dirty="0" smtClean="0">
                <a:solidFill>
                  <a:srgbClr val="2DA2BF"/>
                </a:solidFill>
              </a:rPr>
              <a:t> </a:t>
            </a:r>
            <a:r>
              <a:rPr lang="en-US" altLang="fi-FI" sz="2500" dirty="0" err="1" smtClean="0">
                <a:solidFill>
                  <a:srgbClr val="2DA2BF"/>
                </a:solidFill>
              </a:rPr>
              <a:t>käyttämällä</a:t>
            </a:r>
            <a:r>
              <a:rPr lang="en-US" altLang="fi-FI" sz="2500" dirty="0" smtClean="0">
                <a:solidFill>
                  <a:srgbClr val="2DA2BF"/>
                </a:solidFill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500" dirty="0">
                <a:solidFill>
                  <a:srgbClr val="2DA2BF"/>
                </a:solidFill>
              </a:rPr>
              <a:t> </a:t>
            </a:r>
            <a:r>
              <a:rPr lang="en-US" altLang="fi-FI" sz="2500" dirty="0" smtClean="0">
                <a:solidFill>
                  <a:srgbClr val="2DA2BF"/>
                </a:solidFill>
              </a:rPr>
              <a:t>    </a:t>
            </a:r>
            <a:r>
              <a:rPr lang="en-US" altLang="fi-FI" sz="2500" b="1" dirty="0" err="1" smtClean="0">
                <a:solidFill>
                  <a:srgbClr val="2DA2BF"/>
                </a:solidFill>
              </a:rPr>
              <a:t>pääverbin</a:t>
            </a:r>
            <a:r>
              <a:rPr lang="en-US" altLang="fi-FI" sz="2500" b="1" dirty="0" smtClean="0">
                <a:solidFill>
                  <a:srgbClr val="2DA2BF"/>
                </a:solidFill>
              </a:rPr>
              <a:t> 3. </a:t>
            </a:r>
            <a:r>
              <a:rPr lang="en-US" altLang="fi-FI" sz="2500" b="1" dirty="0" err="1" smtClean="0">
                <a:solidFill>
                  <a:srgbClr val="2DA2BF"/>
                </a:solidFill>
              </a:rPr>
              <a:t>muotoa</a:t>
            </a:r>
            <a:r>
              <a:rPr lang="en-US" altLang="fi-FI" sz="2500" dirty="0" smtClean="0">
                <a:solidFill>
                  <a:srgbClr val="2DA2BF"/>
                </a:solidFill>
              </a:rPr>
              <a:t>.</a:t>
            </a:r>
            <a:endParaRPr lang="en-US" altLang="fi-FI" sz="2500" u="sng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altLang="fi-FI" sz="2500" u="sng" dirty="0" smtClean="0"/>
              <a:t>Once it has been started</a:t>
            </a:r>
            <a:r>
              <a:rPr lang="en-US" altLang="fi-FI" sz="2500" dirty="0" smtClean="0"/>
              <a:t>, the job has to be completed.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altLang="fi-FI" sz="2500" b="1" dirty="0" smtClean="0">
                <a:sym typeface="Wingdings" panose="05000000000000000000" pitchFamily="2" charset="2"/>
              </a:rPr>
              <a:t> </a:t>
            </a:r>
            <a:r>
              <a:rPr lang="en-US" altLang="fi-FI" sz="2500" b="1" dirty="0" smtClean="0"/>
              <a:t>Once</a:t>
            </a:r>
            <a:r>
              <a:rPr lang="en-US" altLang="fi-FI" sz="2500" dirty="0" smtClean="0"/>
              <a:t> </a:t>
            </a:r>
            <a:r>
              <a:rPr lang="en-US" altLang="fi-FI" sz="2500" b="1" dirty="0" smtClean="0"/>
              <a:t>started</a:t>
            </a:r>
            <a:r>
              <a:rPr lang="en-US" altLang="fi-FI" sz="2500" dirty="0" smtClean="0"/>
              <a:t>, </a:t>
            </a:r>
            <a:r>
              <a:rPr lang="en-US" altLang="fi-FI" sz="2500" dirty="0"/>
              <a:t>the job has to be completed</a:t>
            </a:r>
            <a:r>
              <a:rPr lang="en-US" altLang="fi-FI" sz="2500" dirty="0" smtClean="0"/>
              <a:t>.</a:t>
            </a:r>
            <a:endParaRPr lang="en-US" altLang="fi-FI" sz="2500" u="sng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altLang="fi-FI" sz="2500" u="sng" dirty="0" smtClean="0"/>
              <a:t>When it is completed</a:t>
            </a:r>
            <a:r>
              <a:rPr lang="en-US" altLang="fi-FI" sz="2500" dirty="0" smtClean="0"/>
              <a:t>, the task will feel less strenuous.</a:t>
            </a:r>
            <a:endParaRPr lang="en-US" altLang="fi-FI" sz="25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fi-FI" sz="2500" dirty="0" smtClean="0">
                <a:sym typeface="Wingdings" panose="05000000000000000000" pitchFamily="2" charset="2"/>
              </a:rPr>
              <a:t> </a:t>
            </a:r>
            <a:r>
              <a:rPr lang="en-US" altLang="fi-FI" sz="2500" dirty="0" smtClean="0"/>
              <a:t>(When) </a:t>
            </a:r>
            <a:r>
              <a:rPr lang="en-US" altLang="fi-FI" sz="2500" b="1" dirty="0" smtClean="0"/>
              <a:t>completed</a:t>
            </a:r>
            <a:r>
              <a:rPr lang="en-US" altLang="fi-FI" sz="2500" dirty="0" smtClean="0"/>
              <a:t>, the task will feel less strenuous.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fi-FI" sz="2200" dirty="0" smtClean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fi-FI" sz="1800" dirty="0" err="1" smtClean="0">
                <a:solidFill>
                  <a:srgbClr val="2DA2BF"/>
                </a:solidFill>
              </a:rPr>
              <a:t>Huom</a:t>
            </a:r>
            <a:r>
              <a:rPr lang="en-US" altLang="fi-FI" sz="1800" dirty="0" smtClean="0">
                <a:solidFill>
                  <a:srgbClr val="2DA2BF"/>
                </a:solidFill>
              </a:rPr>
              <a:t>! </a:t>
            </a:r>
            <a:r>
              <a:rPr lang="en-US" altLang="fi-FI" sz="1800" dirty="0" err="1" smtClean="0">
                <a:solidFill>
                  <a:srgbClr val="2DA2BF"/>
                </a:solidFill>
              </a:rPr>
              <a:t>Sivulauseen</a:t>
            </a:r>
            <a:r>
              <a:rPr lang="en-US" altLang="fi-FI" sz="1800" dirty="0" smtClean="0">
                <a:solidFill>
                  <a:srgbClr val="2DA2BF"/>
                </a:solidFill>
              </a:rPr>
              <a:t> </a:t>
            </a:r>
            <a:r>
              <a:rPr lang="en-US" altLang="fi-FI" sz="1800" dirty="0" err="1" smtClean="0">
                <a:solidFill>
                  <a:srgbClr val="2DA2BF"/>
                </a:solidFill>
              </a:rPr>
              <a:t>aloittava</a:t>
            </a:r>
            <a:r>
              <a:rPr lang="en-US" altLang="fi-FI" sz="1800" dirty="0" smtClean="0">
                <a:solidFill>
                  <a:srgbClr val="2DA2BF"/>
                </a:solidFill>
              </a:rPr>
              <a:t> </a:t>
            </a:r>
            <a:r>
              <a:rPr lang="en-US" altLang="fi-FI" sz="1800" dirty="0" err="1" smtClean="0">
                <a:solidFill>
                  <a:srgbClr val="2DA2BF"/>
                </a:solidFill>
              </a:rPr>
              <a:t>konjunktio</a:t>
            </a:r>
            <a:r>
              <a:rPr lang="en-US" altLang="fi-FI" sz="1800" dirty="0" smtClean="0">
                <a:solidFill>
                  <a:srgbClr val="2DA2BF"/>
                </a:solidFill>
              </a:rPr>
              <a:t> </a:t>
            </a:r>
            <a:r>
              <a:rPr lang="en-US" altLang="fi-FI" sz="1800" dirty="0" err="1" smtClean="0">
                <a:solidFill>
                  <a:srgbClr val="2DA2BF"/>
                </a:solidFill>
              </a:rPr>
              <a:t>voidaan</a:t>
            </a:r>
            <a:r>
              <a:rPr lang="en-US" altLang="fi-FI" sz="1800" dirty="0" smtClean="0">
                <a:solidFill>
                  <a:srgbClr val="2DA2BF"/>
                </a:solidFill>
              </a:rPr>
              <a:t> </a:t>
            </a:r>
            <a:r>
              <a:rPr lang="en-US" altLang="fi-FI" sz="1800" dirty="0" err="1" smtClean="0">
                <a:solidFill>
                  <a:srgbClr val="2DA2BF"/>
                </a:solidFill>
              </a:rPr>
              <a:t>jättää</a:t>
            </a:r>
            <a:r>
              <a:rPr lang="en-US" altLang="fi-FI" sz="1800" dirty="0" smtClean="0">
                <a:solidFill>
                  <a:srgbClr val="2DA2BF"/>
                </a:solidFill>
              </a:rPr>
              <a:t> </a:t>
            </a:r>
            <a:r>
              <a:rPr lang="en-US" altLang="fi-FI" sz="1800" dirty="0" err="1" smtClean="0">
                <a:solidFill>
                  <a:srgbClr val="2DA2BF"/>
                </a:solidFill>
              </a:rPr>
              <a:t>lauseenvastikkeen</a:t>
            </a:r>
            <a:r>
              <a:rPr lang="en-US" altLang="fi-FI" sz="1800" dirty="0" smtClean="0">
                <a:solidFill>
                  <a:srgbClr val="2DA2BF"/>
                </a:solidFill>
              </a:rPr>
              <a:t> </a:t>
            </a:r>
            <a:r>
              <a:rPr lang="en-US" altLang="fi-FI" sz="1800" dirty="0" err="1" smtClean="0">
                <a:solidFill>
                  <a:srgbClr val="2DA2BF"/>
                </a:solidFill>
              </a:rPr>
              <a:t>yhteyteen</a:t>
            </a:r>
            <a:r>
              <a:rPr lang="en-US" altLang="fi-FI" sz="1800" dirty="0" smtClean="0">
                <a:solidFill>
                  <a:srgbClr val="2DA2BF"/>
                </a:solidFill>
              </a:rPr>
              <a:t>. </a:t>
            </a:r>
            <a:r>
              <a:rPr lang="en-US" altLang="fi-FI" sz="1800" dirty="0" err="1" smtClean="0">
                <a:solidFill>
                  <a:srgbClr val="2DA2BF"/>
                </a:solidFill>
              </a:rPr>
              <a:t>Erityisesti</a:t>
            </a:r>
            <a:r>
              <a:rPr lang="en-US" altLang="fi-FI" sz="1800" dirty="0" smtClean="0">
                <a:solidFill>
                  <a:srgbClr val="2DA2BF"/>
                </a:solidFill>
              </a:rPr>
              <a:t>, </a:t>
            </a:r>
            <a:r>
              <a:rPr lang="en-US" altLang="fi-FI" sz="1800" dirty="0" err="1" smtClean="0">
                <a:solidFill>
                  <a:srgbClr val="2DA2BF"/>
                </a:solidFill>
              </a:rPr>
              <a:t>jos</a:t>
            </a:r>
            <a:r>
              <a:rPr lang="en-US" altLang="fi-FI" sz="1800" dirty="0" smtClean="0">
                <a:solidFill>
                  <a:srgbClr val="2DA2BF"/>
                </a:solidFill>
              </a:rPr>
              <a:t> </a:t>
            </a:r>
            <a:r>
              <a:rPr lang="en-US" altLang="fi-FI" sz="1800" dirty="0" err="1" smtClean="0">
                <a:solidFill>
                  <a:srgbClr val="2DA2BF"/>
                </a:solidFill>
              </a:rPr>
              <a:t>selkeys</a:t>
            </a:r>
            <a:r>
              <a:rPr lang="en-US" altLang="fi-FI" sz="1800" dirty="0" smtClean="0">
                <a:solidFill>
                  <a:srgbClr val="2DA2BF"/>
                </a:solidFill>
              </a:rPr>
              <a:t> </a:t>
            </a:r>
            <a:r>
              <a:rPr lang="en-US" altLang="fi-FI" sz="1800" dirty="0" err="1" smtClean="0">
                <a:solidFill>
                  <a:srgbClr val="2DA2BF"/>
                </a:solidFill>
              </a:rPr>
              <a:t>sitä</a:t>
            </a:r>
            <a:r>
              <a:rPr lang="en-US" altLang="fi-FI" sz="1800" dirty="0" smtClean="0">
                <a:solidFill>
                  <a:srgbClr val="2DA2BF"/>
                </a:solidFill>
              </a:rPr>
              <a:t> </a:t>
            </a:r>
            <a:r>
              <a:rPr lang="en-US" altLang="fi-FI" sz="1800" dirty="0" err="1" smtClean="0">
                <a:solidFill>
                  <a:srgbClr val="2DA2BF"/>
                </a:solidFill>
              </a:rPr>
              <a:t>vaatii</a:t>
            </a:r>
            <a:r>
              <a:rPr lang="en-US" altLang="fi-FI" sz="1800" dirty="0" smtClean="0">
                <a:solidFill>
                  <a:srgbClr val="2DA2BF"/>
                </a:solidFill>
              </a:rPr>
              <a:t>.</a:t>
            </a:r>
            <a:endParaRPr lang="en-US" altLang="fi-FI" sz="1800" dirty="0">
              <a:solidFill>
                <a:srgbClr val="2DA2BF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683167"/>
          </a:xfrm>
        </p:spPr>
        <p:txBody>
          <a:bodyPr>
            <a:no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AIKAA ILMOITTAVAT LAUSEENVASTIKKEET</a:t>
            </a:r>
            <a:endParaRPr lang="fi-FI" sz="32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6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8280920" cy="4968552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400" dirty="0" err="1" smtClean="0">
                <a:solidFill>
                  <a:srgbClr val="2DA2BF"/>
                </a:solidFill>
              </a:rPr>
              <a:t>Haluttaessa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selventää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b="1" dirty="0" err="1" smtClean="0">
                <a:solidFill>
                  <a:srgbClr val="2DA2BF"/>
                </a:solidFill>
              </a:rPr>
              <a:t>tapahtumien</a:t>
            </a:r>
            <a:r>
              <a:rPr lang="en-US" altLang="fi-FI" sz="24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400" b="1" dirty="0" err="1" smtClean="0">
                <a:solidFill>
                  <a:srgbClr val="2DA2BF"/>
                </a:solidFill>
              </a:rPr>
              <a:t>aikajärjestystä</a:t>
            </a:r>
            <a:r>
              <a:rPr lang="en-US" altLang="fi-FI" sz="2400" b="1" dirty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käytetään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rakenteita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400" b="1" dirty="0" smtClean="0"/>
              <a:t>	being + 3. </a:t>
            </a:r>
            <a:r>
              <a:rPr lang="en-US" altLang="fi-FI" sz="2400" b="1" dirty="0" err="1" smtClean="0"/>
              <a:t>muoto</a:t>
            </a:r>
            <a:r>
              <a:rPr lang="en-US" altLang="fi-FI" sz="2400" b="1" dirty="0" smtClean="0"/>
              <a:t> </a:t>
            </a:r>
            <a:r>
              <a:rPr lang="en-US" altLang="fi-FI" sz="2400" dirty="0" smtClean="0">
                <a:solidFill>
                  <a:srgbClr val="2DA2BF"/>
                </a:solidFill>
              </a:rPr>
              <a:t>(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samanaikainen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tapahtuma</a:t>
            </a:r>
            <a:r>
              <a:rPr lang="en-US" altLang="fi-FI" sz="2400" dirty="0" smtClean="0">
                <a:solidFill>
                  <a:srgbClr val="2DA2BF"/>
                </a:solidFill>
              </a:rPr>
              <a:t>) </a:t>
            </a:r>
            <a:endParaRPr lang="en-US" altLang="fi-FI" sz="2400" dirty="0">
              <a:solidFill>
                <a:srgbClr val="2DA2BF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400" dirty="0">
                <a:solidFill>
                  <a:srgbClr val="2DA2BF"/>
                </a:solidFill>
              </a:rPr>
              <a:t>	</a:t>
            </a:r>
            <a:r>
              <a:rPr lang="en-US" altLang="fi-FI" sz="2400" dirty="0" smtClean="0">
                <a:solidFill>
                  <a:srgbClr val="2DA2BF"/>
                </a:solidFill>
              </a:rPr>
              <a:t>			TAI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400" b="1" dirty="0" smtClean="0"/>
              <a:t>	having been + 3. </a:t>
            </a:r>
            <a:r>
              <a:rPr lang="en-US" altLang="fi-FI" sz="2400" b="1" dirty="0" err="1" smtClean="0"/>
              <a:t>muoto</a:t>
            </a:r>
            <a:r>
              <a:rPr lang="en-US" altLang="fi-FI" sz="2400" b="1" dirty="0" smtClean="0"/>
              <a:t> </a:t>
            </a:r>
            <a:r>
              <a:rPr lang="en-US" altLang="fi-FI" sz="2400" dirty="0" smtClean="0">
                <a:solidFill>
                  <a:srgbClr val="2DA2BF"/>
                </a:solidFill>
              </a:rPr>
              <a:t>(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aikaisempi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tapahtuma</a:t>
            </a:r>
            <a:r>
              <a:rPr lang="en-US" altLang="fi-FI" sz="2400" dirty="0" smtClean="0">
                <a:solidFill>
                  <a:srgbClr val="2DA2BF"/>
                </a:solidFill>
              </a:rPr>
              <a:t>).</a:t>
            </a:r>
            <a:r>
              <a:rPr lang="en-US" altLang="fi-FI" sz="2400" b="1" dirty="0" smtClean="0">
                <a:solidFill>
                  <a:srgbClr val="2DA2BF"/>
                </a:solidFill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fi-FI" sz="2400" b="1" u="sng" dirty="0">
              <a:solidFill>
                <a:srgbClr val="2DA2BF"/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fi-FI" sz="2400" u="sng" dirty="0" smtClean="0"/>
              <a:t>Since I was chosen</a:t>
            </a:r>
            <a:r>
              <a:rPr lang="en-US" altLang="fi-FI" sz="2400" dirty="0" smtClean="0"/>
              <a:t> to captain the team, </a:t>
            </a:r>
            <a:r>
              <a:rPr lang="en-US" altLang="fi-FI" sz="2400" dirty="0"/>
              <a:t>I wanted to do my </a:t>
            </a:r>
            <a:r>
              <a:rPr lang="en-US" altLang="fi-FI" sz="2400" dirty="0" smtClean="0"/>
              <a:t>best.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fi-FI" sz="2400" b="1" dirty="0" smtClean="0">
                <a:sym typeface="Wingdings" panose="05000000000000000000" pitchFamily="2" charset="2"/>
              </a:rPr>
              <a:t> </a:t>
            </a:r>
            <a:r>
              <a:rPr lang="en-US" altLang="fi-FI" sz="2400" b="1" dirty="0" smtClean="0"/>
              <a:t>Being chosen </a:t>
            </a:r>
            <a:r>
              <a:rPr lang="en-US" altLang="fi-FI" sz="2400" dirty="0"/>
              <a:t>to captain the team</a:t>
            </a:r>
            <a:r>
              <a:rPr lang="en-US" altLang="fi-FI" sz="2400" dirty="0" smtClean="0"/>
              <a:t>, I wanted to do my best.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en-US" altLang="fi-FI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fi-FI" sz="2400" u="sng" dirty="0" smtClean="0"/>
              <a:t>When the it had been released</a:t>
            </a:r>
            <a:r>
              <a:rPr lang="en-US" altLang="fi-FI" sz="2400" dirty="0" smtClean="0"/>
              <a:t>, the news soon reached the local media as well.</a:t>
            </a:r>
            <a:endParaRPr lang="en-US" alt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fi-FI" sz="2400" b="1" dirty="0" smtClean="0">
                <a:sym typeface="Wingdings" panose="05000000000000000000" pitchFamily="2" charset="2"/>
              </a:rPr>
              <a:t> </a:t>
            </a:r>
            <a:r>
              <a:rPr lang="en-US" altLang="fi-FI" sz="2400" b="1" dirty="0" smtClean="0"/>
              <a:t>Having been released</a:t>
            </a:r>
            <a:r>
              <a:rPr lang="en-US" altLang="fi-FI" sz="2400" dirty="0" smtClean="0"/>
              <a:t>, </a:t>
            </a:r>
            <a:r>
              <a:rPr lang="en-US" altLang="fi-FI" sz="2400" dirty="0"/>
              <a:t>the news soon reached the local media as well</a:t>
            </a:r>
            <a:r>
              <a:rPr lang="en-US" altLang="fi-FI" sz="2400" dirty="0" smtClean="0"/>
              <a:t>.</a:t>
            </a: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648072"/>
          </a:xfrm>
        </p:spPr>
        <p:txBody>
          <a:bodyPr>
            <a:norm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AIKAA ILMOITTAVAT LAUSEENVASTIKKEET</a:t>
            </a:r>
            <a:endParaRPr lang="fi-FI" sz="32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5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229600" cy="864096"/>
          </a:xfrm>
        </p:spPr>
        <p:txBody>
          <a:bodyPr>
            <a:noAutofit/>
          </a:bodyPr>
          <a:lstStyle/>
          <a:p>
            <a:r>
              <a:rPr lang="fi-FI" altLang="fi-FI" sz="28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2800" b="1" dirty="0" smtClean="0">
                <a:solidFill>
                  <a:srgbClr val="2DA2BF"/>
                </a:solidFill>
              </a:rPr>
              <a:t>: </a:t>
            </a:r>
            <a:r>
              <a:rPr lang="fi-FI" altLang="fi-FI" sz="2000" dirty="0" smtClean="0">
                <a:solidFill>
                  <a:srgbClr val="2DA2BF"/>
                </a:solidFill>
              </a:rPr>
              <a:t/>
            </a:r>
            <a:br>
              <a:rPr lang="fi-FI" altLang="fi-FI" sz="2000" dirty="0" smtClean="0">
                <a:solidFill>
                  <a:srgbClr val="2DA2BF"/>
                </a:solidFill>
              </a:rPr>
            </a:br>
            <a:r>
              <a:rPr lang="fi-FI" altLang="fi-FI" sz="2000" dirty="0" smtClean="0">
                <a:solidFill>
                  <a:srgbClr val="2DA2BF"/>
                </a:solidFill>
              </a:rPr>
              <a:t>Käytä lauseenvastiketta seuraavissa aikaa ilmaisevissa passiivilauseissa.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3528" y="1219260"/>
            <a:ext cx="8291264" cy="494604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1.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Before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it is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re-opened</a:t>
            </a:r>
            <a:r>
              <a:rPr lang="fi-FI" altLang="fi-FI" sz="2400" dirty="0" smtClean="0">
                <a:solidFill>
                  <a:srgbClr val="2DA2BF"/>
                </a:solidFill>
              </a:rPr>
              <a:t>,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gallery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must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be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renovated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b="1" dirty="0" smtClean="0">
                <a:sym typeface="Wingdings" panose="05000000000000000000" pitchFamily="2" charset="2"/>
              </a:rPr>
              <a:t> </a:t>
            </a:r>
            <a:r>
              <a:rPr lang="fi-FI" altLang="fi-FI" sz="2400" b="1" dirty="0" err="1" smtClean="0"/>
              <a:t>Before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re-opened</a:t>
            </a:r>
            <a:r>
              <a:rPr lang="fi-FI" altLang="fi-FI" sz="2400" dirty="0" smtClean="0"/>
              <a:t>, </a:t>
            </a:r>
            <a:r>
              <a:rPr lang="fi-FI" altLang="fi-FI" sz="2400" dirty="0" err="1"/>
              <a:t>the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gallery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must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renovated</a:t>
            </a:r>
            <a:r>
              <a:rPr lang="fi-FI" altLang="fi-FI" sz="2400" dirty="0" smtClean="0"/>
              <a:t>.</a:t>
            </a:r>
            <a:endParaRPr lang="fi-FI" altLang="fi-FI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2.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After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he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was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promoted</a:t>
            </a:r>
            <a:r>
              <a:rPr lang="fi-FI" altLang="fi-FI" sz="2400" dirty="0" smtClean="0">
                <a:solidFill>
                  <a:srgbClr val="2DA2BF"/>
                </a:solidFill>
              </a:rPr>
              <a:t>, John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became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more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interested</a:t>
            </a:r>
            <a:r>
              <a:rPr lang="fi-FI" altLang="fi-FI" sz="2400" dirty="0" smtClean="0">
                <a:solidFill>
                  <a:srgbClr val="2DA2BF"/>
                </a:solidFill>
              </a:rPr>
              <a:t> in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his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job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b="1" dirty="0" smtClean="0">
                <a:sym typeface="Wingdings" panose="05000000000000000000" pitchFamily="2" charset="2"/>
              </a:rPr>
              <a:t> </a:t>
            </a:r>
            <a:r>
              <a:rPr lang="fi-FI" altLang="fi-FI" sz="2400" b="1" dirty="0" err="1" smtClean="0"/>
              <a:t>Having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been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promoted</a:t>
            </a:r>
            <a:r>
              <a:rPr lang="fi-FI" altLang="fi-FI" sz="2400" dirty="0" smtClean="0"/>
              <a:t>, John </a:t>
            </a:r>
            <a:r>
              <a:rPr lang="fi-FI" altLang="fi-FI" sz="2400" dirty="0" err="1" smtClean="0"/>
              <a:t>became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more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interested</a:t>
            </a:r>
            <a:r>
              <a:rPr lang="fi-FI" altLang="fi-FI" sz="2400" dirty="0" smtClean="0"/>
              <a:t> in </a:t>
            </a:r>
            <a:r>
              <a:rPr lang="fi-FI" altLang="fi-FI" sz="2400" dirty="0" err="1" smtClean="0"/>
              <a:t>his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job</a:t>
            </a:r>
            <a:r>
              <a:rPr lang="fi-FI" altLang="fi-FI" sz="2400" dirty="0" smtClean="0"/>
              <a:t>.  </a:t>
            </a:r>
            <a:r>
              <a:rPr lang="fi-FI" altLang="fi-FI" sz="2400" dirty="0"/>
              <a:t>/</a:t>
            </a:r>
            <a:r>
              <a:rPr lang="fi-FI" altLang="fi-FI" sz="2400" b="1" dirty="0" smtClean="0">
                <a:sym typeface="Wingdings" panose="05000000000000000000" pitchFamily="2" charset="2"/>
              </a:rPr>
              <a:t> </a:t>
            </a:r>
            <a:r>
              <a:rPr lang="fi-FI" altLang="fi-FI" sz="2400" b="1" dirty="0" err="1" smtClean="0"/>
              <a:t>After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being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promoted</a:t>
            </a:r>
            <a:r>
              <a:rPr lang="fi-FI" altLang="fi-FI" sz="2400" dirty="0" smtClean="0"/>
              <a:t>, John </a:t>
            </a:r>
            <a:r>
              <a:rPr lang="fi-FI" altLang="fi-FI" sz="2400" dirty="0" err="1" smtClean="0"/>
              <a:t>became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more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interested</a:t>
            </a:r>
            <a:r>
              <a:rPr lang="fi-FI" altLang="fi-FI" sz="2400" dirty="0" smtClean="0"/>
              <a:t> in </a:t>
            </a:r>
            <a:r>
              <a:rPr lang="fi-FI" altLang="fi-FI" sz="2400" dirty="0" err="1" smtClean="0"/>
              <a:t>his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job</a:t>
            </a:r>
            <a:r>
              <a:rPr lang="fi-FI" altLang="fi-FI" sz="2400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3.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Before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he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had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been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u="sng" dirty="0" err="1" smtClean="0">
                <a:solidFill>
                  <a:srgbClr val="2DA2BF"/>
                </a:solidFill>
              </a:rPr>
              <a:t>accepted</a:t>
            </a:r>
            <a:r>
              <a:rPr lang="fi-FI" altLang="fi-FI" sz="2400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on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course</a:t>
            </a:r>
            <a:r>
              <a:rPr lang="fi-FI" altLang="fi-FI" sz="2400" dirty="0" smtClean="0">
                <a:solidFill>
                  <a:srgbClr val="2DA2BF"/>
                </a:solidFill>
              </a:rPr>
              <a:t>, Brad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couldn’t</a:t>
            </a:r>
            <a:r>
              <a:rPr lang="fi-FI" altLang="fi-FI" sz="2400" dirty="0" smtClean="0">
                <a:solidFill>
                  <a:srgbClr val="2DA2BF"/>
                </a:solidFill>
              </a:rPr>
              <a:t> 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apply</a:t>
            </a:r>
            <a:r>
              <a:rPr lang="fi-FI" altLang="fi-FI" sz="2400" dirty="0" smtClean="0">
                <a:solidFill>
                  <a:srgbClr val="2DA2BF"/>
                </a:solidFill>
              </a:rPr>
              <a:t> for a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student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grant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b="1" dirty="0" smtClean="0">
                <a:sym typeface="Wingdings" panose="05000000000000000000" pitchFamily="2" charset="2"/>
              </a:rPr>
              <a:t> </a:t>
            </a:r>
            <a:r>
              <a:rPr lang="fi-FI" altLang="fi-FI" sz="2400" b="1" dirty="0" err="1" smtClean="0"/>
              <a:t>Before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having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been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accepted</a:t>
            </a:r>
            <a:r>
              <a:rPr lang="fi-FI" altLang="fi-FI" sz="2400" b="1" dirty="0" smtClean="0"/>
              <a:t> on </a:t>
            </a:r>
            <a:r>
              <a:rPr lang="fi-FI" altLang="fi-FI" sz="2400" b="1" dirty="0" err="1" smtClean="0"/>
              <a:t>the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course</a:t>
            </a:r>
            <a:r>
              <a:rPr lang="fi-FI" altLang="fi-FI" sz="2400" dirty="0" smtClean="0"/>
              <a:t>, </a:t>
            </a:r>
            <a:r>
              <a:rPr lang="fi-FI" altLang="fi-FI" sz="2400" dirty="0"/>
              <a:t>Brad </a:t>
            </a:r>
            <a:r>
              <a:rPr lang="fi-FI" altLang="fi-FI" sz="2400" dirty="0" err="1"/>
              <a:t>couldn’t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apply</a:t>
            </a:r>
            <a:r>
              <a:rPr lang="fi-FI" altLang="fi-FI" sz="2400" dirty="0"/>
              <a:t> for a </a:t>
            </a:r>
            <a:r>
              <a:rPr lang="fi-FI" altLang="fi-FI" sz="2400" dirty="0" err="1"/>
              <a:t>student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benefit</a:t>
            </a:r>
            <a:r>
              <a:rPr lang="fi-FI" altLang="fi-FI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5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8280920" cy="4248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fi-FI" sz="2400" dirty="0" err="1" smtClean="0">
                <a:solidFill>
                  <a:srgbClr val="2DA2BF"/>
                </a:solidFill>
              </a:rPr>
              <a:t>Aikaa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ilmoittava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lauseenvastike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voidaan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muodostaa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myös</a:t>
            </a:r>
            <a:r>
              <a:rPr lang="en-US" altLang="fi-FI" sz="2400" dirty="0" smtClean="0">
                <a:solidFill>
                  <a:srgbClr val="2DA2BF"/>
                </a:solidFill>
              </a:rPr>
              <a:t> preposition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avulla</a:t>
            </a:r>
            <a:r>
              <a:rPr lang="en-US" altLang="fi-FI" sz="2400" dirty="0" smtClean="0">
                <a:solidFill>
                  <a:srgbClr val="2DA2BF"/>
                </a:solidFill>
              </a:rPr>
              <a:t>.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Tavallisimmat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prepositiot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ovat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b="1" i="1" dirty="0" smtClean="0">
                <a:solidFill>
                  <a:srgbClr val="2DA2BF"/>
                </a:solidFill>
              </a:rPr>
              <a:t>after</a:t>
            </a:r>
            <a:r>
              <a:rPr lang="en-US" altLang="fi-FI" sz="2400" dirty="0" smtClean="0">
                <a:solidFill>
                  <a:srgbClr val="2DA2BF"/>
                </a:solidFill>
              </a:rPr>
              <a:t>, </a:t>
            </a:r>
            <a:r>
              <a:rPr lang="en-US" altLang="fi-FI" sz="2400" b="1" i="1" dirty="0" smtClean="0">
                <a:solidFill>
                  <a:srgbClr val="2DA2BF"/>
                </a:solidFill>
              </a:rPr>
              <a:t>before</a:t>
            </a:r>
            <a:r>
              <a:rPr lang="en-US" altLang="fi-FI" sz="2400" dirty="0" smtClean="0">
                <a:solidFill>
                  <a:srgbClr val="2DA2BF"/>
                </a:solidFill>
              </a:rPr>
              <a:t>, </a:t>
            </a:r>
            <a:r>
              <a:rPr lang="en-US" altLang="fi-FI" sz="2400" b="1" i="1" dirty="0" smtClean="0">
                <a:solidFill>
                  <a:srgbClr val="2DA2BF"/>
                </a:solidFill>
              </a:rPr>
              <a:t>on</a:t>
            </a:r>
            <a:r>
              <a:rPr lang="en-US" altLang="fi-FI" sz="2400" dirty="0">
                <a:solidFill>
                  <a:srgbClr val="2DA2BF"/>
                </a:solidFill>
              </a:rPr>
              <a:t> </a:t>
            </a:r>
            <a:r>
              <a:rPr lang="en-US" altLang="fi-FI" sz="2400" dirty="0" smtClean="0">
                <a:solidFill>
                  <a:srgbClr val="2DA2BF"/>
                </a:solidFill>
              </a:rPr>
              <a:t>ja </a:t>
            </a:r>
            <a:r>
              <a:rPr lang="en-US" altLang="fi-FI" sz="2400" b="1" i="1" dirty="0" smtClean="0">
                <a:solidFill>
                  <a:srgbClr val="2DA2BF"/>
                </a:solidFill>
              </a:rPr>
              <a:t> since</a:t>
            </a:r>
            <a:r>
              <a:rPr lang="en-US" altLang="fi-FI" sz="2400" dirty="0" smtClean="0">
                <a:solidFill>
                  <a:srgbClr val="2DA2BF"/>
                </a:solidFill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altLang="fi-FI" sz="2400" dirty="0" err="1" smtClean="0">
                <a:solidFill>
                  <a:srgbClr val="2DA2BF"/>
                </a:solidFill>
              </a:rPr>
              <a:t>Verbi</a:t>
            </a:r>
            <a:r>
              <a:rPr lang="en-US" altLang="fi-FI" sz="2400" dirty="0" smtClean="0">
                <a:solidFill>
                  <a:srgbClr val="2DA2BF"/>
                </a:solidFill>
              </a:rPr>
              <a:t> on preposition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jälkeen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aina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b="1" dirty="0" smtClean="0">
                <a:solidFill>
                  <a:srgbClr val="2DA2BF"/>
                </a:solidFill>
              </a:rPr>
              <a:t>–</a:t>
            </a:r>
            <a:r>
              <a:rPr lang="en-US" altLang="fi-FI" sz="2400" b="1" dirty="0" err="1" smtClean="0">
                <a:solidFill>
                  <a:srgbClr val="2DA2BF"/>
                </a:solidFill>
              </a:rPr>
              <a:t>ing-muodossa</a:t>
            </a:r>
            <a:r>
              <a:rPr lang="en-US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fi-FI" sz="2400" b="1" dirty="0" smtClean="0"/>
              <a:t>	</a:t>
            </a:r>
            <a:endParaRPr lang="en-US" altLang="fi-FI" sz="2400" b="1" u="sng" dirty="0">
              <a:solidFill>
                <a:srgbClr val="2DA2BF"/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fi-FI" sz="2400" u="sng" dirty="0" smtClean="0"/>
              <a:t>After I had left</a:t>
            </a:r>
            <a:r>
              <a:rPr lang="en-US" altLang="fi-FI" sz="2400" dirty="0" smtClean="0"/>
              <a:t> the office, I headed for the gym.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US" altLang="fi-FI" sz="2400" b="1" dirty="0" smtClean="0"/>
              <a:t>After leaving </a:t>
            </a:r>
            <a:r>
              <a:rPr lang="en-US" altLang="fi-FI" sz="2400" dirty="0"/>
              <a:t>the office, I headed for the gym</a:t>
            </a:r>
            <a:r>
              <a:rPr lang="en-US" altLang="fi-FI" sz="2400" dirty="0" smtClean="0"/>
              <a:t>.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en-US" alt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fi-FI" sz="2400" u="sng" dirty="0" smtClean="0"/>
              <a:t>As soon as I arrived</a:t>
            </a:r>
            <a:r>
              <a:rPr lang="en-US" altLang="fi-FI" sz="2400" dirty="0" smtClean="0"/>
              <a:t> there, I realized I had left my gym kit at home.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fi-FI" sz="2400" b="1" dirty="0" smtClean="0">
                <a:sym typeface="Wingdings" panose="05000000000000000000" pitchFamily="2" charset="2"/>
              </a:rPr>
              <a:t> </a:t>
            </a:r>
            <a:r>
              <a:rPr lang="en-US" altLang="fi-FI" sz="2400" b="1" dirty="0" smtClean="0"/>
              <a:t>(On) arriving</a:t>
            </a:r>
            <a:r>
              <a:rPr lang="en-US" altLang="fi-FI" sz="2400" dirty="0" smtClean="0"/>
              <a:t> </a:t>
            </a:r>
            <a:r>
              <a:rPr lang="en-US" altLang="fi-FI" sz="2400" dirty="0"/>
              <a:t>there, I realized I had left my gym kit at home</a:t>
            </a:r>
            <a:r>
              <a:rPr lang="en-US" altLang="fi-FI" sz="2400" dirty="0" smtClean="0"/>
              <a:t>.</a:t>
            </a: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755175"/>
          </a:xfrm>
        </p:spPr>
        <p:txBody>
          <a:bodyPr>
            <a:no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AIKAA ILMOITTAVAT LAUSEENVASTIKKEET</a:t>
            </a:r>
            <a:endParaRPr lang="fi-FI" sz="32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8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18" y="620688"/>
            <a:ext cx="8229600" cy="648072"/>
          </a:xfrm>
        </p:spPr>
        <p:txBody>
          <a:bodyPr>
            <a:noAutofit/>
          </a:bodyPr>
          <a:lstStyle/>
          <a:p>
            <a:r>
              <a:rPr lang="fi-FI" altLang="fi-FI" sz="28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2800" b="1" dirty="0" smtClean="0">
                <a:solidFill>
                  <a:srgbClr val="2DA2BF"/>
                </a:solidFill>
              </a:rPr>
              <a:t>: </a:t>
            </a:r>
            <a:r>
              <a:rPr lang="fi-FI" altLang="fi-FI" sz="2400" b="1" dirty="0" smtClean="0">
                <a:solidFill>
                  <a:srgbClr val="2DA2BF"/>
                </a:solidFill>
              </a:rPr>
              <a:t/>
            </a:r>
            <a:br>
              <a:rPr lang="fi-FI" altLang="fi-FI" sz="2400" b="1" dirty="0" smtClean="0">
                <a:solidFill>
                  <a:srgbClr val="2DA2BF"/>
                </a:solidFill>
              </a:rPr>
            </a:br>
            <a:r>
              <a:rPr lang="fi-FI" altLang="fi-FI" sz="2000" dirty="0" smtClean="0">
                <a:solidFill>
                  <a:srgbClr val="2DA2BF"/>
                </a:solidFill>
              </a:rPr>
              <a:t>Käytä lauseenvastiketta seuraavien sivulauseiden sijasta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72402" y="1412776"/>
            <a:ext cx="8003232" cy="453650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1.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While</a:t>
            </a:r>
            <a:r>
              <a:rPr lang="fi-FI" altLang="fi-FI" sz="2400" dirty="0" smtClean="0">
                <a:solidFill>
                  <a:srgbClr val="2DA2BF"/>
                </a:solidFill>
              </a:rPr>
              <a:t> I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was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searching</a:t>
            </a:r>
            <a:r>
              <a:rPr lang="fi-FI" altLang="fi-FI" sz="2400" dirty="0" smtClean="0">
                <a:solidFill>
                  <a:srgbClr val="2DA2BF"/>
                </a:solidFill>
              </a:rPr>
              <a:t> for a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flat</a:t>
            </a:r>
            <a:r>
              <a:rPr lang="fi-FI" altLang="fi-FI" sz="2400" dirty="0" smtClean="0">
                <a:solidFill>
                  <a:srgbClr val="2DA2BF"/>
                </a:solidFill>
              </a:rPr>
              <a:t>, I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ran</a:t>
            </a:r>
            <a:r>
              <a:rPr lang="fi-FI" altLang="fi-FI" sz="2400" dirty="0" smtClean="0">
                <a:solidFill>
                  <a:srgbClr val="2DA2BF"/>
                </a:solidFill>
              </a:rPr>
              <a:t> into a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friend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from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high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school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b="1" dirty="0" smtClean="0">
                <a:sym typeface="Wingdings" panose="05000000000000000000" pitchFamily="2" charset="2"/>
              </a:rPr>
              <a:t></a:t>
            </a:r>
            <a:r>
              <a:rPr lang="fi-FI" altLang="fi-FI" sz="2400" b="1" dirty="0" smtClean="0"/>
              <a:t>(</a:t>
            </a:r>
            <a:r>
              <a:rPr lang="fi-FI" altLang="fi-FI" sz="2400" b="1" dirty="0" err="1" smtClean="0"/>
              <a:t>While</a:t>
            </a:r>
            <a:r>
              <a:rPr lang="fi-FI" altLang="fi-FI" sz="2400" b="1" dirty="0" smtClean="0"/>
              <a:t>) </a:t>
            </a:r>
            <a:r>
              <a:rPr lang="fi-FI" altLang="fi-FI" sz="2400" b="1" dirty="0" err="1" smtClean="0"/>
              <a:t>searching</a:t>
            </a:r>
            <a:r>
              <a:rPr lang="fi-FI" altLang="fi-FI" sz="2400" b="1" dirty="0" smtClean="0"/>
              <a:t> </a:t>
            </a:r>
            <a:r>
              <a:rPr lang="fi-FI" altLang="fi-FI" sz="2400" dirty="0"/>
              <a:t>for a </a:t>
            </a:r>
            <a:r>
              <a:rPr lang="fi-FI" altLang="fi-FI" sz="2400" dirty="0" err="1"/>
              <a:t>flat</a:t>
            </a:r>
            <a:r>
              <a:rPr lang="fi-FI" altLang="fi-FI" sz="2400" dirty="0"/>
              <a:t>, I </a:t>
            </a:r>
            <a:r>
              <a:rPr lang="fi-FI" altLang="fi-FI" sz="2400" dirty="0" err="1"/>
              <a:t>ran</a:t>
            </a:r>
            <a:r>
              <a:rPr lang="fi-FI" altLang="fi-FI" sz="2400" dirty="0"/>
              <a:t> into a </a:t>
            </a:r>
            <a:r>
              <a:rPr lang="fi-FI" altLang="fi-FI" sz="2400" dirty="0" err="1"/>
              <a:t>friend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from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high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school</a:t>
            </a:r>
            <a:r>
              <a:rPr lang="fi-FI" altLang="fi-FI" sz="2400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2.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When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she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heard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the</a:t>
            </a:r>
            <a:r>
              <a:rPr lang="fi-FI" altLang="fi-FI" sz="2400" dirty="0" smtClean="0">
                <a:solidFill>
                  <a:srgbClr val="2DA2BF"/>
                </a:solidFill>
              </a:rPr>
              <a:t> news,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Gillian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felt</a:t>
            </a:r>
            <a:r>
              <a:rPr lang="fi-FI" altLang="fi-FI" sz="2400" dirty="0" smtClean="0">
                <a:solidFill>
                  <a:srgbClr val="2DA2BF"/>
                </a:solidFill>
              </a:rPr>
              <a:t> a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surge</a:t>
            </a:r>
            <a:r>
              <a:rPr lang="fi-FI" altLang="fi-FI" sz="2400" dirty="0" smtClean="0">
                <a:solidFill>
                  <a:srgbClr val="2DA2BF"/>
                </a:solidFill>
              </a:rPr>
              <a:t> of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relief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b="1" dirty="0" smtClean="0">
                <a:sym typeface="Wingdings" panose="05000000000000000000" pitchFamily="2" charset="2"/>
              </a:rPr>
              <a:t> </a:t>
            </a:r>
            <a:r>
              <a:rPr lang="fi-FI" altLang="fi-FI" sz="2400" b="1" dirty="0" smtClean="0"/>
              <a:t>(On) </a:t>
            </a:r>
            <a:r>
              <a:rPr lang="fi-FI" altLang="fi-FI" sz="2400" b="1" dirty="0" err="1" smtClean="0"/>
              <a:t>hearing</a:t>
            </a:r>
            <a:r>
              <a:rPr lang="fi-FI" altLang="fi-FI" sz="2400" b="1" dirty="0" smtClean="0"/>
              <a:t> </a:t>
            </a:r>
            <a:r>
              <a:rPr lang="fi-FI" altLang="fi-FI" sz="2400" dirty="0" err="1" smtClean="0"/>
              <a:t>the</a:t>
            </a:r>
            <a:r>
              <a:rPr lang="fi-FI" altLang="fi-FI" sz="2400" dirty="0" smtClean="0"/>
              <a:t> news, </a:t>
            </a:r>
            <a:r>
              <a:rPr lang="fi-FI" altLang="fi-FI" sz="2400" dirty="0" err="1" smtClean="0"/>
              <a:t>Gillian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felt</a:t>
            </a:r>
            <a:r>
              <a:rPr lang="fi-FI" altLang="fi-FI" sz="2400" dirty="0" smtClean="0"/>
              <a:t> a </a:t>
            </a:r>
            <a:r>
              <a:rPr lang="fi-FI" altLang="fi-FI" sz="2400" dirty="0" err="1" smtClean="0"/>
              <a:t>surge</a:t>
            </a:r>
            <a:r>
              <a:rPr lang="fi-FI" altLang="fi-FI" sz="2400" dirty="0" smtClean="0"/>
              <a:t> of </a:t>
            </a:r>
            <a:r>
              <a:rPr lang="fi-FI" altLang="fi-FI" sz="2400" dirty="0" err="1" smtClean="0"/>
              <a:t>relief</a:t>
            </a:r>
            <a:r>
              <a:rPr lang="fi-FI" altLang="fi-FI" sz="2400" dirty="0" smtClean="0"/>
              <a:t>.</a:t>
            </a:r>
            <a:endParaRPr lang="fi-FI" altLang="fi-FI" sz="2400" dirty="0" smtClean="0">
              <a:solidFill>
                <a:srgbClr val="2DA2BF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3.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Since</a:t>
            </a:r>
            <a:r>
              <a:rPr lang="fi-FI" altLang="fi-FI" sz="2400" dirty="0" smtClean="0">
                <a:solidFill>
                  <a:srgbClr val="2DA2BF"/>
                </a:solidFill>
              </a:rPr>
              <a:t> it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was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released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internationally</a:t>
            </a:r>
            <a:r>
              <a:rPr lang="fi-FI" altLang="fi-FI" sz="2400" dirty="0" smtClean="0">
                <a:solidFill>
                  <a:srgbClr val="2DA2BF"/>
                </a:solidFill>
              </a:rPr>
              <a:t>,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the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album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received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great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err="1" smtClean="0">
                <a:solidFill>
                  <a:srgbClr val="2DA2BF"/>
                </a:solidFill>
              </a:rPr>
              <a:t>reviews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altLang="fi-FI" sz="2400" dirty="0" smtClean="0">
                <a:sym typeface="Wingdings" panose="05000000000000000000" pitchFamily="2" charset="2"/>
              </a:rPr>
              <a:t> </a:t>
            </a:r>
            <a:r>
              <a:rPr lang="fi-FI" altLang="fi-FI" sz="2400" dirty="0" smtClean="0"/>
              <a:t>(</a:t>
            </a:r>
            <a:r>
              <a:rPr lang="fi-FI" altLang="fi-FI" sz="2400" b="1" dirty="0" err="1" smtClean="0"/>
              <a:t>Since</a:t>
            </a:r>
            <a:r>
              <a:rPr lang="fi-FI" altLang="fi-FI" sz="2400" b="1" dirty="0" smtClean="0"/>
              <a:t>) </a:t>
            </a:r>
            <a:r>
              <a:rPr lang="fi-FI" altLang="fi-FI" sz="2400" b="1" dirty="0" err="1" smtClean="0"/>
              <a:t>being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released</a:t>
            </a:r>
            <a:r>
              <a:rPr lang="fi-FI" altLang="fi-FI" sz="2400" b="1" dirty="0" smtClean="0"/>
              <a:t> / </a:t>
            </a:r>
            <a:r>
              <a:rPr lang="fi-FI" altLang="fi-FI" sz="2400" b="1" dirty="0" err="1" smtClean="0"/>
              <a:t>Having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been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released</a:t>
            </a:r>
            <a:r>
              <a:rPr lang="fi-FI" altLang="fi-FI" sz="2400" b="1" dirty="0" smtClean="0"/>
              <a:t> </a:t>
            </a:r>
            <a:r>
              <a:rPr lang="fi-FI" altLang="fi-FI" sz="2400" dirty="0" err="1"/>
              <a:t>internationally</a:t>
            </a:r>
            <a:r>
              <a:rPr lang="fi-FI" altLang="fi-FI" sz="2400" dirty="0"/>
              <a:t>, </a:t>
            </a:r>
            <a:r>
              <a:rPr lang="fi-FI" altLang="fi-FI" sz="2400" dirty="0" err="1"/>
              <a:t>the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album</a:t>
            </a:r>
            <a:r>
              <a:rPr lang="fi-FI" altLang="fi-FI" sz="2400" dirty="0"/>
              <a:t> </a:t>
            </a:r>
            <a:r>
              <a:rPr lang="fi-FI" altLang="fi-FI" sz="2400" dirty="0" err="1" smtClean="0"/>
              <a:t>received</a:t>
            </a:r>
            <a:r>
              <a:rPr lang="fi-FI" altLang="fi-FI" sz="2400" dirty="0" smtClean="0"/>
              <a:t> </a:t>
            </a:r>
            <a:r>
              <a:rPr lang="fi-FI" altLang="fi-FI" sz="2400" dirty="0" err="1"/>
              <a:t>great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reviews</a:t>
            </a:r>
            <a:r>
              <a:rPr lang="fi-FI" altLang="fi-FI" sz="24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i-FI" alt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1616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39629</TotalTime>
  <Words>647</Words>
  <Application>Microsoft Office PowerPoint</Application>
  <PresentationFormat>Näytössä katseltava diaesitys (4:3)</PresentationFormat>
  <Paragraphs>89</Paragraphs>
  <Slides>10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Office-teema</vt:lpstr>
      <vt:lpstr>PowerPoint-esitys</vt:lpstr>
      <vt:lpstr>Lauseenvastikkeet  Aikaa ilmoittavien sivulauseiden lauseenvastikkeet  </vt:lpstr>
      <vt:lpstr>AIKAA ILMOITTAVAT LAUSEENVASTIKKEET</vt:lpstr>
      <vt:lpstr>Activate:  Käytä lauseenvastiketta seuraavissa aikaa ilmaisevissa lauseissa.</vt:lpstr>
      <vt:lpstr>AIKAA ILMOITTAVAT LAUSEENVASTIKKEET</vt:lpstr>
      <vt:lpstr>AIKAA ILMOITTAVAT LAUSEENVASTIKKEET</vt:lpstr>
      <vt:lpstr>Activate:  Käytä lauseenvastiketta seuraavissa aikaa ilmaisevissa passiivilauseissa.</vt:lpstr>
      <vt:lpstr>AIKAA ILMOITTAVAT LAUSEENVASTIKKEET</vt:lpstr>
      <vt:lpstr>Activate:  Käytä lauseenvastiketta seuraavien sivulauseiden sijasta</vt:lpstr>
      <vt:lpstr>Activate:  Käytä lauseenvastiketta seuraavien sivulauseiden sijasta.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310</cp:revision>
  <cp:lastPrinted>2016-05-26T05:27:03Z</cp:lastPrinted>
  <dcterms:created xsi:type="dcterms:W3CDTF">2015-09-28T06:29:35Z</dcterms:created>
  <dcterms:modified xsi:type="dcterms:W3CDTF">2019-05-17T11:23:17Z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-689319579</vt:i4>
  </property>
  <property fmtid="{D5CDD505-2E9C-101B-9397-08002B2CF9AE}" pid="3" name="_NewReviewCycle">
    <vt:lpwstr/>
  </property>
  <property fmtid="{D5CDD505-2E9C-101B-9397-08002B2CF9AE}" pid="4" name="_EmailSubject">
    <vt:lpwstr>slides for IN6 3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