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411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61" r:id="rId12"/>
    <p:sldId id="445" r:id="rId13"/>
    <p:sldId id="434" r:id="rId14"/>
    <p:sldId id="446" r:id="rId15"/>
    <p:sldId id="447" r:id="rId16"/>
    <p:sldId id="448" r:id="rId17"/>
    <p:sldId id="449" r:id="rId18"/>
    <p:sldId id="451" r:id="rId19"/>
    <p:sldId id="452" r:id="rId20"/>
    <p:sldId id="453" r:id="rId21"/>
    <p:sldId id="454" r:id="rId22"/>
    <p:sldId id="455" r:id="rId23"/>
    <p:sldId id="450" r:id="rId24"/>
    <p:sldId id="456" r:id="rId25"/>
    <p:sldId id="458" r:id="rId26"/>
    <p:sldId id="459" r:id="rId27"/>
    <p:sldId id="460" r:id="rId28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8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13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269210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14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553624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15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229217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20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98362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21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74107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22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18895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26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084507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27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2155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100" dirty="0" smtClean="0"/>
              <a:t>AIKAMUOTOMUUTOKSET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534380" y="1700808"/>
            <a:ext cx="8075240" cy="41044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2600" dirty="0" smtClean="0"/>
              <a:t>Jos johtolauseen verbi (</a:t>
            </a:r>
            <a:r>
              <a:rPr lang="fi-FI" sz="2600" dirty="0" err="1" smtClean="0"/>
              <a:t>say</a:t>
            </a:r>
            <a:r>
              <a:rPr lang="fi-FI" sz="2600" dirty="0" smtClean="0"/>
              <a:t>, </a:t>
            </a:r>
            <a:r>
              <a:rPr lang="fi-FI" sz="2600" dirty="0" err="1" smtClean="0"/>
              <a:t>tell</a:t>
            </a:r>
            <a:r>
              <a:rPr lang="fi-FI" sz="2600" dirty="0" smtClean="0"/>
              <a:t>, …) on nykyhetken aikamuodossa eli </a:t>
            </a:r>
            <a:r>
              <a:rPr lang="fi-FI" sz="2600" b="1" dirty="0" smtClean="0"/>
              <a:t>preesensissä, perfektissä tai futuurissa</a:t>
            </a:r>
            <a:r>
              <a:rPr lang="fi-FI" sz="2600" dirty="0" smtClean="0"/>
              <a:t>, ei aikamuotomuutoksia tehdä.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fi-FI" sz="2600" dirty="0" smtClean="0"/>
              <a:t>	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fi-FI" sz="2600" dirty="0" smtClean="0"/>
              <a:t>Nykyhetken aikamuodot: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fi-FI" sz="2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fi-FI" sz="2600" dirty="0" smtClean="0"/>
              <a:t> </a:t>
            </a:r>
            <a:r>
              <a:rPr lang="fi-FI" sz="2000" dirty="0" smtClean="0"/>
              <a:t>perfekti		       preesens		futuuri</a:t>
            </a:r>
          </a:p>
          <a:p>
            <a:endParaRPr lang="fi-FI" sz="2600" i="1" dirty="0" smtClean="0"/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  <p:cxnSp>
        <p:nvCxnSpPr>
          <p:cNvPr id="8" name="Suora nuoliyhdysviiva 7"/>
          <p:cNvCxnSpPr/>
          <p:nvPr/>
        </p:nvCxnSpPr>
        <p:spPr>
          <a:xfrm>
            <a:off x="1043608" y="4149080"/>
            <a:ext cx="66247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39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AIKAMUOTOMUUTOKSET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/>
          <a:lstStyle/>
          <a:p>
            <a:r>
              <a:rPr lang="fi-FI" sz="2600" dirty="0"/>
              <a:t>Jos johtolauseen verbi on menneen ajan aikamuodossa eli </a:t>
            </a:r>
            <a:r>
              <a:rPr lang="fi-FI" sz="2600" b="1" dirty="0"/>
              <a:t>imperfektissä tai pluskvamperfektissä</a:t>
            </a:r>
            <a:r>
              <a:rPr lang="fi-FI" sz="2600" dirty="0"/>
              <a:t>, muuttuvat kaikki verbit menneen ajan aikamuotoihin</a:t>
            </a:r>
            <a:r>
              <a:rPr lang="fi-FI" sz="26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600" dirty="0"/>
              <a:t> </a:t>
            </a:r>
            <a:r>
              <a:rPr lang="fi-FI" sz="2600" dirty="0">
                <a:solidFill>
                  <a:schemeClr val="tx1"/>
                </a:solidFill>
              </a:rPr>
              <a:t>	</a:t>
            </a:r>
            <a:endParaRPr lang="fi-FI" sz="2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</a:t>
            </a:r>
            <a:r>
              <a:rPr lang="fi-FI" sz="2600" dirty="0" smtClean="0">
                <a:solidFill>
                  <a:schemeClr val="tx1"/>
                </a:solidFill>
              </a:rPr>
              <a:t>Menneen </a:t>
            </a:r>
            <a:r>
              <a:rPr lang="fi-FI" sz="2600" dirty="0">
                <a:solidFill>
                  <a:schemeClr val="tx1"/>
                </a:solidFill>
              </a:rPr>
              <a:t>ajan aikamuodot</a:t>
            </a:r>
            <a:r>
              <a:rPr lang="fi-FI" sz="26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spcBef>
                <a:spcPts val="600"/>
              </a:spcBef>
              <a:buNone/>
            </a:pPr>
            <a:endParaRPr lang="fi-FI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i-FI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000" dirty="0">
                <a:solidFill>
                  <a:schemeClr val="tx1"/>
                </a:solidFill>
              </a:rPr>
              <a:t>	</a:t>
            </a:r>
            <a:r>
              <a:rPr lang="fi-FI" sz="2000" dirty="0" smtClean="0">
                <a:solidFill>
                  <a:schemeClr val="tx1"/>
                </a:solidFill>
              </a:rPr>
              <a:t>pluskvamperfekti</a:t>
            </a:r>
            <a:r>
              <a:rPr lang="fi-FI" sz="2000" dirty="0">
                <a:solidFill>
                  <a:schemeClr val="tx1"/>
                </a:solidFill>
              </a:rPr>
              <a:t>	     imperfekti		konditionaali</a:t>
            </a:r>
            <a:endParaRPr lang="fi-FI" sz="2000" dirty="0"/>
          </a:p>
          <a:p>
            <a:pPr marL="0" indent="0">
              <a:buNone/>
            </a:pPr>
            <a:endParaRPr lang="fi-FI" dirty="0"/>
          </a:p>
        </p:txBody>
      </p:sp>
      <p:cxnSp>
        <p:nvCxnSpPr>
          <p:cNvPr id="4" name="Suora nuoliyhdysviiva 3"/>
          <p:cNvCxnSpPr/>
          <p:nvPr/>
        </p:nvCxnSpPr>
        <p:spPr>
          <a:xfrm>
            <a:off x="1403648" y="4077072"/>
            <a:ext cx="6624736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5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576771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100" dirty="0" smtClean="0"/>
              <a:t>AIKAMUOTOMUUTOKSET</a:t>
            </a: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251520" y="1340767"/>
            <a:ext cx="8568952" cy="4608513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1800"/>
              </a:spcBef>
              <a:buNone/>
            </a:pPr>
            <a:r>
              <a:rPr lang="fi-FI" sz="2600" b="1" i="1" dirty="0" smtClean="0"/>
              <a:t>John </a:t>
            </a:r>
            <a:r>
              <a:rPr lang="fi-FI" sz="2600" b="1" i="1" dirty="0" err="1" smtClean="0"/>
              <a:t>had</a:t>
            </a:r>
            <a:r>
              <a:rPr lang="fi-FI" sz="2600" b="1" i="1" dirty="0" smtClean="0"/>
              <a:t> </a:t>
            </a:r>
            <a:r>
              <a:rPr lang="fi-FI" sz="2600" b="1" i="1" dirty="0" err="1" smtClean="0"/>
              <a:t>said</a:t>
            </a:r>
            <a:r>
              <a:rPr lang="fi-FI" sz="2600" b="1" i="1" dirty="0" smtClean="0"/>
              <a:t> </a:t>
            </a:r>
            <a:r>
              <a:rPr lang="fi-FI" sz="2600" dirty="0" smtClean="0"/>
              <a:t>… / </a:t>
            </a:r>
            <a:r>
              <a:rPr lang="fi-FI" sz="2600" b="1" i="1" dirty="0" err="1" smtClean="0"/>
              <a:t>They</a:t>
            </a:r>
            <a:r>
              <a:rPr lang="fi-FI" sz="2600" b="1" i="1" dirty="0" smtClean="0"/>
              <a:t> </a:t>
            </a:r>
            <a:r>
              <a:rPr lang="fi-FI" sz="2600" b="1" i="1" dirty="0" err="1" smtClean="0"/>
              <a:t>asked</a:t>
            </a:r>
            <a:r>
              <a:rPr lang="fi-FI" sz="2600" b="1" i="1" dirty="0" smtClean="0"/>
              <a:t> us</a:t>
            </a:r>
            <a:r>
              <a:rPr lang="fi-FI" sz="2600" dirty="0" smtClean="0"/>
              <a:t>…</a:t>
            </a:r>
            <a:r>
              <a:rPr lang="fi-FI" sz="2600" dirty="0"/>
              <a:t> </a:t>
            </a:r>
            <a:r>
              <a:rPr lang="fi-FI" sz="2600" dirty="0" smtClean="0"/>
              <a:t>/ </a:t>
            </a:r>
            <a:r>
              <a:rPr lang="fi-FI" sz="2600" b="1" i="1" dirty="0" smtClean="0"/>
              <a:t>I </a:t>
            </a:r>
            <a:r>
              <a:rPr lang="fi-FI" sz="2600" b="1" i="1" dirty="0" err="1" smtClean="0"/>
              <a:t>wondered</a:t>
            </a:r>
            <a:r>
              <a:rPr lang="fi-FI" sz="2600" b="1" i="1" dirty="0" smtClean="0"/>
              <a:t> </a:t>
            </a:r>
            <a:r>
              <a:rPr lang="fi-FI" sz="2600" dirty="0" smtClean="0"/>
              <a:t>… </a:t>
            </a:r>
            <a:r>
              <a:rPr lang="fi-FI" sz="2600" dirty="0" smtClean="0">
                <a:solidFill>
                  <a:schemeClr val="accent1"/>
                </a:solidFill>
              </a:rPr>
              <a:t>(Johtolauseessa käytetty menneen ajan aikamuotoa.)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fi-FI" sz="2600" dirty="0" smtClean="0"/>
              <a:t>Epäsuorassa esityksessä nykyhetken aikamuodot </a:t>
            </a:r>
            <a:r>
              <a:rPr lang="fi-FI" sz="2600" dirty="0" smtClean="0">
                <a:sym typeface="Wingdings" panose="05000000000000000000" pitchFamily="2" charset="2"/>
              </a:rPr>
              <a:t></a:t>
            </a:r>
            <a:r>
              <a:rPr lang="fi-FI" sz="2600" dirty="0" smtClean="0"/>
              <a:t> menneeseen aikaan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fi-FI" sz="2000" dirty="0" smtClean="0"/>
              <a:t>perfekti		       preesens		futuuri </a:t>
            </a:r>
            <a:r>
              <a:rPr lang="fi-FI" sz="2000" dirty="0" smtClean="0">
                <a:solidFill>
                  <a:schemeClr val="accent1"/>
                </a:solidFill>
              </a:rPr>
              <a:t>(</a:t>
            </a:r>
            <a:r>
              <a:rPr lang="fi-FI" sz="2000" dirty="0" err="1" smtClean="0">
                <a:solidFill>
                  <a:schemeClr val="accent1"/>
                </a:solidFill>
              </a:rPr>
              <a:t>will</a:t>
            </a:r>
            <a:r>
              <a:rPr lang="fi-FI" sz="2000" dirty="0" smtClean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1800"/>
              </a:spcBef>
              <a:buNone/>
            </a:pPr>
            <a:endParaRPr lang="fi-FI" sz="2600" i="1" dirty="0"/>
          </a:p>
          <a:p>
            <a:pPr marL="0" indent="0">
              <a:buNone/>
            </a:pPr>
            <a:endParaRPr lang="fi-FI" sz="26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600" i="1" dirty="0">
                <a:solidFill>
                  <a:schemeClr val="tx1"/>
                </a:solidFill>
              </a:rPr>
              <a:t> </a:t>
            </a:r>
            <a:r>
              <a:rPr lang="fi-FI" sz="2600" i="1" dirty="0" smtClean="0">
                <a:solidFill>
                  <a:schemeClr val="tx1"/>
                </a:solidFill>
              </a:rPr>
              <a:t>     </a:t>
            </a:r>
            <a:r>
              <a:rPr lang="fi-FI" sz="2000" dirty="0" smtClean="0">
                <a:solidFill>
                  <a:schemeClr val="tx1"/>
                </a:solidFill>
              </a:rPr>
              <a:t>pluskvamperfekti</a:t>
            </a:r>
            <a:r>
              <a:rPr lang="fi-FI" sz="2000" dirty="0">
                <a:solidFill>
                  <a:schemeClr val="tx1"/>
                </a:solidFill>
              </a:rPr>
              <a:t>	</a:t>
            </a:r>
            <a:r>
              <a:rPr lang="fi-FI" sz="2000" dirty="0" smtClean="0">
                <a:solidFill>
                  <a:schemeClr val="tx1"/>
                </a:solidFill>
              </a:rPr>
              <a:t>      imperfekti</a:t>
            </a:r>
            <a:r>
              <a:rPr lang="fi-FI" sz="2000" dirty="0">
                <a:solidFill>
                  <a:schemeClr val="tx1"/>
                </a:solidFill>
              </a:rPr>
              <a:t>		</a:t>
            </a:r>
            <a:r>
              <a:rPr lang="fi-FI" sz="2000" dirty="0" smtClean="0">
                <a:solidFill>
                  <a:schemeClr val="tx1"/>
                </a:solidFill>
              </a:rPr>
              <a:t>konditionaali </a:t>
            </a:r>
            <a:r>
              <a:rPr lang="fi-FI" sz="2000" dirty="0" smtClean="0"/>
              <a:t>(</a:t>
            </a:r>
            <a:r>
              <a:rPr lang="fi-FI" sz="2000" dirty="0" err="1" smtClean="0"/>
              <a:t>would</a:t>
            </a:r>
            <a:r>
              <a:rPr lang="fi-FI" sz="2000" dirty="0" smtClean="0"/>
              <a:t>)</a:t>
            </a:r>
            <a:endParaRPr lang="fi-FI" sz="2000" dirty="0"/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  <p:cxnSp>
        <p:nvCxnSpPr>
          <p:cNvPr id="8" name="Suora nuoliyhdysviiva 7"/>
          <p:cNvCxnSpPr/>
          <p:nvPr/>
        </p:nvCxnSpPr>
        <p:spPr>
          <a:xfrm>
            <a:off x="899592" y="3789040"/>
            <a:ext cx="66247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>
            <a:off x="899592" y="4869160"/>
            <a:ext cx="6624736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lanuoli 1"/>
          <p:cNvSpPr/>
          <p:nvPr/>
        </p:nvSpPr>
        <p:spPr>
          <a:xfrm>
            <a:off x="1456227" y="3957330"/>
            <a:ext cx="45719" cy="648072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Alanuoli 9"/>
          <p:cNvSpPr/>
          <p:nvPr/>
        </p:nvSpPr>
        <p:spPr>
          <a:xfrm>
            <a:off x="3926985" y="3941907"/>
            <a:ext cx="45719" cy="648072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Alanuoli 10"/>
          <p:cNvSpPr/>
          <p:nvPr/>
        </p:nvSpPr>
        <p:spPr>
          <a:xfrm>
            <a:off x="6215040" y="3947059"/>
            <a:ext cx="45719" cy="648072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nuoliyhdysviiva 13"/>
          <p:cNvCxnSpPr/>
          <p:nvPr/>
        </p:nvCxnSpPr>
        <p:spPr>
          <a:xfrm flipH="1">
            <a:off x="2411760" y="5661248"/>
            <a:ext cx="64807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 flipH="1">
            <a:off x="3185965" y="5368182"/>
            <a:ext cx="648072" cy="2713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 flipH="1" flipV="1">
            <a:off x="1800097" y="5368182"/>
            <a:ext cx="531519" cy="2713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1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 </a:t>
            </a:r>
            <a:br>
              <a:rPr lang="fi-FI" altLang="fi-FI" sz="3200" b="1" dirty="0" smtClean="0">
                <a:solidFill>
                  <a:srgbClr val="2DA2BF"/>
                </a:solidFill>
              </a:rPr>
            </a:br>
            <a:r>
              <a:rPr lang="fi-FI" altLang="fi-FI" sz="2800" dirty="0" smtClean="0">
                <a:solidFill>
                  <a:srgbClr val="2DA2BF"/>
                </a:solidFill>
              </a:rPr>
              <a:t>Muuta epäsuoraksi esitykseksi.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9552" y="1628800"/>
            <a:ext cx="8291264" cy="43924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GB" sz="2400" dirty="0" smtClean="0"/>
              <a:t>1. Doris</a:t>
            </a:r>
            <a:r>
              <a:rPr lang="en-GB" sz="2400" dirty="0"/>
              <a:t>: “I am going out with a friend of mine</a:t>
            </a:r>
            <a:r>
              <a:rPr lang="en-GB" sz="2400" dirty="0" smtClean="0"/>
              <a:t>.”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Doris </a:t>
            </a:r>
            <a:r>
              <a:rPr lang="en-US" sz="2400" dirty="0">
                <a:solidFill>
                  <a:schemeClr val="accent1"/>
                </a:solidFill>
              </a:rPr>
              <a:t>says (that</a:t>
            </a:r>
            <a:r>
              <a:rPr lang="en-US" sz="2400" dirty="0" smtClean="0">
                <a:solidFill>
                  <a:schemeClr val="accent1"/>
                </a:solidFill>
              </a:rPr>
              <a:t>)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		   </a:t>
            </a:r>
            <a:r>
              <a:rPr lang="en-GB" sz="2400" b="1" i="1" dirty="0" smtClean="0"/>
              <a:t>she </a:t>
            </a:r>
            <a:r>
              <a:rPr lang="en-GB" sz="2400" b="1" i="1" dirty="0"/>
              <a:t>is going out with a friend of hers</a:t>
            </a:r>
            <a:r>
              <a:rPr lang="en-GB" sz="2400" b="1" i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i-FI" altLang="fi-FI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 smtClean="0"/>
              <a:t>2. </a:t>
            </a:r>
            <a:r>
              <a:rPr lang="en-GB" sz="2400" dirty="0"/>
              <a:t>Doris: “I was at school when my friend called.” 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 err="1" smtClean="0">
                <a:solidFill>
                  <a:schemeClr val="accent1"/>
                </a:solidFill>
              </a:rPr>
              <a:t>Now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>
                <a:solidFill>
                  <a:schemeClr val="accent1"/>
                </a:solidFill>
              </a:rPr>
              <a:t>Doris </a:t>
            </a:r>
            <a:r>
              <a:rPr lang="fi-FI" sz="2400" dirty="0" err="1">
                <a:solidFill>
                  <a:schemeClr val="accent1"/>
                </a:solidFill>
              </a:rPr>
              <a:t>says</a:t>
            </a:r>
            <a:r>
              <a:rPr lang="fi-FI" sz="2400" dirty="0">
                <a:solidFill>
                  <a:schemeClr val="accent1"/>
                </a:solidFill>
              </a:rPr>
              <a:t> (</a:t>
            </a:r>
            <a:r>
              <a:rPr lang="fi-FI" sz="2400" dirty="0" err="1">
                <a:solidFill>
                  <a:schemeClr val="accent1"/>
                </a:solidFill>
              </a:rPr>
              <a:t>that</a:t>
            </a:r>
            <a:r>
              <a:rPr lang="fi-FI" sz="2400" dirty="0" smtClean="0">
                <a:solidFill>
                  <a:schemeClr val="accent1"/>
                </a:solidFill>
              </a:rPr>
              <a:t>)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</a:t>
            </a:r>
            <a:r>
              <a:rPr lang="fi-FI" altLang="fi-FI" sz="2400" dirty="0" smtClean="0">
                <a:solidFill>
                  <a:srgbClr val="2DA2BF"/>
                </a:solidFill>
              </a:rPr>
              <a:t>	</a:t>
            </a:r>
            <a:r>
              <a:rPr lang="fi-FI" altLang="fi-FI" sz="2400" dirty="0">
                <a:solidFill>
                  <a:srgbClr val="2DA2BF"/>
                </a:solidFill>
              </a:rPr>
              <a:t>	</a:t>
            </a:r>
            <a:r>
              <a:rPr lang="en-GB" sz="2400" b="1" i="1" dirty="0" smtClean="0"/>
              <a:t>she </a:t>
            </a:r>
            <a:r>
              <a:rPr lang="en-GB" sz="2400" b="1" i="1" dirty="0"/>
              <a:t>was at school when her friend </a:t>
            </a:r>
            <a:r>
              <a:rPr lang="en-GB" sz="2400" b="1" i="1" dirty="0" smtClean="0"/>
              <a:t>called.</a:t>
            </a:r>
          </a:p>
          <a:p>
            <a:pPr marL="0" indent="0">
              <a:spcBef>
                <a:spcPts val="0"/>
              </a:spcBef>
              <a:buNone/>
            </a:pPr>
            <a:endParaRPr lang="fi-FI" altLang="fi-FI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 smtClean="0"/>
              <a:t>3. </a:t>
            </a:r>
            <a:r>
              <a:rPr lang="en-US" sz="2400" dirty="0"/>
              <a:t>Josh: </a:t>
            </a:r>
            <a:r>
              <a:rPr lang="en-GB" sz="2400" dirty="0"/>
              <a:t>”I have been really busy today.”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solidFill>
                  <a:schemeClr val="accent1"/>
                </a:solidFill>
              </a:rPr>
              <a:t>Josh </a:t>
            </a:r>
            <a:r>
              <a:rPr lang="fi-FI" sz="2400" dirty="0" err="1">
                <a:solidFill>
                  <a:schemeClr val="accent1"/>
                </a:solidFill>
              </a:rPr>
              <a:t>told</a:t>
            </a:r>
            <a:r>
              <a:rPr lang="fi-FI" sz="2400" dirty="0">
                <a:solidFill>
                  <a:schemeClr val="accent1"/>
                </a:solidFill>
              </a:rPr>
              <a:t> me (</a:t>
            </a:r>
            <a:r>
              <a:rPr lang="fi-FI" sz="2400" dirty="0" err="1">
                <a:solidFill>
                  <a:schemeClr val="accent1"/>
                </a:solidFill>
              </a:rPr>
              <a:t>that</a:t>
            </a:r>
            <a:r>
              <a:rPr lang="fi-FI" sz="2400" dirty="0" smtClean="0">
                <a:solidFill>
                  <a:schemeClr val="accent1"/>
                </a:solidFill>
              </a:rPr>
              <a:t>)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b="1" i="1" dirty="0" smtClean="0"/>
              <a:t>		       </a:t>
            </a:r>
            <a:r>
              <a:rPr lang="en-GB" sz="2400" b="1" i="1" dirty="0" smtClean="0"/>
              <a:t>he </a:t>
            </a:r>
            <a:r>
              <a:rPr lang="en-GB" sz="2400" b="1" i="1" dirty="0"/>
              <a:t>had been really busy that day. </a:t>
            </a:r>
            <a:endParaRPr lang="en-GB" sz="2400" b="1" i="1" dirty="0" smtClean="0"/>
          </a:p>
          <a:p>
            <a:pPr marL="0" indent="0">
              <a:spcBef>
                <a:spcPts val="0"/>
              </a:spcBef>
              <a:buNone/>
            </a:pPr>
            <a:endParaRPr lang="fi-FI" altLang="fi-FI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806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529" y="620688"/>
            <a:ext cx="8229600" cy="720080"/>
          </a:xfrm>
        </p:spPr>
        <p:txBody>
          <a:bodyPr>
            <a:noAutofit/>
          </a:bodyPr>
          <a:lstStyle/>
          <a:p>
            <a:r>
              <a:rPr lang="fi-FI" altLang="fi-FI" sz="28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2800" b="1" dirty="0" smtClean="0">
                <a:solidFill>
                  <a:srgbClr val="2DA2BF"/>
                </a:solidFill>
              </a:rPr>
              <a:t>: </a:t>
            </a:r>
            <a:r>
              <a:rPr lang="fi-FI" altLang="fi-FI" sz="2400" b="1" dirty="0" smtClean="0">
                <a:solidFill>
                  <a:srgbClr val="2DA2BF"/>
                </a:solidFill>
              </a:rPr>
              <a:t/>
            </a:r>
            <a:br>
              <a:rPr lang="fi-FI" altLang="fi-FI" sz="2400" b="1" dirty="0" smtClean="0">
                <a:solidFill>
                  <a:srgbClr val="2DA2BF"/>
                </a:solidFill>
              </a:rPr>
            </a:br>
            <a:r>
              <a:rPr lang="fi-FI" altLang="fi-FI" sz="2400" dirty="0" smtClean="0">
                <a:solidFill>
                  <a:srgbClr val="2DA2BF"/>
                </a:solidFill>
              </a:rPr>
              <a:t>Muuta epäsuoraksi esitykseksi.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71957" y="1484784"/>
            <a:ext cx="8291264" cy="43924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altLang="fi-FI" sz="2400" dirty="0" smtClean="0"/>
              <a:t>4. </a:t>
            </a:r>
            <a:r>
              <a:rPr lang="en-GB" sz="2400" dirty="0" smtClean="0"/>
              <a:t>Carl</a:t>
            </a:r>
            <a:r>
              <a:rPr lang="en-GB" sz="2400" dirty="0"/>
              <a:t>: “It rained yesterday but tomorrow the weather here will be splendid.”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chemeClr val="accent1"/>
                </a:solidFill>
              </a:rPr>
              <a:t>Carl had told us (that</a:t>
            </a:r>
            <a:r>
              <a:rPr lang="en-GB" sz="2400" dirty="0" smtClean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>
                <a:solidFill>
                  <a:srgbClr val="2DA2BF"/>
                </a:solidFill>
              </a:rPr>
              <a:t>	</a:t>
            </a:r>
            <a:r>
              <a:rPr lang="fi-FI" sz="2400" dirty="0" smtClean="0">
                <a:solidFill>
                  <a:srgbClr val="2DA2BF"/>
                </a:solidFill>
              </a:rPr>
              <a:t>		</a:t>
            </a:r>
            <a:r>
              <a:rPr lang="en-GB" sz="2400" b="1" i="1" dirty="0" smtClean="0"/>
              <a:t> </a:t>
            </a:r>
            <a:r>
              <a:rPr lang="en-GB" sz="2400" b="1" i="1" dirty="0"/>
              <a:t>it had rained the day before / the </a:t>
            </a:r>
            <a:r>
              <a:rPr lang="en-GB" sz="2400" b="1" i="1" dirty="0" smtClean="0"/>
              <a:t>				previous </a:t>
            </a:r>
            <a:r>
              <a:rPr lang="en-GB" sz="2400" b="1" i="1" dirty="0"/>
              <a:t>day but (that) the </a:t>
            </a:r>
            <a:r>
              <a:rPr lang="en-GB" sz="2400" b="1" i="1" dirty="0" smtClean="0"/>
              <a:t>following/next 			day </a:t>
            </a:r>
            <a:r>
              <a:rPr lang="en-GB" sz="2400" b="1" i="1" dirty="0"/>
              <a:t>the weather there would be splendid</a:t>
            </a:r>
            <a:r>
              <a:rPr lang="en-GB" sz="2400" b="1" i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b="1" i="1" dirty="0" smtClean="0"/>
              <a:t> </a:t>
            </a:r>
            <a:endParaRPr lang="en-GB" sz="24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5</a:t>
            </a:r>
            <a:r>
              <a:rPr lang="en-GB" sz="2400" dirty="0"/>
              <a:t>. </a:t>
            </a:r>
            <a:r>
              <a:rPr lang="en-GB" sz="2400" dirty="0" err="1"/>
              <a:t>Matti</a:t>
            </a:r>
            <a:r>
              <a:rPr lang="en-GB" sz="2400" dirty="0"/>
              <a:t>: “My German has improved while I have been here in Munich.”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err="1">
                <a:solidFill>
                  <a:schemeClr val="accent1"/>
                </a:solidFill>
              </a:rPr>
              <a:t>Matti</a:t>
            </a:r>
            <a:r>
              <a:rPr lang="en-GB" sz="2400" dirty="0">
                <a:solidFill>
                  <a:schemeClr val="accent1"/>
                </a:solidFill>
              </a:rPr>
              <a:t> was happy to notice (that</a:t>
            </a:r>
            <a:r>
              <a:rPr lang="en-GB" sz="2400" dirty="0" smtClean="0">
                <a:solidFill>
                  <a:schemeClr val="accent1"/>
                </a:solidFill>
              </a:rPr>
              <a:t>)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solidFill>
                  <a:srgbClr val="2DA2BF"/>
                </a:solidFill>
              </a:rPr>
              <a:t>	</a:t>
            </a:r>
            <a:r>
              <a:rPr lang="fi-FI" sz="2400" dirty="0" smtClean="0">
                <a:solidFill>
                  <a:srgbClr val="2DA2BF"/>
                </a:solidFill>
              </a:rPr>
              <a:t>			     </a:t>
            </a:r>
            <a:r>
              <a:rPr lang="en-GB" sz="2400" b="1" i="1" dirty="0" smtClean="0"/>
              <a:t>his </a:t>
            </a:r>
            <a:r>
              <a:rPr lang="en-GB" sz="2400" b="1" i="1" dirty="0"/>
              <a:t>German had improved while </a:t>
            </a:r>
            <a:r>
              <a:rPr lang="en-GB" sz="2400" b="1" i="1" dirty="0" smtClean="0"/>
              <a:t>				      he had </a:t>
            </a:r>
            <a:r>
              <a:rPr lang="en-GB" sz="2400" b="1" i="1" dirty="0"/>
              <a:t>been there </a:t>
            </a:r>
            <a:r>
              <a:rPr lang="en-GB" sz="2400" b="1" i="1" dirty="0" smtClean="0"/>
              <a:t>in </a:t>
            </a:r>
            <a:r>
              <a:rPr lang="en-GB" sz="2400" b="1" i="1" dirty="0"/>
              <a:t>Munich.</a:t>
            </a:r>
            <a:endParaRPr lang="en-GB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3236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7689" y="764704"/>
            <a:ext cx="8229600" cy="720080"/>
          </a:xfrm>
        </p:spPr>
        <p:txBody>
          <a:bodyPr>
            <a:noAutofit/>
          </a:bodyPr>
          <a:lstStyle/>
          <a:p>
            <a:r>
              <a:rPr lang="fi-FI" altLang="fi-FI" sz="28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2800" b="1" dirty="0" smtClean="0">
                <a:solidFill>
                  <a:srgbClr val="2DA2BF"/>
                </a:solidFill>
              </a:rPr>
              <a:t>: 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/>
            </a:r>
            <a:br>
              <a:rPr lang="fi-FI" altLang="fi-FI" sz="3200" b="1" dirty="0" smtClean="0">
                <a:solidFill>
                  <a:srgbClr val="2DA2BF"/>
                </a:solidFill>
              </a:rPr>
            </a:br>
            <a:r>
              <a:rPr lang="fi-FI" altLang="fi-FI" sz="2400" dirty="0" smtClean="0">
                <a:solidFill>
                  <a:srgbClr val="2DA2BF"/>
                </a:solidFill>
              </a:rPr>
              <a:t>Muuta epäsuoraksi esitykseksi.</a:t>
            </a:r>
            <a:endParaRPr lang="fi-FI" altLang="fi-FI" sz="2800" dirty="0" smtClean="0">
              <a:solidFill>
                <a:srgbClr val="2DA2BF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7689" y="1628800"/>
            <a:ext cx="8291264" cy="46085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6. </a:t>
            </a:r>
            <a:r>
              <a:rPr lang="en-GB" sz="2400" dirty="0" err="1"/>
              <a:t>Matti</a:t>
            </a:r>
            <a:r>
              <a:rPr lang="en-GB" sz="2400" dirty="0"/>
              <a:t>: “I can start doing crosswords in German.”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err="1">
                <a:solidFill>
                  <a:schemeClr val="accent1"/>
                </a:solidFill>
              </a:rPr>
              <a:t>Matti</a:t>
            </a:r>
            <a:r>
              <a:rPr lang="en-GB" sz="2400" dirty="0">
                <a:solidFill>
                  <a:schemeClr val="accent1"/>
                </a:solidFill>
              </a:rPr>
              <a:t> thought (that</a:t>
            </a:r>
            <a:r>
              <a:rPr lang="en-GB" sz="2400" dirty="0" smtClean="0">
                <a:solidFill>
                  <a:schemeClr val="accent1"/>
                </a:solidFill>
              </a:rPr>
              <a:t>)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400" b="1" i="1" dirty="0"/>
              <a:t>	</a:t>
            </a:r>
            <a:r>
              <a:rPr lang="fi-FI" sz="2400" b="1" i="1" dirty="0" smtClean="0"/>
              <a:t>	           </a:t>
            </a:r>
            <a:r>
              <a:rPr lang="en-GB" sz="2400" b="1" i="1" dirty="0" smtClean="0"/>
              <a:t>he </a:t>
            </a:r>
            <a:r>
              <a:rPr lang="en-GB" sz="2400" b="1" i="1" dirty="0"/>
              <a:t>could start doing crosswords in German</a:t>
            </a:r>
            <a:r>
              <a:rPr lang="en-GB" sz="2400" b="1" i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7</a:t>
            </a:r>
            <a:r>
              <a:rPr lang="en-GB" sz="2400" dirty="0"/>
              <a:t>. Heidi: “I don’t know what Mark is doing now.”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chemeClr val="accent1"/>
                </a:solidFill>
              </a:rPr>
              <a:t>Heidi admits (that</a:t>
            </a:r>
            <a:r>
              <a:rPr lang="en-GB" sz="2400" dirty="0" smtClean="0">
                <a:solidFill>
                  <a:schemeClr val="accent1"/>
                </a:solidFill>
              </a:rPr>
              <a:t>)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	</a:t>
            </a:r>
            <a:r>
              <a:rPr lang="en-GB" sz="2400" dirty="0" smtClean="0"/>
              <a:t>	        </a:t>
            </a:r>
            <a:r>
              <a:rPr lang="en-GB" sz="2400" b="1" i="1" dirty="0" smtClean="0"/>
              <a:t>she doesn’t know what Mark is doing now.</a:t>
            </a:r>
            <a:endParaRPr lang="fi-FI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8</a:t>
            </a:r>
            <a:r>
              <a:rPr lang="en-GB" sz="2400" dirty="0"/>
              <a:t>. Mark: “I had an </a:t>
            </a:r>
            <a:r>
              <a:rPr lang="en-GB" sz="2400" dirty="0" smtClean="0"/>
              <a:t>accident last week, </a:t>
            </a:r>
            <a:r>
              <a:rPr lang="en-GB" sz="2400" dirty="0"/>
              <a:t>broke my leg and </a:t>
            </a:r>
            <a:r>
              <a:rPr lang="en-GB" sz="2400" dirty="0" smtClean="0"/>
              <a:t>I am </a:t>
            </a:r>
            <a:r>
              <a:rPr lang="en-GB" sz="2400" dirty="0"/>
              <a:t>at hospital.”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chemeClr val="accent1"/>
                </a:solidFill>
              </a:rPr>
              <a:t>Mark explained (that</a:t>
            </a:r>
            <a:r>
              <a:rPr lang="en-GB" sz="2400" dirty="0" smtClean="0">
                <a:solidFill>
                  <a:schemeClr val="accent1"/>
                </a:solidFill>
              </a:rPr>
              <a:t>)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i-FI" sz="2400" dirty="0">
                <a:solidFill>
                  <a:srgbClr val="2DA2BF"/>
                </a:solidFill>
              </a:rPr>
              <a:t>	</a:t>
            </a:r>
            <a:r>
              <a:rPr lang="en-GB" sz="2400" b="1" i="1" dirty="0" smtClean="0"/>
              <a:t> 		he </a:t>
            </a:r>
            <a:r>
              <a:rPr lang="en-GB" sz="2400" b="1" i="1" dirty="0"/>
              <a:t>had had an </a:t>
            </a:r>
            <a:r>
              <a:rPr lang="en-GB" sz="2400" b="1" i="1" dirty="0" smtClean="0"/>
              <a:t>accident the week before / 			the previous week, </a:t>
            </a:r>
            <a:r>
              <a:rPr lang="en-GB" sz="2400" b="1" i="1" dirty="0"/>
              <a:t>had broken his leg and </a:t>
            </a:r>
            <a:r>
              <a:rPr lang="en-GB" sz="2400" b="1" i="1" dirty="0" smtClean="0"/>
              <a:t>			he was </a:t>
            </a:r>
            <a:r>
              <a:rPr lang="en-GB" sz="2400" b="1" i="1" dirty="0"/>
              <a:t>at </a:t>
            </a:r>
            <a:r>
              <a:rPr lang="en-GB" sz="2400" b="1" i="1" dirty="0" smtClean="0"/>
              <a:t>hospital</a:t>
            </a:r>
            <a:r>
              <a:rPr lang="en-GB" sz="2400" b="1" i="1" dirty="0"/>
              <a:t>.</a:t>
            </a:r>
            <a:endParaRPr lang="fi-FI" sz="2400" b="1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194757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80920" cy="432048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100" dirty="0" smtClean="0"/>
              <a:t>EPÄSUORAT KYSYMYKSET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67544" y="1373634"/>
            <a:ext cx="8286092" cy="4752528"/>
          </a:xfrm>
        </p:spPr>
        <p:txBody>
          <a:bodyPr>
            <a:normAutofit fontScale="92500" lnSpcReduction="10000"/>
          </a:bodyPr>
          <a:lstStyle/>
          <a:p>
            <a:r>
              <a:rPr lang="fi-FI" sz="2600" dirty="0" smtClean="0"/>
              <a:t>Jos </a:t>
            </a:r>
            <a:r>
              <a:rPr lang="fi-FI" sz="2600" dirty="0"/>
              <a:t>johtolause on </a:t>
            </a:r>
            <a:r>
              <a:rPr lang="fi-FI" sz="2600" b="1" dirty="0" smtClean="0"/>
              <a:t>imperfektissä</a:t>
            </a:r>
            <a:r>
              <a:rPr lang="fi-FI" sz="2600" dirty="0" smtClean="0"/>
              <a:t> tai </a:t>
            </a:r>
            <a:r>
              <a:rPr lang="fi-FI" sz="2600" b="1" dirty="0" smtClean="0"/>
              <a:t>pluskvamperfektissä</a:t>
            </a:r>
            <a:r>
              <a:rPr lang="fi-FI" sz="2600" dirty="0" smtClean="0"/>
              <a:t>, </a:t>
            </a:r>
            <a:r>
              <a:rPr lang="fi-FI" sz="2600" b="1" i="1" dirty="0"/>
              <a:t>pronominit, aikamuodot </a:t>
            </a:r>
            <a:r>
              <a:rPr lang="fi-FI" sz="2600" dirty="0"/>
              <a:t>sekä </a:t>
            </a:r>
            <a:r>
              <a:rPr lang="fi-FI" sz="2600" b="1" i="1" dirty="0"/>
              <a:t>ajan ja paikan määreet </a:t>
            </a:r>
            <a:r>
              <a:rPr lang="fi-FI" sz="2600" dirty="0"/>
              <a:t>muuttuvat samalla tavalla epäsuorissa kysymyksissä kuin epäsuorissa väitelauseissakin</a:t>
            </a:r>
            <a:r>
              <a:rPr lang="fi-FI" sz="2600" dirty="0" smtClean="0"/>
              <a:t>.</a:t>
            </a:r>
            <a:endParaRPr lang="fi-FI" sz="2400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i-FI" sz="2400" i="1" dirty="0">
                <a:solidFill>
                  <a:schemeClr val="tx1"/>
                </a:solidFill>
              </a:rPr>
              <a:t>	</a:t>
            </a:r>
            <a:r>
              <a:rPr lang="fi-FI" sz="2800" i="1" dirty="0" smtClean="0">
                <a:solidFill>
                  <a:schemeClr val="tx1"/>
                </a:solidFill>
              </a:rPr>
              <a:t>”</a:t>
            </a:r>
            <a:r>
              <a:rPr lang="fi-FI" sz="2800" i="1" dirty="0" err="1" smtClean="0">
                <a:solidFill>
                  <a:schemeClr val="tx1"/>
                </a:solidFill>
              </a:rPr>
              <a:t>What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do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you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think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this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item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here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smtClean="0">
                <a:solidFill>
                  <a:schemeClr val="tx1"/>
                </a:solidFill>
              </a:rPr>
              <a:t>is</a:t>
            </a:r>
            <a:r>
              <a:rPr lang="fi-FI" sz="2800" i="1" dirty="0" smtClean="0">
                <a:solidFill>
                  <a:schemeClr val="tx1"/>
                </a:solidFill>
              </a:rPr>
              <a:t>?”</a:t>
            </a:r>
          </a:p>
          <a:p>
            <a:pPr marL="914400" lvl="2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sz="2800" i="1" dirty="0" smtClean="0">
                <a:solidFill>
                  <a:schemeClr val="tx1"/>
                </a:solidFill>
              </a:rPr>
              <a:t>He </a:t>
            </a:r>
            <a:r>
              <a:rPr lang="fi-FI" sz="2800" i="1" dirty="0" err="1" smtClean="0">
                <a:solidFill>
                  <a:schemeClr val="tx1"/>
                </a:solidFill>
              </a:rPr>
              <a:t>asked</a:t>
            </a:r>
            <a:r>
              <a:rPr lang="fi-FI" sz="2800" i="1" dirty="0" smtClean="0">
                <a:solidFill>
                  <a:schemeClr val="tx1"/>
                </a:solidFill>
              </a:rPr>
              <a:t> me </a:t>
            </a:r>
            <a:r>
              <a:rPr lang="fi-FI" sz="2800" i="1" dirty="0" err="1" smtClean="0">
                <a:solidFill>
                  <a:schemeClr val="tx1"/>
                </a:solidFill>
              </a:rPr>
              <a:t>what</a:t>
            </a:r>
            <a:r>
              <a:rPr lang="fi-FI" sz="2800" i="1" dirty="0" smtClean="0">
                <a:solidFill>
                  <a:schemeClr val="tx1"/>
                </a:solidFill>
              </a:rPr>
              <a:t> I </a:t>
            </a:r>
            <a:r>
              <a:rPr lang="fi-FI" sz="2800" b="1" i="1" dirty="0" err="1" smtClean="0">
                <a:solidFill>
                  <a:schemeClr val="tx1"/>
                </a:solidFill>
              </a:rPr>
              <a:t>thought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that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item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there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was</a:t>
            </a:r>
            <a:r>
              <a:rPr lang="fi-FI" sz="2800" i="1" dirty="0" smtClean="0">
                <a:solidFill>
                  <a:schemeClr val="tx1"/>
                </a:solidFill>
              </a:rPr>
              <a:t>.</a:t>
            </a:r>
            <a:endParaRPr lang="fi-FI" sz="2600" i="1" dirty="0" smtClean="0">
              <a:solidFill>
                <a:schemeClr val="tx1"/>
              </a:solidFill>
            </a:endParaRPr>
          </a:p>
          <a:p>
            <a:r>
              <a:rPr lang="fi-FI" sz="2600" dirty="0" smtClean="0"/>
              <a:t>Epäsuorissa </a:t>
            </a:r>
            <a:r>
              <a:rPr lang="fi-FI" sz="2600" dirty="0"/>
              <a:t>kysymyksissä muuttuu lisäksi </a:t>
            </a:r>
            <a:r>
              <a:rPr lang="fi-FI" sz="2600" b="1" i="1" dirty="0"/>
              <a:t>sanajärjestys</a:t>
            </a:r>
            <a:r>
              <a:rPr lang="fi-FI" sz="2600" dirty="0"/>
              <a:t>. Sanajärjestyksestä tulee </a:t>
            </a:r>
            <a:r>
              <a:rPr lang="fi-FI" sz="2600" b="1" i="1" dirty="0"/>
              <a:t>suora</a:t>
            </a:r>
            <a:r>
              <a:rPr lang="fi-FI" sz="2600" dirty="0"/>
              <a:t> (subjekti edeltää </a:t>
            </a:r>
            <a:r>
              <a:rPr lang="fi-FI" sz="2600" dirty="0" smtClean="0"/>
              <a:t>predikaattia)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i-FI" i="1" dirty="0" smtClean="0"/>
              <a:t>	”</a:t>
            </a:r>
            <a:r>
              <a:rPr lang="fi-FI" i="1" dirty="0" err="1" smtClean="0"/>
              <a:t>What</a:t>
            </a:r>
            <a:r>
              <a:rPr lang="fi-FI" i="1" dirty="0" smtClean="0"/>
              <a:t> </a:t>
            </a:r>
            <a:r>
              <a:rPr lang="fi-FI" i="1" dirty="0" err="1" smtClean="0"/>
              <a:t>time</a:t>
            </a:r>
            <a:r>
              <a:rPr lang="fi-FI" i="1" dirty="0" smtClean="0"/>
              <a:t> </a:t>
            </a:r>
            <a:r>
              <a:rPr lang="fi-FI" b="1" i="1" dirty="0" smtClean="0"/>
              <a:t>is it</a:t>
            </a:r>
            <a:r>
              <a:rPr lang="fi-FI" i="1" dirty="0" smtClean="0"/>
              <a:t>?”</a:t>
            </a:r>
            <a:endParaRPr lang="fi-FI" i="1" dirty="0"/>
          </a:p>
          <a:p>
            <a:pPr marL="914400" lvl="2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i-FI" sz="2800" i="1" dirty="0" smtClean="0">
                <a:sym typeface="Wingdings" panose="05000000000000000000" pitchFamily="2" charset="2"/>
              </a:rPr>
              <a:t> </a:t>
            </a:r>
            <a:r>
              <a:rPr lang="fi-FI" sz="2800" i="1" dirty="0" smtClean="0"/>
              <a:t>My </a:t>
            </a:r>
            <a:r>
              <a:rPr lang="fi-FI" sz="2800" i="1" dirty="0" err="1" smtClean="0"/>
              <a:t>brother</a:t>
            </a:r>
            <a:r>
              <a:rPr lang="fi-FI" sz="2800" i="1" dirty="0" smtClean="0"/>
              <a:t> </a:t>
            </a:r>
            <a:r>
              <a:rPr lang="fi-FI" sz="2800" i="1" dirty="0" err="1" smtClean="0"/>
              <a:t>keeps</a:t>
            </a:r>
            <a:r>
              <a:rPr lang="fi-FI" sz="2800" i="1" dirty="0" smtClean="0"/>
              <a:t> </a:t>
            </a:r>
            <a:r>
              <a:rPr lang="fi-FI" sz="2800" i="1" dirty="0" err="1" smtClean="0"/>
              <a:t>asking</a:t>
            </a:r>
            <a:r>
              <a:rPr lang="fi-FI" sz="2800" i="1" dirty="0" smtClean="0"/>
              <a:t> me </a:t>
            </a:r>
            <a:r>
              <a:rPr lang="fi-FI" sz="2800" i="1" dirty="0" err="1" smtClean="0"/>
              <a:t>what</a:t>
            </a:r>
            <a:r>
              <a:rPr lang="fi-FI" sz="2800" i="1" dirty="0" smtClean="0"/>
              <a:t> </a:t>
            </a:r>
            <a:r>
              <a:rPr lang="fi-FI" sz="2800" i="1" dirty="0" err="1" smtClean="0"/>
              <a:t>time</a:t>
            </a:r>
            <a:r>
              <a:rPr lang="fi-FI" sz="2800" i="1" dirty="0" smtClean="0"/>
              <a:t> </a:t>
            </a:r>
            <a:r>
              <a:rPr lang="fi-FI" sz="2800" b="1" i="1" dirty="0" smtClean="0"/>
              <a:t>it is</a:t>
            </a:r>
            <a:r>
              <a:rPr lang="fi-FI" sz="2800" i="1" dirty="0" smtClean="0"/>
              <a:t>.</a:t>
            </a:r>
          </a:p>
          <a:p>
            <a:pPr marL="457200" lvl="1" indent="0">
              <a:buNone/>
            </a:pPr>
            <a:endParaRPr lang="fi-FI" sz="2600" i="1" dirty="0" smtClean="0"/>
          </a:p>
          <a:p>
            <a:pPr marL="457200" lvl="1" indent="0">
              <a:buNone/>
            </a:pPr>
            <a:endParaRPr lang="fi-FI" sz="2600" i="1" dirty="0" smtClean="0"/>
          </a:p>
          <a:p>
            <a:pPr marL="457200" lvl="1" indent="0">
              <a:buNone/>
            </a:pPr>
            <a:endParaRPr lang="fi-FI" sz="2600" i="1" dirty="0"/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027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34380" y="620688"/>
            <a:ext cx="8280920" cy="639442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600" dirty="0" smtClean="0"/>
              <a:t>EPÄSUORAT KYSYMYKSET</a:t>
            </a: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323528" y="1260131"/>
            <a:ext cx="8491772" cy="46171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2600" dirty="0" smtClean="0"/>
              <a:t>Epäsuorassa kysymyksessä apuverbit </a:t>
            </a:r>
            <a:r>
              <a:rPr lang="fi-FI" sz="2600" b="1" i="1" dirty="0" err="1" smtClean="0"/>
              <a:t>do</a:t>
            </a:r>
            <a:r>
              <a:rPr lang="fi-FI" sz="2600" b="1" i="1" dirty="0" smtClean="0"/>
              <a:t>, </a:t>
            </a:r>
            <a:r>
              <a:rPr lang="fi-FI" sz="2600" b="1" i="1" dirty="0" err="1" smtClean="0"/>
              <a:t>does</a:t>
            </a:r>
            <a:r>
              <a:rPr lang="fi-FI" sz="2600" b="1" i="1" dirty="0" smtClean="0"/>
              <a:t>, </a:t>
            </a:r>
            <a:r>
              <a:rPr lang="fi-FI" sz="2600" b="1" i="1" dirty="0" err="1" smtClean="0"/>
              <a:t>did</a:t>
            </a:r>
            <a:r>
              <a:rPr lang="fi-FI" sz="2600" b="1" i="1" dirty="0" smtClean="0"/>
              <a:t> </a:t>
            </a:r>
            <a:r>
              <a:rPr lang="fi-FI" sz="2600" dirty="0" smtClean="0"/>
              <a:t>jäävät pois.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fi-FI" sz="2600" dirty="0" smtClean="0"/>
              <a:t>”</a:t>
            </a:r>
            <a:r>
              <a:rPr lang="fi-FI" sz="2600" dirty="0" err="1"/>
              <a:t>When</a:t>
            </a:r>
            <a:r>
              <a:rPr lang="fi-FI" sz="2600" dirty="0"/>
              <a:t> </a:t>
            </a:r>
            <a:r>
              <a:rPr lang="fi-FI" sz="2600" b="1" dirty="0" err="1"/>
              <a:t>does</a:t>
            </a:r>
            <a:r>
              <a:rPr lang="fi-FI" sz="2600" dirty="0"/>
              <a:t> </a:t>
            </a:r>
            <a:r>
              <a:rPr lang="fi-FI" sz="2600" dirty="0" err="1"/>
              <a:t>the</a:t>
            </a:r>
            <a:r>
              <a:rPr lang="fi-FI" sz="2600" dirty="0"/>
              <a:t> </a:t>
            </a:r>
            <a:r>
              <a:rPr lang="fi-FI" sz="2600" dirty="0" err="1"/>
              <a:t>train</a:t>
            </a:r>
            <a:r>
              <a:rPr lang="fi-FI" sz="2600" dirty="0"/>
              <a:t> </a:t>
            </a:r>
            <a:r>
              <a:rPr lang="fi-FI" sz="2600" b="1" dirty="0" err="1"/>
              <a:t>leave</a:t>
            </a:r>
            <a:r>
              <a:rPr lang="fi-FI" sz="2600" dirty="0"/>
              <a:t>?"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fi-FI" sz="2600" dirty="0" smtClean="0">
                <a:sym typeface="Wingdings" panose="05000000000000000000" pitchFamily="2" charset="2"/>
              </a:rPr>
              <a:t></a:t>
            </a:r>
            <a:r>
              <a:rPr lang="fi-FI" sz="2600" dirty="0" smtClean="0"/>
              <a:t> A </a:t>
            </a:r>
            <a:r>
              <a:rPr lang="fi-FI" sz="2600" dirty="0" err="1"/>
              <a:t>fellow</a:t>
            </a:r>
            <a:r>
              <a:rPr lang="fi-FI" sz="2600" dirty="0"/>
              <a:t> </a:t>
            </a:r>
            <a:r>
              <a:rPr lang="fi-FI" sz="2600" dirty="0" err="1"/>
              <a:t>traveller</a:t>
            </a:r>
            <a:r>
              <a:rPr lang="fi-FI" sz="2600" dirty="0"/>
              <a:t> </a:t>
            </a:r>
            <a:r>
              <a:rPr lang="fi-FI" sz="2600" dirty="0" err="1"/>
              <a:t>wonders</a:t>
            </a:r>
            <a:r>
              <a:rPr lang="fi-FI" sz="2600" dirty="0"/>
              <a:t> </a:t>
            </a:r>
            <a:r>
              <a:rPr lang="fi-FI" sz="2600" dirty="0" err="1"/>
              <a:t>when</a:t>
            </a:r>
            <a:r>
              <a:rPr lang="fi-FI" sz="2600" dirty="0"/>
              <a:t> </a:t>
            </a:r>
            <a:r>
              <a:rPr lang="fi-FI" sz="2600" dirty="0" err="1"/>
              <a:t>the</a:t>
            </a:r>
            <a:r>
              <a:rPr lang="fi-FI" sz="2600" dirty="0"/>
              <a:t> </a:t>
            </a:r>
            <a:r>
              <a:rPr lang="fi-FI" sz="2600" dirty="0" err="1"/>
              <a:t>train</a:t>
            </a:r>
            <a:r>
              <a:rPr lang="fi-FI" sz="2600" dirty="0"/>
              <a:t> </a:t>
            </a:r>
            <a:r>
              <a:rPr lang="fi-FI" sz="2600" b="1" dirty="0" err="1"/>
              <a:t>leave</a:t>
            </a:r>
            <a:r>
              <a:rPr lang="fi-FI" sz="2600" b="1" u="sng" dirty="0" err="1"/>
              <a:t>s</a:t>
            </a:r>
            <a:r>
              <a:rPr lang="fi-FI" sz="26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800" dirty="0" smtClean="0"/>
              <a:t>		(Huomaa</a:t>
            </a:r>
            <a:r>
              <a:rPr lang="fi-FI" sz="1800" dirty="0"/>
              <a:t>!  </a:t>
            </a:r>
            <a:r>
              <a:rPr lang="fi-FI" sz="1800" i="1" dirty="0" err="1" smtClean="0"/>
              <a:t>Does</a:t>
            </a:r>
            <a:r>
              <a:rPr lang="fi-FI" sz="1800" dirty="0" smtClean="0"/>
              <a:t>-apuverbin </a:t>
            </a:r>
            <a:r>
              <a:rPr lang="fi-FI" sz="1800" dirty="0"/>
              <a:t>jäädessä pois, yksikön 3. persoonan pääte </a:t>
            </a:r>
            <a:r>
              <a:rPr lang="fi-FI" sz="1800" dirty="0" smtClean="0"/>
              <a:t>		lisätään pääverbiin.)</a:t>
            </a:r>
          </a:p>
          <a:p>
            <a:pPr marL="0" indent="0">
              <a:spcBef>
                <a:spcPts val="0"/>
              </a:spcBef>
              <a:buNone/>
            </a:pPr>
            <a:endParaRPr lang="fi-FI" sz="1800" dirty="0"/>
          </a:p>
          <a:p>
            <a:pPr>
              <a:spcBef>
                <a:spcPts val="0"/>
              </a:spcBef>
            </a:pPr>
            <a:r>
              <a:rPr lang="fi-FI" sz="2600" dirty="0" smtClean="0"/>
              <a:t>Apuverbit kuitenkin </a:t>
            </a:r>
            <a:r>
              <a:rPr lang="fi-FI" sz="2600" dirty="0"/>
              <a:t>säilyvät kielteisissä lauseissa</a:t>
            </a:r>
            <a:r>
              <a:rPr lang="fi-FI" sz="2600" dirty="0" smtClean="0"/>
              <a:t>.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fi-FI" sz="2600" dirty="0" smtClean="0"/>
              <a:t>”</a:t>
            </a:r>
            <a:r>
              <a:rPr lang="fi-FI" sz="2600" dirty="0" err="1" smtClean="0"/>
              <a:t>Why</a:t>
            </a:r>
            <a:r>
              <a:rPr lang="fi-FI" sz="2600" dirty="0" smtClean="0"/>
              <a:t> </a:t>
            </a:r>
            <a:r>
              <a:rPr lang="fi-FI" sz="2600" b="1" dirty="0" err="1" smtClean="0"/>
              <a:t>didn’t</a:t>
            </a:r>
            <a:r>
              <a:rPr lang="fi-FI" sz="2600" dirty="0" smtClean="0"/>
              <a:t> </a:t>
            </a:r>
            <a:r>
              <a:rPr lang="fi-FI" sz="2600" dirty="0" err="1" smtClean="0"/>
              <a:t>you</a:t>
            </a:r>
            <a:r>
              <a:rPr lang="fi-FI" sz="2600" dirty="0" smtClean="0"/>
              <a:t> </a:t>
            </a:r>
            <a:r>
              <a:rPr lang="fi-FI" sz="2600" b="1" dirty="0" err="1" smtClean="0"/>
              <a:t>tell</a:t>
            </a:r>
            <a:r>
              <a:rPr lang="fi-FI" sz="2600" dirty="0" smtClean="0"/>
              <a:t> me I </a:t>
            </a:r>
            <a:r>
              <a:rPr lang="fi-FI" sz="2600" dirty="0" err="1" smtClean="0"/>
              <a:t>was</a:t>
            </a:r>
            <a:r>
              <a:rPr lang="fi-FI" sz="2600" dirty="0" smtClean="0"/>
              <a:t> </a:t>
            </a:r>
            <a:r>
              <a:rPr lang="fi-FI" sz="2600" dirty="0" err="1" smtClean="0"/>
              <a:t>wearing</a:t>
            </a:r>
            <a:r>
              <a:rPr lang="fi-FI" sz="2600" dirty="0" smtClean="0"/>
              <a:t> my </a:t>
            </a:r>
            <a:r>
              <a:rPr lang="fi-FI" sz="2600" dirty="0" err="1" smtClean="0"/>
              <a:t>blouse</a:t>
            </a:r>
            <a:r>
              <a:rPr lang="fi-FI" sz="2600" dirty="0" smtClean="0"/>
              <a:t> inside out?”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fi-FI" sz="2600" dirty="0" smtClean="0">
                <a:sym typeface="Wingdings" panose="05000000000000000000" pitchFamily="2" charset="2"/>
              </a:rPr>
              <a:t> </a:t>
            </a:r>
            <a:r>
              <a:rPr lang="fi-FI" sz="2600" dirty="0" err="1" smtClean="0"/>
              <a:t>I’ll</a:t>
            </a:r>
            <a:r>
              <a:rPr lang="fi-FI" sz="2600" dirty="0" smtClean="0"/>
              <a:t> </a:t>
            </a:r>
            <a:r>
              <a:rPr lang="fi-FI" sz="2600" dirty="0" err="1" smtClean="0"/>
              <a:t>ask</a:t>
            </a:r>
            <a:r>
              <a:rPr lang="fi-FI" sz="2600" dirty="0" smtClean="0"/>
              <a:t> my </a:t>
            </a:r>
            <a:r>
              <a:rPr lang="fi-FI" sz="2600" dirty="0" err="1" smtClean="0"/>
              <a:t>friend</a:t>
            </a:r>
            <a:r>
              <a:rPr lang="fi-FI" sz="2600" dirty="0" smtClean="0"/>
              <a:t> </a:t>
            </a:r>
            <a:r>
              <a:rPr lang="fi-FI" sz="2600" dirty="0" err="1" smtClean="0"/>
              <a:t>why</a:t>
            </a:r>
            <a:r>
              <a:rPr lang="fi-FI" sz="2600" dirty="0" smtClean="0"/>
              <a:t> </a:t>
            </a:r>
            <a:r>
              <a:rPr lang="fi-FI" sz="2600" dirty="0" err="1" smtClean="0"/>
              <a:t>she</a:t>
            </a:r>
            <a:r>
              <a:rPr lang="fi-FI" sz="2600" dirty="0" smtClean="0"/>
              <a:t> </a:t>
            </a:r>
            <a:r>
              <a:rPr lang="fi-FI" sz="2600" b="1" dirty="0" err="1" smtClean="0"/>
              <a:t>didn’t</a:t>
            </a:r>
            <a:r>
              <a:rPr lang="fi-FI" sz="2600" b="1" dirty="0" smtClean="0"/>
              <a:t> </a:t>
            </a:r>
            <a:r>
              <a:rPr lang="fi-FI" sz="2600" b="1" dirty="0" err="1" smtClean="0"/>
              <a:t>tell</a:t>
            </a:r>
            <a:r>
              <a:rPr lang="fi-FI" sz="2600" b="1" dirty="0" smtClean="0"/>
              <a:t> </a:t>
            </a:r>
            <a:r>
              <a:rPr lang="fi-FI" sz="2600" dirty="0" smtClean="0"/>
              <a:t>me I </a:t>
            </a:r>
            <a:r>
              <a:rPr lang="fi-FI" sz="2600" dirty="0" err="1" smtClean="0"/>
              <a:t>was</a:t>
            </a:r>
            <a:r>
              <a:rPr lang="fi-FI" sz="2600" dirty="0" smtClean="0"/>
              <a:t> </a:t>
            </a:r>
            <a:r>
              <a:rPr lang="fi-FI" sz="2600" dirty="0" err="1" smtClean="0"/>
              <a:t>wearing</a:t>
            </a:r>
            <a:r>
              <a:rPr lang="fi-FI" sz="2600" dirty="0" smtClean="0"/>
              <a:t> my </a:t>
            </a:r>
            <a:r>
              <a:rPr lang="fi-FI" sz="2600" dirty="0" err="1" smtClean="0"/>
              <a:t>blouse</a:t>
            </a:r>
            <a:r>
              <a:rPr lang="fi-FI" sz="2600" dirty="0" smtClean="0"/>
              <a:t> inside out.</a:t>
            </a:r>
          </a:p>
          <a:p>
            <a:pPr marL="914400" lvl="2" indent="0">
              <a:buNone/>
            </a:pPr>
            <a:endParaRPr lang="fi-FI" dirty="0"/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  <p:cxnSp>
        <p:nvCxnSpPr>
          <p:cNvPr id="3" name="Kaareva yhdysviiva 2"/>
          <p:cNvCxnSpPr/>
          <p:nvPr/>
        </p:nvCxnSpPr>
        <p:spPr>
          <a:xfrm rot="10800000">
            <a:off x="7452320" y="2420886"/>
            <a:ext cx="792088" cy="288032"/>
          </a:xfrm>
          <a:prstGeom prst="curvedConnector3">
            <a:avLst>
              <a:gd name="adj1" fmla="val -18166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73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387778" y="332656"/>
            <a:ext cx="8280920" cy="720080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600" dirty="0" smtClean="0"/>
              <a:t>EPÄSUORAT KYSYMYKSET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323528" y="980728"/>
            <a:ext cx="8574124" cy="5040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2600" dirty="0" smtClean="0"/>
              <a:t>Jos </a:t>
            </a:r>
            <a:r>
              <a:rPr lang="fi-FI" sz="2600" dirty="0"/>
              <a:t>kysymys alkaa verbillä, </a:t>
            </a:r>
            <a:r>
              <a:rPr lang="fi-FI" sz="2600" dirty="0" smtClean="0"/>
              <a:t>epäsuora kysymys alkaa </a:t>
            </a:r>
            <a:r>
              <a:rPr lang="fi-FI" sz="2600" b="1" i="1" dirty="0" err="1" smtClean="0"/>
              <a:t>if</a:t>
            </a:r>
            <a:r>
              <a:rPr lang="fi-FI" sz="2600" dirty="0" smtClean="0"/>
              <a:t> </a:t>
            </a:r>
            <a:r>
              <a:rPr lang="fi-FI" sz="2600" dirty="0"/>
              <a:t>tai </a:t>
            </a:r>
            <a:r>
              <a:rPr lang="fi-FI" sz="2600" b="1" i="1" dirty="0" err="1" smtClean="0"/>
              <a:t>whether</a:t>
            </a:r>
            <a:r>
              <a:rPr lang="fi-FI" sz="2600" b="1" i="1" dirty="0" smtClean="0"/>
              <a:t> </a:t>
            </a:r>
            <a:r>
              <a:rPr lang="fi-FI" sz="2600" dirty="0" smtClean="0"/>
              <a:t>-sanalla. </a:t>
            </a:r>
          </a:p>
          <a:p>
            <a:pPr marL="914400" lvl="2" indent="0">
              <a:spcBef>
                <a:spcPts val="1200"/>
              </a:spcBef>
              <a:buNone/>
            </a:pPr>
            <a:r>
              <a:rPr lang="fi-FI" sz="2600" dirty="0" smtClean="0"/>
              <a:t>”</a:t>
            </a:r>
            <a:r>
              <a:rPr lang="fi-FI" sz="2600" b="1" dirty="0" err="1" smtClean="0"/>
              <a:t>Do</a:t>
            </a:r>
            <a:r>
              <a:rPr lang="fi-FI" sz="2600" dirty="0" smtClean="0"/>
              <a:t> </a:t>
            </a:r>
            <a:r>
              <a:rPr lang="fi-FI" sz="2600" dirty="0" err="1" smtClean="0"/>
              <a:t>you</a:t>
            </a:r>
            <a:r>
              <a:rPr lang="fi-FI" sz="2600" dirty="0" smtClean="0"/>
              <a:t> play tennis </a:t>
            </a:r>
            <a:r>
              <a:rPr lang="fi-FI" sz="2600" dirty="0" err="1" smtClean="0"/>
              <a:t>every</a:t>
            </a:r>
            <a:r>
              <a:rPr lang="fi-FI" sz="2600" dirty="0" smtClean="0"/>
              <a:t> </a:t>
            </a:r>
            <a:r>
              <a:rPr lang="fi-FI" sz="2600" dirty="0" err="1" smtClean="0"/>
              <a:t>week</a:t>
            </a:r>
            <a:r>
              <a:rPr lang="fi-FI" sz="2600" dirty="0" smtClean="0"/>
              <a:t>?"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i-FI" sz="2600" dirty="0" smtClean="0"/>
              <a:t> My </a:t>
            </a:r>
            <a:r>
              <a:rPr lang="fi-FI" sz="2600" dirty="0" err="1"/>
              <a:t>teacher</a:t>
            </a:r>
            <a:r>
              <a:rPr lang="fi-FI" sz="2600" dirty="0"/>
              <a:t> </a:t>
            </a:r>
            <a:r>
              <a:rPr lang="fi-FI" sz="2600" dirty="0" err="1"/>
              <a:t>asked</a:t>
            </a:r>
            <a:r>
              <a:rPr lang="fi-FI" sz="2600" dirty="0"/>
              <a:t> me </a:t>
            </a:r>
            <a:r>
              <a:rPr lang="fi-FI" sz="2600" b="1" dirty="0" err="1"/>
              <a:t>if</a:t>
            </a:r>
            <a:r>
              <a:rPr lang="fi-FI" sz="2600" b="1" dirty="0"/>
              <a:t>/</a:t>
            </a:r>
            <a:r>
              <a:rPr lang="fi-FI" sz="2600" b="1" dirty="0" err="1"/>
              <a:t>whether</a:t>
            </a:r>
            <a:r>
              <a:rPr lang="fi-FI" sz="2600" dirty="0"/>
              <a:t> I play/</a:t>
            </a:r>
            <a:r>
              <a:rPr lang="fi-FI" sz="2600" dirty="0" err="1"/>
              <a:t>played</a:t>
            </a:r>
            <a:r>
              <a:rPr lang="fi-FI" sz="2600" dirty="0"/>
              <a:t> tennis </a:t>
            </a:r>
            <a:r>
              <a:rPr lang="fi-FI" sz="2600" dirty="0" err="1"/>
              <a:t>every</a:t>
            </a:r>
            <a:r>
              <a:rPr lang="fi-FI" sz="2600" dirty="0"/>
              <a:t> </a:t>
            </a:r>
            <a:r>
              <a:rPr lang="fi-FI" sz="2600" dirty="0" err="1"/>
              <a:t>week</a:t>
            </a:r>
            <a:r>
              <a:rPr lang="fi-FI" sz="2600" dirty="0" smtClean="0"/>
              <a:t>.</a:t>
            </a:r>
          </a:p>
          <a:p>
            <a:pPr marL="914400" lvl="2" indent="0">
              <a:spcBef>
                <a:spcPts val="1200"/>
              </a:spcBef>
              <a:buNone/>
            </a:pPr>
            <a:r>
              <a:rPr lang="fi-FI" sz="2600" dirty="0" smtClean="0"/>
              <a:t>”</a:t>
            </a:r>
            <a:r>
              <a:rPr lang="fi-FI" sz="2600" b="1" dirty="0" err="1"/>
              <a:t>Will</a:t>
            </a:r>
            <a:r>
              <a:rPr lang="fi-FI" sz="2600" b="1" dirty="0"/>
              <a:t> </a:t>
            </a:r>
            <a:r>
              <a:rPr lang="fi-FI" sz="2600" dirty="0" err="1"/>
              <a:t>you</a:t>
            </a:r>
            <a:r>
              <a:rPr lang="fi-FI" sz="2600" dirty="0"/>
              <a:t> </a:t>
            </a:r>
            <a:r>
              <a:rPr lang="fi-FI" sz="2600" dirty="0" err="1"/>
              <a:t>be</a:t>
            </a:r>
            <a:r>
              <a:rPr lang="fi-FI" sz="2600" dirty="0"/>
              <a:t> </a:t>
            </a:r>
            <a:r>
              <a:rPr lang="fi-FI" sz="2600" dirty="0" err="1"/>
              <a:t>here</a:t>
            </a:r>
            <a:r>
              <a:rPr lang="fi-FI" sz="2600" dirty="0"/>
              <a:t> </a:t>
            </a:r>
            <a:r>
              <a:rPr lang="fi-FI" sz="2600" dirty="0" err="1"/>
              <a:t>tomorrow</a:t>
            </a:r>
            <a:r>
              <a:rPr lang="fi-FI" sz="2600" dirty="0"/>
              <a:t>?"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i-FI" sz="2600" dirty="0" smtClean="0"/>
              <a:t> </a:t>
            </a:r>
            <a:r>
              <a:rPr lang="fi-FI" sz="2600" dirty="0" err="1" smtClean="0"/>
              <a:t>Do</a:t>
            </a:r>
            <a:r>
              <a:rPr lang="fi-FI" sz="2600" dirty="0" smtClean="0"/>
              <a:t> </a:t>
            </a:r>
            <a:r>
              <a:rPr lang="fi-FI" sz="2600" dirty="0" err="1" smtClean="0"/>
              <a:t>you</a:t>
            </a:r>
            <a:r>
              <a:rPr lang="fi-FI" sz="2600" dirty="0" smtClean="0"/>
              <a:t> </a:t>
            </a:r>
            <a:r>
              <a:rPr lang="fi-FI" sz="2600" dirty="0" err="1" smtClean="0"/>
              <a:t>know</a:t>
            </a:r>
            <a:r>
              <a:rPr lang="fi-FI" sz="2600" dirty="0" smtClean="0"/>
              <a:t> </a:t>
            </a:r>
            <a:r>
              <a:rPr lang="fi-FI" sz="2600" b="1" dirty="0" err="1" smtClean="0"/>
              <a:t>if</a:t>
            </a:r>
            <a:r>
              <a:rPr lang="fi-FI" sz="2600" b="1" dirty="0" smtClean="0"/>
              <a:t>/</a:t>
            </a:r>
            <a:r>
              <a:rPr lang="fi-FI" sz="2600" b="1" dirty="0" err="1" smtClean="0"/>
              <a:t>whether</a:t>
            </a:r>
            <a:r>
              <a:rPr lang="fi-FI" sz="2600" dirty="0" smtClean="0"/>
              <a:t> </a:t>
            </a:r>
            <a:r>
              <a:rPr lang="fi-FI" sz="2600" dirty="0" err="1" smtClean="0"/>
              <a:t>you</a:t>
            </a:r>
            <a:r>
              <a:rPr lang="fi-FI" sz="2600" dirty="0" smtClean="0"/>
              <a:t> </a:t>
            </a:r>
            <a:r>
              <a:rPr lang="fi-FI" sz="2600" dirty="0" err="1"/>
              <a:t>will</a:t>
            </a:r>
            <a:r>
              <a:rPr lang="fi-FI" sz="2600" dirty="0"/>
              <a:t> </a:t>
            </a:r>
            <a:r>
              <a:rPr lang="fi-FI" sz="2600" dirty="0" err="1"/>
              <a:t>be</a:t>
            </a:r>
            <a:r>
              <a:rPr lang="fi-FI" sz="2600" dirty="0"/>
              <a:t> </a:t>
            </a:r>
            <a:r>
              <a:rPr lang="fi-FI" sz="2600" dirty="0" err="1" smtClean="0"/>
              <a:t>here</a:t>
            </a:r>
            <a:r>
              <a:rPr lang="fi-FI" sz="2600" dirty="0" smtClean="0"/>
              <a:t> </a:t>
            </a:r>
            <a:r>
              <a:rPr lang="fi-FI" sz="2600" dirty="0" err="1" smtClean="0"/>
              <a:t>tomorrow</a:t>
            </a:r>
            <a:r>
              <a:rPr lang="fi-FI" sz="2600" dirty="0" smtClean="0"/>
              <a:t>?</a:t>
            </a:r>
          </a:p>
          <a:p>
            <a:pPr>
              <a:spcBef>
                <a:spcPts val="2400"/>
              </a:spcBef>
            </a:pPr>
            <a:r>
              <a:rPr lang="fi-FI" sz="2600" dirty="0" smtClean="0"/>
              <a:t>Epäsuoraa </a:t>
            </a:r>
            <a:r>
              <a:rPr lang="fi-FI" sz="2600" dirty="0"/>
              <a:t>kysymystä </a:t>
            </a:r>
            <a:r>
              <a:rPr lang="fi-FI" sz="2600" b="1" dirty="0"/>
              <a:t>ei</a:t>
            </a:r>
            <a:r>
              <a:rPr lang="fi-FI" sz="2600" dirty="0"/>
              <a:t> eroteta johtolauseesta </a:t>
            </a:r>
            <a:r>
              <a:rPr lang="fi-FI" sz="2600" b="1" dirty="0"/>
              <a:t>pilkulla</a:t>
            </a:r>
            <a:r>
              <a:rPr lang="fi-FI" sz="2600" dirty="0"/>
              <a:t>. </a:t>
            </a:r>
            <a:endParaRPr lang="fi-FI" sz="2600" dirty="0" smtClean="0"/>
          </a:p>
          <a:p>
            <a:pPr>
              <a:spcBef>
                <a:spcPts val="600"/>
              </a:spcBef>
            </a:pPr>
            <a:r>
              <a:rPr lang="fi-FI" sz="2600" dirty="0" smtClean="0"/>
              <a:t>Epäsuorissa </a:t>
            </a:r>
            <a:r>
              <a:rPr lang="fi-FI" sz="2600" dirty="0"/>
              <a:t>kysymyksissä </a:t>
            </a:r>
            <a:r>
              <a:rPr lang="fi-FI" sz="2600" b="1" dirty="0"/>
              <a:t>ei</a:t>
            </a:r>
            <a:r>
              <a:rPr lang="fi-FI" sz="2600" dirty="0"/>
              <a:t> käytetä </a:t>
            </a:r>
            <a:r>
              <a:rPr lang="fi-FI" sz="2600" b="1" dirty="0"/>
              <a:t>kysymysmerkkiä</a:t>
            </a:r>
            <a:r>
              <a:rPr lang="fi-FI" sz="2600" dirty="0"/>
              <a:t> ellei johtolause ole </a:t>
            </a:r>
            <a:r>
              <a:rPr lang="fi-FI" sz="2600" dirty="0" smtClean="0"/>
              <a:t>kysymys.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>
                <a:solidFill>
                  <a:schemeClr val="tx1"/>
                </a:solidFill>
              </a:rPr>
              <a:t>	</a:t>
            </a:r>
            <a:r>
              <a:rPr lang="fi-FI" sz="2600" i="1" dirty="0" smtClean="0">
                <a:solidFill>
                  <a:schemeClr val="tx1"/>
                </a:solidFill>
              </a:rPr>
              <a:t>(vrt. My </a:t>
            </a:r>
            <a:r>
              <a:rPr lang="fi-FI" sz="2600" i="1" dirty="0" err="1" smtClean="0">
                <a:solidFill>
                  <a:schemeClr val="tx1"/>
                </a:solidFill>
              </a:rPr>
              <a:t>teacher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asked</a:t>
            </a:r>
            <a:r>
              <a:rPr lang="fi-FI" sz="2600" i="1" dirty="0" smtClean="0">
                <a:solidFill>
                  <a:schemeClr val="tx1"/>
                </a:solidFill>
              </a:rPr>
              <a:t> me… / </a:t>
            </a:r>
            <a:r>
              <a:rPr lang="fi-FI" sz="2600" i="1" dirty="0" err="1" smtClean="0">
                <a:solidFill>
                  <a:schemeClr val="tx1"/>
                </a:solidFill>
              </a:rPr>
              <a:t>Do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you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know</a:t>
            </a:r>
            <a:r>
              <a:rPr lang="fi-FI" sz="2600" i="1" dirty="0" smtClean="0">
                <a:solidFill>
                  <a:schemeClr val="tx1"/>
                </a:solidFill>
              </a:rPr>
              <a:t>…?)</a:t>
            </a:r>
            <a:r>
              <a:rPr lang="fi-FI" sz="2400" i="1" dirty="0">
                <a:solidFill>
                  <a:schemeClr val="tx1"/>
                </a:solidFill>
              </a:rPr>
              <a:t>	</a:t>
            </a:r>
            <a:endParaRPr lang="fi-FI" sz="2400" i="1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fi-FI" i="1" dirty="0"/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49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34380" y="261452"/>
            <a:ext cx="8280920" cy="792088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600" dirty="0" smtClean="0"/>
              <a:t>EPÄSUORAT KYSYMYKSET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387778" y="1052736"/>
            <a:ext cx="857412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/>
              <a:t>Tarkista</a:t>
            </a:r>
            <a:r>
              <a:rPr lang="en-US" sz="2400" dirty="0" smtClean="0"/>
              <a:t> </a:t>
            </a:r>
            <a:r>
              <a:rPr lang="en-US" sz="2400" dirty="0" err="1" smtClean="0"/>
              <a:t>epäsuoraa</a:t>
            </a:r>
            <a:r>
              <a:rPr lang="en-US" sz="2400" dirty="0" smtClean="0"/>
              <a:t> </a:t>
            </a:r>
            <a:r>
              <a:rPr lang="en-US" sz="2400" dirty="0" err="1" smtClean="0"/>
              <a:t>kysymystä</a:t>
            </a:r>
            <a:r>
              <a:rPr lang="en-US" sz="2400" dirty="0" smtClean="0"/>
              <a:t> </a:t>
            </a:r>
            <a:r>
              <a:rPr lang="en-US" sz="2400" dirty="0" err="1" smtClean="0"/>
              <a:t>tehdessäsi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1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</a:rPr>
              <a:t>Millä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aloitat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epäsuoran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kysymyksen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johtolauseen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jälkeen</a:t>
            </a:r>
            <a:r>
              <a:rPr lang="en-US" sz="22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smtClean="0"/>
              <a:t>		</a:t>
            </a:r>
            <a:r>
              <a:rPr lang="en-US" sz="2200" b="1" i="1" dirty="0" smtClean="0"/>
              <a:t>IF/WHETHER?</a:t>
            </a:r>
            <a:endParaRPr lang="en-US" sz="2200" b="1" i="1" dirty="0"/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2. </a:t>
            </a:r>
            <a:r>
              <a:rPr lang="en-US" sz="2200" dirty="0" err="1" smtClean="0">
                <a:solidFill>
                  <a:schemeClr val="tx1"/>
                </a:solidFill>
              </a:rPr>
              <a:t>Vaihda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suoran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kysymyksen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sanajärjestys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suoraksi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smtClean="0"/>
              <a:t>		</a:t>
            </a:r>
            <a:r>
              <a:rPr lang="en-US" sz="2200" b="1" i="1" dirty="0" smtClean="0"/>
              <a:t>WORD ORDER</a:t>
            </a:r>
            <a:endParaRPr lang="en-US" sz="2200" b="1" i="1" dirty="0"/>
          </a:p>
          <a:p>
            <a:pPr marL="0" indent="0">
              <a:lnSpc>
                <a:spcPts val="2240"/>
              </a:lnSpc>
              <a:buNone/>
            </a:pPr>
            <a:r>
              <a:rPr lang="en-US" sz="2200" dirty="0">
                <a:solidFill>
                  <a:schemeClr val="tx1"/>
                </a:solidFill>
              </a:rPr>
              <a:t>3. </a:t>
            </a:r>
            <a:r>
              <a:rPr lang="en-US" sz="2200" dirty="0" err="1" smtClean="0">
                <a:solidFill>
                  <a:schemeClr val="tx1"/>
                </a:solidFill>
              </a:rPr>
              <a:t>Muuttuvatko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aikamuodot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eli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onko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johtolauseen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verbi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imperfektissä</a:t>
            </a:r>
            <a:r>
              <a:rPr lang="en-US" sz="2200" dirty="0" smtClean="0">
                <a:solidFill>
                  <a:schemeClr val="tx1"/>
                </a:solidFill>
              </a:rPr>
              <a:t> tai </a:t>
            </a:r>
            <a:r>
              <a:rPr lang="en-US" sz="2200" dirty="0" err="1" smtClean="0">
                <a:solidFill>
                  <a:schemeClr val="tx1"/>
                </a:solidFill>
              </a:rPr>
              <a:t>pluskvamperfektissä</a:t>
            </a:r>
            <a:r>
              <a:rPr lang="en-US" sz="22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lnSpc>
                <a:spcPts val="2240"/>
              </a:lnSpc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smtClean="0"/>
              <a:t>		</a:t>
            </a:r>
            <a:r>
              <a:rPr lang="en-US" sz="2200" b="1" i="1" dirty="0" smtClean="0"/>
              <a:t>TENSES</a:t>
            </a:r>
            <a:endParaRPr lang="en-US" sz="2200" b="1" i="1" dirty="0"/>
          </a:p>
          <a:p>
            <a:pPr marL="0" indent="0">
              <a:lnSpc>
                <a:spcPts val="224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4. </a:t>
            </a:r>
            <a:r>
              <a:rPr lang="en-US" sz="2200" dirty="0" err="1" smtClean="0">
                <a:solidFill>
                  <a:schemeClr val="tx1"/>
                </a:solidFill>
              </a:rPr>
              <a:t>Kuka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puhuu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kenelle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missä</a:t>
            </a:r>
            <a:r>
              <a:rPr lang="en-US" sz="2200" dirty="0" smtClean="0">
                <a:solidFill>
                  <a:schemeClr val="tx1"/>
                </a:solidFill>
              </a:rPr>
              <a:t> ja </a:t>
            </a:r>
            <a:r>
              <a:rPr lang="en-US" sz="2200" dirty="0" err="1" smtClean="0">
                <a:solidFill>
                  <a:schemeClr val="tx1"/>
                </a:solidFill>
              </a:rPr>
              <a:t>milloin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eli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muuttuvatko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persoona-pronominit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ajan</a:t>
            </a:r>
            <a:r>
              <a:rPr lang="en-US" sz="2200" dirty="0" smtClean="0">
                <a:solidFill>
                  <a:schemeClr val="tx1"/>
                </a:solidFill>
              </a:rPr>
              <a:t> ja </a:t>
            </a:r>
            <a:r>
              <a:rPr lang="en-US" sz="2200" dirty="0" err="1" smtClean="0">
                <a:solidFill>
                  <a:schemeClr val="tx1"/>
                </a:solidFill>
              </a:rPr>
              <a:t>paikan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määreet</a:t>
            </a:r>
            <a:r>
              <a:rPr lang="en-US" sz="22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lnSpc>
                <a:spcPts val="2240"/>
              </a:lnSpc>
              <a:spcBef>
                <a:spcPts val="0"/>
              </a:spcBef>
              <a:buNone/>
            </a:pPr>
            <a:r>
              <a:rPr lang="en-US" sz="2200" dirty="0"/>
              <a:t>		</a:t>
            </a:r>
            <a:r>
              <a:rPr lang="en-US" sz="2200" b="1" i="1" dirty="0" smtClean="0"/>
              <a:t>PRONOUNS, TIME AND LOCATION</a:t>
            </a:r>
            <a:endParaRPr lang="en-US" sz="2200" b="1" i="1" dirty="0"/>
          </a:p>
          <a:p>
            <a:pPr marL="0" indent="0">
              <a:lnSpc>
                <a:spcPts val="224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5. </a:t>
            </a:r>
            <a:r>
              <a:rPr lang="en-US" sz="2200" dirty="0" err="1" smtClean="0">
                <a:solidFill>
                  <a:schemeClr val="tx1"/>
                </a:solidFill>
              </a:rPr>
              <a:t>Onko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johtolause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kysymys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vai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väite</a:t>
            </a:r>
            <a:r>
              <a:rPr lang="en-US" sz="2200" dirty="0" smtClean="0">
                <a:solidFill>
                  <a:schemeClr val="tx1"/>
                </a:solidFill>
              </a:rPr>
              <a:t>? Eli </a:t>
            </a:r>
            <a:r>
              <a:rPr lang="en-US" sz="2200" dirty="0" err="1" smtClean="0">
                <a:solidFill>
                  <a:schemeClr val="tx1"/>
                </a:solidFill>
              </a:rPr>
              <a:t>tuleeko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loppuun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kysymysmerkki</a:t>
            </a:r>
            <a:r>
              <a:rPr lang="en-US" sz="22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lnSpc>
                <a:spcPts val="2240"/>
              </a:lnSpc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smtClean="0"/>
              <a:t>		</a:t>
            </a:r>
            <a:r>
              <a:rPr lang="en-US" sz="2200" b="1" i="1" dirty="0" smtClean="0"/>
              <a:t>QUESTION MARK</a:t>
            </a:r>
            <a:endParaRPr lang="fi-FI" sz="2200" i="1" dirty="0"/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978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sz="4900" b="1" dirty="0" smtClean="0">
                <a:solidFill>
                  <a:schemeClr val="accent1"/>
                </a:solidFill>
              </a:rPr>
              <a:t>Epäsuora kerronta</a:t>
            </a: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sz="3600" b="1" dirty="0" smtClean="0">
                <a:solidFill>
                  <a:schemeClr val="accent3"/>
                </a:solidFill>
              </a:rPr>
              <a:t>Väitelauseet, kysymykset,</a:t>
            </a:r>
            <a:br>
              <a:rPr lang="fi-FI" altLang="fi-FI" sz="3600" b="1" dirty="0" smtClean="0">
                <a:solidFill>
                  <a:schemeClr val="accent3"/>
                </a:solidFill>
              </a:rPr>
            </a:br>
            <a:r>
              <a:rPr lang="fi-FI" altLang="fi-FI" sz="3600" b="1" dirty="0" smtClean="0">
                <a:solidFill>
                  <a:schemeClr val="accent3"/>
                </a:solidFill>
              </a:rPr>
              <a:t>käskyt, kiellot ja pyynnöt</a:t>
            </a: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2800" dirty="0" smtClean="0">
                <a:solidFill>
                  <a:srgbClr val="2DA2BF"/>
                </a:solidFill>
              </a:rPr>
              <a:t>: </a:t>
            </a:r>
            <a:br>
              <a:rPr lang="fi-FI" altLang="fi-FI" sz="2800" dirty="0" smtClean="0">
                <a:solidFill>
                  <a:srgbClr val="2DA2BF"/>
                </a:solidFill>
              </a:rPr>
            </a:br>
            <a:r>
              <a:rPr lang="fi-FI" altLang="fi-FI" sz="2400" dirty="0" smtClean="0">
                <a:solidFill>
                  <a:srgbClr val="2DA2BF"/>
                </a:solidFill>
              </a:rPr>
              <a:t>Muuta epäsuoriksi kysymyksiksi.</a:t>
            </a:r>
            <a:endParaRPr lang="fi-FI" altLang="fi-FI" sz="2800" dirty="0" smtClean="0">
              <a:solidFill>
                <a:srgbClr val="2DA2BF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5536" y="1484784"/>
            <a:ext cx="8291264" cy="4248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1. ”What’s </a:t>
            </a:r>
            <a:r>
              <a:rPr lang="en-US" sz="2600" dirty="0"/>
              <a:t>the time?” </a:t>
            </a:r>
            <a:r>
              <a:rPr lang="fi-FI" sz="2600" dirty="0"/>
              <a:t> </a:t>
            </a:r>
            <a:endParaRPr lang="fi-FI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 smtClean="0">
                <a:solidFill>
                  <a:schemeClr val="accent1"/>
                </a:solidFill>
              </a:rPr>
              <a:t>Do </a:t>
            </a:r>
            <a:r>
              <a:rPr lang="en-GB" sz="2600" dirty="0">
                <a:solidFill>
                  <a:schemeClr val="accent1"/>
                </a:solidFill>
              </a:rPr>
              <a:t>you </a:t>
            </a:r>
            <a:r>
              <a:rPr lang="en-GB" sz="2600" dirty="0" smtClean="0">
                <a:solidFill>
                  <a:schemeClr val="accent1"/>
                </a:solidFill>
              </a:rPr>
              <a:t>know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600" i="1" dirty="0" smtClean="0"/>
              <a:t>		</a:t>
            </a:r>
            <a:r>
              <a:rPr lang="en-GB" sz="2600" b="1" i="1" dirty="0" smtClean="0"/>
              <a:t>what </a:t>
            </a:r>
            <a:r>
              <a:rPr lang="en-GB" sz="2600" b="1" i="1" dirty="0"/>
              <a:t>the time is</a:t>
            </a:r>
            <a:r>
              <a:rPr lang="en-GB" sz="2600" b="1" i="1" dirty="0" smtClean="0"/>
              <a:t>?</a:t>
            </a:r>
            <a:endParaRPr lang="fi-FI" altLang="fi-FI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dirty="0" smtClean="0"/>
              <a:t>2. </a:t>
            </a:r>
            <a:r>
              <a:rPr lang="en-GB" sz="2600" dirty="0"/>
              <a:t>“How have you been lately</a:t>
            </a:r>
            <a:r>
              <a:rPr lang="en-GB" sz="2600" dirty="0" smtClean="0"/>
              <a:t>?” </a:t>
            </a:r>
            <a:endParaRPr lang="en-GB" sz="2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 smtClean="0">
                <a:solidFill>
                  <a:schemeClr val="accent1"/>
                </a:solidFill>
              </a:rPr>
              <a:t>Julian </a:t>
            </a:r>
            <a:r>
              <a:rPr lang="en-GB" sz="2600" dirty="0">
                <a:solidFill>
                  <a:schemeClr val="accent1"/>
                </a:solidFill>
              </a:rPr>
              <a:t>asked </a:t>
            </a:r>
            <a:r>
              <a:rPr lang="en-GB" sz="2600" dirty="0" smtClean="0">
                <a:solidFill>
                  <a:schemeClr val="accent1"/>
                </a:solidFill>
              </a:rPr>
              <a:t>me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600" i="1" dirty="0" smtClean="0"/>
              <a:t>		     </a:t>
            </a:r>
            <a:r>
              <a:rPr lang="en-GB" sz="2600" b="1" i="1" dirty="0" smtClean="0"/>
              <a:t>how </a:t>
            </a:r>
            <a:r>
              <a:rPr lang="en-GB" sz="2600" b="1" i="1" dirty="0"/>
              <a:t>I had been lately</a:t>
            </a:r>
            <a:r>
              <a:rPr lang="en-GB" sz="2600" b="1" i="1" dirty="0" smtClean="0"/>
              <a:t>.</a:t>
            </a:r>
            <a:endParaRPr lang="fi-FI" sz="26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 smtClean="0"/>
              <a:t>3</a:t>
            </a:r>
            <a:r>
              <a:rPr lang="en-GB" sz="2600" dirty="0"/>
              <a:t>. “Who drove your car yesterday</a:t>
            </a:r>
            <a:r>
              <a:rPr lang="en-GB" sz="2600" dirty="0" smtClean="0"/>
              <a:t>?”</a:t>
            </a:r>
            <a:r>
              <a:rPr lang="en-GB" sz="2600" dirty="0"/>
              <a:t> </a:t>
            </a:r>
            <a:r>
              <a:rPr lang="en-GB" sz="26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 smtClean="0">
                <a:solidFill>
                  <a:schemeClr val="accent1"/>
                </a:solidFill>
              </a:rPr>
              <a:t>The </a:t>
            </a:r>
            <a:r>
              <a:rPr lang="en-GB" sz="2600" dirty="0">
                <a:solidFill>
                  <a:schemeClr val="accent1"/>
                </a:solidFill>
              </a:rPr>
              <a:t>police wanted to </a:t>
            </a:r>
            <a:r>
              <a:rPr lang="en-GB" sz="2600" dirty="0" smtClean="0">
                <a:solidFill>
                  <a:schemeClr val="accent1"/>
                </a:solidFill>
              </a:rPr>
              <a:t>know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600" i="1" dirty="0" smtClean="0"/>
              <a:t>				</a:t>
            </a:r>
            <a:r>
              <a:rPr lang="en-GB" sz="2600" b="1" i="1" dirty="0" smtClean="0"/>
              <a:t>who </a:t>
            </a:r>
            <a:r>
              <a:rPr lang="en-GB" sz="2600" b="1" i="1" dirty="0"/>
              <a:t>drove/had driven </a:t>
            </a:r>
            <a:r>
              <a:rPr lang="en-GB" sz="2600" b="1" i="1" dirty="0" smtClean="0"/>
              <a:t>my </a:t>
            </a:r>
            <a:r>
              <a:rPr lang="en-GB" sz="2600" b="1" i="1" dirty="0"/>
              <a:t>car </a:t>
            </a:r>
            <a:r>
              <a:rPr lang="en-GB" sz="2600" b="1" i="1" dirty="0" smtClean="0"/>
              <a:t>				the </a:t>
            </a:r>
            <a:r>
              <a:rPr lang="en-GB" sz="2600" b="1" i="1" dirty="0"/>
              <a:t>day before.</a:t>
            </a:r>
            <a:endParaRPr lang="fi-FI" sz="2600" b="1" dirty="0"/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endParaRPr lang="fi-FI" altLang="fi-FI" sz="1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366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864096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 </a:t>
            </a:r>
            <a:br>
              <a:rPr lang="fi-FI" altLang="fi-FI" sz="3200" b="1" dirty="0" smtClean="0">
                <a:solidFill>
                  <a:srgbClr val="2DA2BF"/>
                </a:solidFill>
              </a:rPr>
            </a:br>
            <a:r>
              <a:rPr lang="fi-FI" altLang="fi-FI" sz="2400" dirty="0" smtClean="0">
                <a:solidFill>
                  <a:srgbClr val="2DA2BF"/>
                </a:solidFill>
              </a:rPr>
              <a:t>Muuta epäsuoriksi kysymyksiksi.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9552" y="1484784"/>
            <a:ext cx="8291264" cy="48245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4</a:t>
            </a:r>
            <a:r>
              <a:rPr lang="en-GB" sz="2400" dirty="0"/>
              <a:t>. "Will you be available for an interview tomorrow?" </a:t>
            </a:r>
            <a:br>
              <a:rPr lang="en-GB" sz="2400" dirty="0"/>
            </a:br>
            <a:r>
              <a:rPr lang="en-GB" sz="2400" dirty="0">
                <a:solidFill>
                  <a:schemeClr val="accent1"/>
                </a:solidFill>
              </a:rPr>
              <a:t>The employer asked me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i="1" dirty="0"/>
              <a:t>		</a:t>
            </a:r>
            <a:r>
              <a:rPr lang="en-GB" sz="2400" i="1" dirty="0" smtClean="0"/>
              <a:t>	</a:t>
            </a:r>
            <a:r>
              <a:rPr lang="en-GB" sz="2400" b="1" i="1" dirty="0" smtClean="0"/>
              <a:t>if </a:t>
            </a:r>
            <a:r>
              <a:rPr lang="en-GB" sz="2400" b="1" i="1" dirty="0"/>
              <a:t>I would be available for an interview the </a:t>
            </a:r>
            <a:r>
              <a:rPr lang="en-GB" sz="2400" b="1" i="1" dirty="0" smtClean="0"/>
              <a:t>			following </a:t>
            </a:r>
            <a:r>
              <a:rPr lang="en-GB" sz="2400" b="1" i="1" dirty="0"/>
              <a:t>day</a:t>
            </a:r>
            <a:r>
              <a:rPr lang="en-GB" sz="2400" b="1" i="1" dirty="0" smtClean="0"/>
              <a:t>.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5</a:t>
            </a:r>
            <a:r>
              <a:rPr lang="en-GB" sz="2400" dirty="0"/>
              <a:t>. Does your mother know you are going bungee jumping?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I wonder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i="1" dirty="0"/>
              <a:t>	 </a:t>
            </a:r>
            <a:r>
              <a:rPr lang="en-GB" sz="2400" i="1" dirty="0" smtClean="0"/>
              <a:t>   </a:t>
            </a:r>
            <a:r>
              <a:rPr lang="en-GB" sz="2400" b="1" i="1" dirty="0" smtClean="0"/>
              <a:t>if </a:t>
            </a:r>
            <a:r>
              <a:rPr lang="en-GB" sz="2400" b="1" i="1" dirty="0"/>
              <a:t>your mother know</a:t>
            </a:r>
            <a:r>
              <a:rPr lang="en-GB" sz="2400" b="1" i="1" u="sng" dirty="0"/>
              <a:t>s</a:t>
            </a:r>
            <a:r>
              <a:rPr lang="en-GB" sz="2400" b="1" i="1" dirty="0"/>
              <a:t> you are going bungee </a:t>
            </a:r>
            <a:r>
              <a:rPr lang="en-GB" sz="2400" b="1" i="1" dirty="0" smtClean="0"/>
              <a:t>		</a:t>
            </a:r>
            <a:r>
              <a:rPr lang="en-GB" sz="2400" b="1" i="1" dirty="0"/>
              <a:t> </a:t>
            </a:r>
            <a:r>
              <a:rPr lang="en-GB" sz="2400" b="1" i="1" dirty="0" smtClean="0"/>
              <a:t>   jumping.</a:t>
            </a:r>
            <a:endParaRPr lang="fi-FI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 </a:t>
            </a:r>
            <a:r>
              <a:rPr lang="en-GB" sz="2400" dirty="0" smtClean="0"/>
              <a:t>6</a:t>
            </a:r>
            <a:r>
              <a:rPr lang="en-GB" sz="2400" dirty="0"/>
              <a:t>. "Did you see all the shooting stars last night?" 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Our </a:t>
            </a:r>
            <a:r>
              <a:rPr lang="en-GB" sz="2400" dirty="0">
                <a:solidFill>
                  <a:schemeClr val="accent1"/>
                </a:solidFill>
              </a:rPr>
              <a:t>teacher asked </a:t>
            </a:r>
            <a:r>
              <a:rPr lang="en-GB" sz="2400" dirty="0" smtClean="0">
                <a:solidFill>
                  <a:schemeClr val="accent1"/>
                </a:solidFill>
              </a:rPr>
              <a:t>us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i="1" dirty="0"/>
              <a:t>	</a:t>
            </a:r>
            <a:r>
              <a:rPr lang="en-GB" sz="2400" i="1" dirty="0" smtClean="0"/>
              <a:t>		</a:t>
            </a:r>
            <a:r>
              <a:rPr lang="en-GB" sz="2400" b="1" i="1" dirty="0" smtClean="0"/>
              <a:t>if </a:t>
            </a:r>
            <a:r>
              <a:rPr lang="en-GB" sz="2400" b="1" i="1" dirty="0"/>
              <a:t>we saw / had seen all the shooting stars </a:t>
            </a:r>
            <a:r>
              <a:rPr lang="en-GB" sz="2400" b="1" i="1" dirty="0" smtClean="0"/>
              <a:t>			the night before</a:t>
            </a:r>
            <a:r>
              <a:rPr lang="en-GB" sz="2400" b="1" i="1" dirty="0"/>
              <a:t>.</a:t>
            </a:r>
            <a:endParaRPr lang="fi-FI" sz="2400" b="1" dirty="0"/>
          </a:p>
          <a:p>
            <a:pPr marL="0" indent="0">
              <a:spcBef>
                <a:spcPts val="0"/>
              </a:spcBef>
              <a:buNone/>
            </a:pPr>
            <a:endParaRPr lang="fi-FI" altLang="fi-FI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9405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706090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 </a:t>
            </a:r>
            <a:br>
              <a:rPr lang="fi-FI" altLang="fi-FI" sz="3200" b="1" dirty="0" smtClean="0">
                <a:solidFill>
                  <a:srgbClr val="2DA2BF"/>
                </a:solidFill>
              </a:rPr>
            </a:br>
            <a:r>
              <a:rPr lang="fi-FI" altLang="fi-FI" sz="2400" dirty="0" smtClean="0">
                <a:solidFill>
                  <a:srgbClr val="2DA2BF"/>
                </a:solidFill>
              </a:rPr>
              <a:t>Muuta epäsuoriksi kysymyksiksi.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7544" y="1412775"/>
            <a:ext cx="8291264" cy="4679091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GB" sz="2400" dirty="0"/>
              <a:t> 7. ”Has anyone seen John today?”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chemeClr val="accent1"/>
                </a:solidFill>
              </a:rPr>
              <a:t>Sam wants to know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b="1" i="1" dirty="0"/>
              <a:t>			if anyone has seen John today</a:t>
            </a:r>
            <a:r>
              <a:rPr lang="en-GB" sz="2400" b="1" i="1" dirty="0" smtClean="0"/>
              <a:t>.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8</a:t>
            </a:r>
            <a:r>
              <a:rPr lang="en-GB" sz="2400" dirty="0"/>
              <a:t>. “Why are you looking at me smiling</a:t>
            </a:r>
            <a:r>
              <a:rPr lang="en-GB" sz="2400" dirty="0" smtClean="0"/>
              <a:t>?”</a:t>
            </a:r>
            <a:r>
              <a:rPr lang="fi-FI" sz="2400" b="1" dirty="0"/>
              <a:t> </a:t>
            </a:r>
            <a:endParaRPr lang="fi-FI" sz="2400" b="1" dirty="0" smtClean="0"/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Can </a:t>
            </a:r>
            <a:r>
              <a:rPr lang="en-GB" sz="2400" dirty="0">
                <a:solidFill>
                  <a:schemeClr val="accent1"/>
                </a:solidFill>
              </a:rPr>
              <a:t>you tell </a:t>
            </a:r>
            <a:r>
              <a:rPr lang="en-GB" sz="2400" dirty="0" smtClean="0">
                <a:solidFill>
                  <a:schemeClr val="accent1"/>
                </a:solidFill>
              </a:rPr>
              <a:t>me</a:t>
            </a:r>
            <a:endParaRPr lang="fi-FI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i="1" dirty="0" smtClean="0"/>
              <a:t>		</a:t>
            </a:r>
            <a:r>
              <a:rPr lang="en-GB" sz="2400" b="1" i="1" dirty="0" smtClean="0"/>
              <a:t>why </a:t>
            </a:r>
            <a:r>
              <a:rPr lang="en-GB" sz="2400" b="1" i="1" dirty="0"/>
              <a:t>you are looking at me </a:t>
            </a:r>
            <a:r>
              <a:rPr lang="en-GB" sz="2400" b="1" i="1" dirty="0" smtClean="0"/>
              <a:t>smiling</a:t>
            </a:r>
            <a:r>
              <a:rPr lang="fi-FI" sz="2400" b="1" i="1" dirty="0" smtClean="0"/>
              <a:t>?</a:t>
            </a:r>
            <a:endParaRPr lang="fi-FI" sz="2400" dirty="0"/>
          </a:p>
          <a:p>
            <a:pPr marL="0" indent="0">
              <a:buNone/>
            </a:pPr>
            <a:r>
              <a:rPr lang="en-GB" sz="2400" dirty="0"/>
              <a:t>9. “Why doesn’t your brother apply for the job advertised </a:t>
            </a:r>
            <a:r>
              <a:rPr lang="en-GB" sz="2400" dirty="0" smtClean="0"/>
              <a:t>in today’s </a:t>
            </a:r>
            <a:r>
              <a:rPr lang="en-GB" sz="2400" dirty="0"/>
              <a:t>paper</a:t>
            </a:r>
            <a:r>
              <a:rPr lang="en-GB" sz="2400" dirty="0" smtClean="0"/>
              <a:t>?”</a:t>
            </a:r>
            <a:r>
              <a:rPr lang="fi-FI" sz="2400" dirty="0"/>
              <a:t>	</a:t>
            </a:r>
            <a:r>
              <a:rPr lang="fi-FI" sz="2400" dirty="0" smtClean="0"/>
              <a:t>	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Does </a:t>
            </a:r>
            <a:r>
              <a:rPr lang="en-GB" sz="2400" dirty="0">
                <a:solidFill>
                  <a:schemeClr val="accent1"/>
                </a:solidFill>
              </a:rPr>
              <a:t>anyone </a:t>
            </a:r>
            <a:r>
              <a:rPr lang="en-GB" sz="2400" dirty="0" smtClean="0">
                <a:solidFill>
                  <a:schemeClr val="accent1"/>
                </a:solidFill>
              </a:rPr>
              <a:t>know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b="1" i="1" dirty="0" smtClean="0"/>
              <a:t>		why </a:t>
            </a:r>
            <a:r>
              <a:rPr lang="en-GB" sz="2400" b="1" i="1" dirty="0"/>
              <a:t>my/our brother doesn’t apply for the job </a:t>
            </a:r>
            <a:r>
              <a:rPr lang="en-GB" sz="2400" b="1" i="1" dirty="0" smtClean="0"/>
              <a:t>		advertised in </a:t>
            </a:r>
            <a:r>
              <a:rPr lang="en-GB" sz="2400" b="1" i="1" dirty="0"/>
              <a:t>today’s paper?</a:t>
            </a:r>
            <a:endParaRPr lang="fi-FI" sz="2400" b="1" i="1" dirty="0"/>
          </a:p>
          <a:p>
            <a:pPr marL="0" indent="0">
              <a:spcBef>
                <a:spcPts val="0"/>
              </a:spcBef>
              <a:buNone/>
            </a:pPr>
            <a:endParaRPr lang="fi-FI" altLang="fi-FI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92761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600" b="1" dirty="0" smtClean="0">
                <a:solidFill>
                  <a:schemeClr val="accent1"/>
                </a:solidFill>
              </a:rPr>
              <a:t>EPÄSUORAT KÄSKYT JA PYYNNÖT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5184576" cy="2978623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fi-FI" sz="2600" i="1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3100" b="1" dirty="0" smtClean="0">
                <a:solidFill>
                  <a:schemeClr val="accent1"/>
                </a:solidFill>
              </a:rPr>
              <a:t>Miten </a:t>
            </a:r>
            <a:r>
              <a:rPr lang="fi-FI" altLang="fi-FI" sz="3100" b="1" dirty="0">
                <a:solidFill>
                  <a:schemeClr val="accent1"/>
                </a:solidFill>
              </a:rPr>
              <a:t>käskyt ja pyynnöt ilmaistaan</a:t>
            </a:r>
            <a:r>
              <a:rPr lang="fi-FI" altLang="fi-FI" sz="3100" b="1" dirty="0" smtClean="0">
                <a:solidFill>
                  <a:schemeClr val="accent1"/>
                </a:solidFill>
              </a:rPr>
              <a:t>?</a:t>
            </a:r>
            <a:endParaRPr lang="fi-FI" altLang="fi-FI" sz="21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6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3100" b="1" i="1" dirty="0" smtClean="0"/>
              <a:t>”</a:t>
            </a:r>
            <a:r>
              <a:rPr lang="fi-FI" altLang="fi-FI" sz="3100" b="1" i="1" dirty="0" err="1" smtClean="0"/>
              <a:t>Slow</a:t>
            </a:r>
            <a:r>
              <a:rPr lang="fi-FI" altLang="fi-FI" sz="3100" b="1" i="1" dirty="0" smtClean="0"/>
              <a:t> </a:t>
            </a:r>
            <a:r>
              <a:rPr lang="fi-FI" altLang="fi-FI" sz="3100" b="1" i="1" dirty="0" err="1"/>
              <a:t>down</a:t>
            </a:r>
            <a:r>
              <a:rPr lang="fi-FI" altLang="fi-FI" sz="3100" b="1" i="1" dirty="0" smtClean="0"/>
              <a:t>!” </a:t>
            </a:r>
            <a:endParaRPr lang="fi-FI" altLang="fi-FI" sz="3100" b="1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3100" b="1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fi-FI" sz="3100" b="1" i="1" dirty="0" smtClean="0"/>
              <a:t>“Help </a:t>
            </a:r>
            <a:r>
              <a:rPr lang="en-GB" altLang="fi-FI" sz="3100" b="1" i="1" dirty="0"/>
              <a:t>us help you</a:t>
            </a:r>
            <a:r>
              <a:rPr lang="en-GB" altLang="fi-FI" sz="3100" b="1" i="1" dirty="0" smtClean="0"/>
              <a:t>.” </a:t>
            </a:r>
            <a:endParaRPr lang="en-GB" altLang="fi-FI" sz="3100" b="1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fi-FI" sz="31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fi-FI" sz="3100" b="1" i="1" dirty="0" smtClean="0"/>
              <a:t>“Don’t </a:t>
            </a:r>
            <a:r>
              <a:rPr lang="en-GB" altLang="fi-FI" sz="3100" b="1" i="1" dirty="0"/>
              <a:t>leave me this way</a:t>
            </a:r>
            <a:r>
              <a:rPr lang="en-GB" altLang="fi-FI" sz="3100" b="1" i="1" dirty="0" smtClean="0"/>
              <a:t>.”</a:t>
            </a:r>
            <a:r>
              <a:rPr lang="en-GB" altLang="fi-FI" sz="3100" b="1" dirty="0" smtClean="0"/>
              <a:t> </a:t>
            </a:r>
            <a:endParaRPr lang="fi-FI" altLang="fi-FI" sz="3100" b="1" dirty="0"/>
          </a:p>
          <a:p>
            <a:pPr marL="457200" lvl="1" indent="0">
              <a:buNone/>
            </a:pPr>
            <a:endParaRPr lang="fi-FI" sz="2600" i="1" dirty="0" smtClean="0"/>
          </a:p>
          <a:p>
            <a:pPr marL="457200" lvl="1" indent="0">
              <a:buNone/>
            </a:pPr>
            <a:endParaRPr lang="fi-FI" sz="2600" i="1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3923928" y="1700808"/>
            <a:ext cx="5154704" cy="229026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fi-FI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fi-FI" sz="3100" i="1" dirty="0" smtClean="0"/>
              <a:t>➔ </a:t>
            </a:r>
            <a:r>
              <a:rPr lang="en-GB" altLang="fi-FI" sz="3100" b="1" i="1" dirty="0" smtClean="0"/>
              <a:t>She </a:t>
            </a:r>
            <a:r>
              <a:rPr lang="en-GB" altLang="fi-FI" sz="3100" b="1" i="1" dirty="0"/>
              <a:t>told me to slow down.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fi-FI" sz="3100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fi-FI" sz="3100" i="1" dirty="0"/>
              <a:t>➔ </a:t>
            </a:r>
            <a:r>
              <a:rPr lang="en-GB" altLang="fi-FI" sz="3100" b="1" i="1" dirty="0"/>
              <a:t>They asked us to help them help us.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fi-FI" sz="31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fi-FI" sz="3100" i="1" dirty="0"/>
              <a:t>➔ </a:t>
            </a:r>
            <a:r>
              <a:rPr lang="en-GB" altLang="fi-FI" sz="3100" b="1" i="1" dirty="0"/>
              <a:t>I begged her not to </a:t>
            </a:r>
            <a:r>
              <a:rPr lang="en-GB" altLang="fi-FI" sz="3100" b="1" i="1" dirty="0" smtClean="0"/>
              <a:t>leave me </a:t>
            </a:r>
            <a:r>
              <a:rPr lang="en-GB" altLang="fi-FI" sz="3100" b="1" i="1" dirty="0"/>
              <a:t>that way.</a:t>
            </a:r>
          </a:p>
          <a:p>
            <a:pPr>
              <a:lnSpc>
                <a:spcPct val="80000"/>
              </a:lnSpc>
            </a:pPr>
            <a:endParaRPr lang="fi-FI" altLang="fi-FI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Otsikko 4"/>
          <p:cNvSpPr txBox="1">
            <a:spLocks/>
          </p:cNvSpPr>
          <p:nvPr/>
        </p:nvSpPr>
        <p:spPr>
          <a:xfrm>
            <a:off x="426368" y="3991077"/>
            <a:ext cx="8291264" cy="18722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fi-FI" altLang="fi-FI" sz="2600" b="1" dirty="0" smtClean="0">
                <a:solidFill>
                  <a:schemeClr val="accent1"/>
                </a:solidFill>
              </a:rPr>
              <a:t>KÄSKYT </a:t>
            </a:r>
            <a:r>
              <a:rPr lang="fi-FI" altLang="fi-FI" sz="2600" b="1" dirty="0">
                <a:solidFill>
                  <a:schemeClr val="accent1"/>
                </a:solidFill>
              </a:rPr>
              <a:t>JA PYYNNÖT: </a:t>
            </a:r>
            <a:r>
              <a:rPr lang="fi-FI" altLang="fi-FI" sz="2600" b="1" dirty="0" smtClean="0">
                <a:solidFill>
                  <a:schemeClr val="accent1"/>
                </a:solidFill>
              </a:rPr>
              <a:t>INFINITIIVIRAKENNE </a:t>
            </a:r>
            <a:r>
              <a:rPr lang="fi-FI" altLang="fi-FI" sz="2000" b="1" dirty="0"/>
              <a:t> eli ’to’ </a:t>
            </a:r>
            <a:r>
              <a:rPr lang="fi-FI" altLang="fi-FI" sz="2000" b="1" dirty="0" smtClean="0"/>
              <a:t>+ perusmuoto</a:t>
            </a:r>
          </a:p>
          <a:p>
            <a:pPr algn="l">
              <a:lnSpc>
                <a:spcPct val="80000"/>
              </a:lnSpc>
            </a:pPr>
            <a:r>
              <a:rPr lang="fi-FI" altLang="fi-FI" sz="2000" b="1" dirty="0"/>
              <a:t>	</a:t>
            </a:r>
            <a:r>
              <a:rPr lang="fi-FI" altLang="fi-FI" sz="2000" b="1" dirty="0" smtClean="0"/>
              <a:t>				</a:t>
            </a:r>
          </a:p>
          <a:p>
            <a:pPr algn="l">
              <a:lnSpc>
                <a:spcPct val="80000"/>
              </a:lnSpc>
            </a:pPr>
            <a:r>
              <a:rPr lang="fi-FI" altLang="fi-FI" sz="2600" b="1" dirty="0" smtClean="0">
                <a:solidFill>
                  <a:schemeClr val="accent1"/>
                </a:solidFill>
              </a:rPr>
              <a:t>JOHTOVERBI +	OBJEKTI </a:t>
            </a:r>
            <a:r>
              <a:rPr lang="fi-FI" altLang="fi-FI" sz="2600" b="1" dirty="0">
                <a:solidFill>
                  <a:schemeClr val="accent1"/>
                </a:solidFill>
              </a:rPr>
              <a:t>+ </a:t>
            </a:r>
            <a:r>
              <a:rPr lang="fi-FI" altLang="fi-FI" sz="2600" b="1" dirty="0" smtClean="0">
                <a:solidFill>
                  <a:schemeClr val="accent1"/>
                </a:solidFill>
              </a:rPr>
              <a:t>	TO </a:t>
            </a:r>
            <a:r>
              <a:rPr lang="fi-FI" altLang="fi-FI" sz="2600" b="1" dirty="0">
                <a:solidFill>
                  <a:schemeClr val="accent1"/>
                </a:solidFill>
              </a:rPr>
              <a:t>+ </a:t>
            </a:r>
            <a:r>
              <a:rPr lang="fi-FI" altLang="fi-FI" sz="2600" b="1" dirty="0" smtClean="0">
                <a:solidFill>
                  <a:schemeClr val="accent1"/>
                </a:solidFill>
              </a:rPr>
              <a:t>	INFINITIIVI</a:t>
            </a:r>
          </a:p>
          <a:p>
            <a:pPr algn="l">
              <a:lnSpc>
                <a:spcPct val="80000"/>
              </a:lnSpc>
            </a:pPr>
            <a:r>
              <a:rPr lang="fi-FI" sz="2200" b="1" dirty="0" err="1" smtClean="0"/>
              <a:t>told</a:t>
            </a:r>
            <a:r>
              <a:rPr lang="fi-FI" sz="2200" b="1" dirty="0" smtClean="0"/>
              <a:t>		   	me		to	</a:t>
            </a:r>
            <a:r>
              <a:rPr lang="fi-FI" sz="2200" b="1" dirty="0" err="1" smtClean="0"/>
              <a:t>slow</a:t>
            </a:r>
            <a:r>
              <a:rPr lang="fi-FI" sz="2200" b="1" dirty="0" smtClean="0"/>
              <a:t> </a:t>
            </a:r>
            <a:r>
              <a:rPr lang="fi-FI" sz="2200" b="1" dirty="0" err="1" smtClean="0"/>
              <a:t>down</a:t>
            </a:r>
            <a:endParaRPr lang="fi-FI" sz="2200" b="1" dirty="0" smtClean="0"/>
          </a:p>
          <a:p>
            <a:pPr algn="l">
              <a:lnSpc>
                <a:spcPct val="80000"/>
              </a:lnSpc>
            </a:pPr>
            <a:r>
              <a:rPr lang="fi-FI" sz="2200" b="1" dirty="0" err="1" smtClean="0"/>
              <a:t>asked</a:t>
            </a:r>
            <a:r>
              <a:rPr lang="fi-FI" sz="2200" b="1" dirty="0" smtClean="0"/>
              <a:t> 			us		to 	help</a:t>
            </a:r>
          </a:p>
          <a:p>
            <a:pPr algn="l">
              <a:lnSpc>
                <a:spcPct val="80000"/>
              </a:lnSpc>
            </a:pPr>
            <a:r>
              <a:rPr lang="fi-FI" sz="2200" b="1" dirty="0" err="1" smtClean="0"/>
              <a:t>begged</a:t>
            </a:r>
            <a:r>
              <a:rPr lang="fi-FI" sz="2200" b="1" dirty="0" smtClean="0"/>
              <a:t>			</a:t>
            </a:r>
            <a:r>
              <a:rPr lang="fi-FI" sz="2200" b="1" dirty="0" err="1" smtClean="0"/>
              <a:t>her</a:t>
            </a:r>
            <a:r>
              <a:rPr lang="fi-FI" sz="2200" b="1" dirty="0" smtClean="0"/>
              <a:t>		</a:t>
            </a:r>
            <a:r>
              <a:rPr lang="fi-FI" sz="2200" b="1" dirty="0" err="1" smtClean="0"/>
              <a:t>not</a:t>
            </a:r>
            <a:r>
              <a:rPr lang="fi-FI" sz="2200" b="1" dirty="0" smtClean="0"/>
              <a:t> to	</a:t>
            </a:r>
            <a:r>
              <a:rPr lang="fi-FI" sz="2200" b="1" dirty="0" err="1" smtClean="0"/>
              <a:t>leave</a:t>
            </a:r>
            <a:r>
              <a:rPr lang="fi-FI" sz="2200" b="1" dirty="0" smtClean="0"/>
              <a:t>	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33269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88600" y="512676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600" b="1" dirty="0" smtClean="0">
                <a:solidFill>
                  <a:schemeClr val="accent1"/>
                </a:solidFill>
              </a:rPr>
              <a:t>EPÄSUORAT KIELLOT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251520" y="1417638"/>
            <a:ext cx="5184576" cy="268572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2400" b="1" dirty="0" smtClean="0">
                <a:solidFill>
                  <a:schemeClr val="accent1"/>
                </a:solidFill>
              </a:rPr>
              <a:t>Miten kiellot ilmaistaan</a:t>
            </a:r>
            <a:r>
              <a:rPr lang="fi-FI" altLang="fi-FI" sz="2400" b="1" dirty="0">
                <a:solidFill>
                  <a:schemeClr val="accent1"/>
                </a:solidFill>
              </a:rPr>
              <a:t>?</a:t>
            </a:r>
            <a:endParaRPr lang="fi-FI" altLang="fi-FI" sz="24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4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fi-FI" sz="2400" b="1" dirty="0" smtClean="0"/>
              <a:t>“Never </a:t>
            </a:r>
            <a:r>
              <a:rPr lang="en-GB" altLang="fi-FI" sz="2400" b="1" dirty="0"/>
              <a:t>say never again</a:t>
            </a:r>
            <a:r>
              <a:rPr lang="en-GB" altLang="fi-FI" sz="2400" b="1" dirty="0" smtClean="0"/>
              <a:t>.”</a:t>
            </a:r>
            <a:endParaRPr lang="fi-FI" altLang="fi-FI" sz="24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fi-FI" sz="24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fi-FI" sz="2400" b="1" dirty="0" smtClean="0"/>
              <a:t>“Don’t </a:t>
            </a:r>
            <a:r>
              <a:rPr lang="en-GB" altLang="fi-FI" sz="2400" b="1" dirty="0"/>
              <a:t>do it</a:t>
            </a:r>
            <a:r>
              <a:rPr lang="en-GB" altLang="fi-FI" sz="2400" b="1" dirty="0" smtClean="0"/>
              <a:t>!”</a:t>
            </a:r>
            <a:endParaRPr lang="fi-FI" altLang="fi-FI" sz="2400" b="1" dirty="0"/>
          </a:p>
          <a:p>
            <a:pPr marL="457200" lvl="1" indent="0">
              <a:buNone/>
            </a:pPr>
            <a:endParaRPr lang="fi-FI" sz="2600" i="1" dirty="0" smtClean="0"/>
          </a:p>
          <a:p>
            <a:pPr marL="457200" lvl="1" indent="0">
              <a:buNone/>
            </a:pPr>
            <a:endParaRPr lang="fi-FI" sz="2600" i="1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3491880" y="2132856"/>
            <a:ext cx="5544616" cy="13681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fi-FI" sz="2400" i="1" dirty="0" smtClean="0"/>
              <a:t>➔ </a:t>
            </a:r>
            <a:r>
              <a:rPr lang="en-GB" altLang="fi-FI" sz="2400" b="1" i="1" dirty="0"/>
              <a:t>He warned her never </a:t>
            </a:r>
            <a:r>
              <a:rPr lang="en-GB" altLang="fi-FI" sz="2400" b="1" i="1" dirty="0" smtClean="0"/>
              <a:t>to </a:t>
            </a:r>
            <a:r>
              <a:rPr lang="en-GB" altLang="fi-FI" sz="2400" b="1" i="1" dirty="0"/>
              <a:t>say never again.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GB" altLang="fi-FI" sz="2400" i="1" dirty="0" smtClean="0"/>
              <a:t>➔ </a:t>
            </a:r>
            <a:r>
              <a:rPr lang="en-GB" altLang="fi-FI" sz="2400" b="1" i="1" dirty="0"/>
              <a:t>She forbids me to </a:t>
            </a:r>
            <a:r>
              <a:rPr lang="en-GB" altLang="fi-FI" sz="2400" b="1" i="1" dirty="0" smtClean="0"/>
              <a:t>do </a:t>
            </a:r>
            <a:r>
              <a:rPr lang="en-GB" altLang="fi-FI" sz="2400" b="1" i="1" dirty="0"/>
              <a:t>it.</a:t>
            </a:r>
          </a:p>
          <a:p>
            <a:pPr>
              <a:lnSpc>
                <a:spcPct val="80000"/>
              </a:lnSpc>
            </a:pPr>
            <a:endParaRPr lang="fi-FI" altLang="fi-FI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Otsikko 4"/>
          <p:cNvSpPr txBox="1">
            <a:spLocks/>
          </p:cNvSpPr>
          <p:nvPr/>
        </p:nvSpPr>
        <p:spPr>
          <a:xfrm>
            <a:off x="421764" y="3717032"/>
            <a:ext cx="8363272" cy="21633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i-FI" altLang="fi-FI" sz="2800" b="1" dirty="0" smtClean="0">
                <a:solidFill>
                  <a:schemeClr val="accent1"/>
                </a:solidFill>
              </a:rPr>
              <a:t>KIELLOT: NOT / NEVER</a:t>
            </a:r>
          </a:p>
          <a:p>
            <a:pPr algn="l">
              <a:lnSpc>
                <a:spcPct val="90000"/>
              </a:lnSpc>
            </a:pPr>
            <a:endParaRPr lang="fi-FI" altLang="fi-FI" sz="2800" b="1" dirty="0" smtClean="0">
              <a:solidFill>
                <a:schemeClr val="accent1"/>
              </a:solidFill>
            </a:endParaRPr>
          </a:p>
          <a:p>
            <a:pPr algn="l">
              <a:lnSpc>
                <a:spcPct val="90000"/>
              </a:lnSpc>
            </a:pPr>
            <a:r>
              <a:rPr lang="fi-FI" altLang="fi-FI" sz="2800" b="1" dirty="0" smtClean="0">
                <a:solidFill>
                  <a:schemeClr val="accent1"/>
                </a:solidFill>
              </a:rPr>
              <a:t>JOHTOVERBI + OBJEKTI +  	NOT + TO +	INFINITIIVI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fi-FI" sz="2800" b="1" dirty="0" err="1" smtClean="0"/>
              <a:t>warned</a:t>
            </a:r>
            <a:r>
              <a:rPr lang="fi-FI" sz="2800" b="1" dirty="0" smtClean="0"/>
              <a:t>	   </a:t>
            </a:r>
            <a:r>
              <a:rPr lang="fi-FI" sz="2800" b="1" dirty="0" err="1" smtClean="0"/>
              <a:t>her</a:t>
            </a:r>
            <a:r>
              <a:rPr lang="fi-FI" sz="2800" b="1" dirty="0" smtClean="0"/>
              <a:t>	          	</a:t>
            </a:r>
            <a:r>
              <a:rPr lang="fi-FI" sz="2800" b="1" dirty="0" err="1" smtClean="0"/>
              <a:t>never</a:t>
            </a:r>
            <a:r>
              <a:rPr lang="fi-FI" sz="2800" b="1" dirty="0" smtClean="0"/>
              <a:t>	to	</a:t>
            </a:r>
            <a:r>
              <a:rPr lang="fi-FI" sz="2800" b="1" dirty="0" err="1" smtClean="0"/>
              <a:t>say</a:t>
            </a:r>
            <a:r>
              <a:rPr lang="fi-FI" sz="2800" b="1" dirty="0" smtClean="0"/>
              <a:t>		   </a:t>
            </a:r>
          </a:p>
          <a:p>
            <a:pPr algn="l">
              <a:lnSpc>
                <a:spcPct val="80000"/>
              </a:lnSpc>
            </a:pPr>
            <a:endParaRPr lang="fi-FI" sz="2800" b="1" dirty="0" smtClean="0"/>
          </a:p>
          <a:p>
            <a:pPr algn="l">
              <a:lnSpc>
                <a:spcPct val="80000"/>
              </a:lnSpc>
            </a:pPr>
            <a:r>
              <a:rPr lang="fi-FI" sz="2800" b="1" dirty="0" err="1" smtClean="0"/>
              <a:t>forbids</a:t>
            </a:r>
            <a:r>
              <a:rPr lang="fi-FI" sz="2800" b="1" dirty="0" smtClean="0"/>
              <a:t>	   me		</a:t>
            </a:r>
            <a:r>
              <a:rPr lang="fi-FI" sz="2800" b="1" dirty="0"/>
              <a:t>-</a:t>
            </a:r>
            <a:r>
              <a:rPr lang="fi-FI" sz="2800" b="1" dirty="0" smtClean="0"/>
              <a:t>  	to	</a:t>
            </a:r>
            <a:r>
              <a:rPr lang="fi-FI" sz="2800" b="1" dirty="0" err="1" smtClean="0"/>
              <a:t>do</a:t>
            </a:r>
            <a:endParaRPr lang="fi-FI" sz="2800" b="1" dirty="0" smtClean="0"/>
          </a:p>
          <a:p>
            <a:pPr algn="l">
              <a:lnSpc>
                <a:spcPct val="110000"/>
              </a:lnSpc>
            </a:pPr>
            <a:r>
              <a:rPr lang="fi-FI" altLang="fi-FI" sz="2600" b="1" dirty="0" smtClean="0">
                <a:solidFill>
                  <a:schemeClr val="accent1"/>
                </a:solidFill>
              </a:rPr>
              <a:t>Jos johtoverbi on jo kielteinen: älä toista kieltoa!</a:t>
            </a:r>
            <a:endParaRPr lang="en-GB" altLang="fi-FI" sz="2600" b="1" dirty="0" smtClean="0">
              <a:solidFill>
                <a:schemeClr val="accent1"/>
              </a:solidFill>
            </a:endParaRPr>
          </a:p>
          <a:p>
            <a:pPr algn="l">
              <a:lnSpc>
                <a:spcPct val="80000"/>
              </a:lnSpc>
            </a:pPr>
            <a:r>
              <a:rPr lang="fi-FI" sz="2200" b="1" dirty="0" smtClean="0"/>
              <a:t>	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1776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5672" y="434420"/>
            <a:ext cx="8229600" cy="576064"/>
          </a:xfrm>
        </p:spPr>
        <p:txBody>
          <a:bodyPr>
            <a:noAutofit/>
          </a:bodyPr>
          <a:lstStyle/>
          <a:p>
            <a:r>
              <a:rPr lang="fi-FI" sz="3200" i="1" dirty="0" smtClean="0">
                <a:latin typeface="+mn-lt"/>
                <a:ea typeface="+mn-ea"/>
                <a:cs typeface="+mn-cs"/>
              </a:rPr>
              <a:t/>
            </a:r>
            <a:br>
              <a:rPr lang="fi-FI" sz="3200" i="1" dirty="0" smtClean="0">
                <a:latin typeface="+mn-lt"/>
                <a:ea typeface="+mn-ea"/>
                <a:cs typeface="+mn-cs"/>
              </a:rPr>
            </a:br>
            <a:r>
              <a:rPr lang="fi-FI" sz="3200" b="1" dirty="0" smtClean="0">
                <a:solidFill>
                  <a:schemeClr val="accent1"/>
                </a:solidFill>
              </a:rPr>
              <a:t>EPÄSUORAT KÄSKYT, PYYNNÖT JA KIELLOT</a:t>
            </a:r>
            <a:endParaRPr lang="fi-FI" sz="3200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7715200" cy="442535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i-FI" altLang="fi-FI" sz="5100" b="1" dirty="0">
                <a:solidFill>
                  <a:schemeClr val="accent1"/>
                </a:solidFill>
              </a:rPr>
              <a:t>Muista, että myös epäsuorissa käskyissä, pyynnöissä ja kielloissa on mietittävä </a:t>
            </a:r>
            <a:endParaRPr lang="fi-FI" altLang="fi-FI" sz="5100" b="1" dirty="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i-FI" altLang="fi-FI" sz="5100" i="1" dirty="0" smtClean="0">
                <a:solidFill>
                  <a:schemeClr val="accent1"/>
                </a:solidFill>
              </a:rPr>
              <a:t>Kuka</a:t>
            </a:r>
            <a:r>
              <a:rPr lang="fi-FI" altLang="fi-FI" sz="5100" b="1" i="1" dirty="0" smtClean="0">
                <a:solidFill>
                  <a:schemeClr val="accent1"/>
                </a:solidFill>
              </a:rPr>
              <a:t>?</a:t>
            </a:r>
            <a:endParaRPr lang="fi-FI" altLang="fi-FI" sz="5100" b="1" dirty="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i-FI" altLang="fi-FI" sz="5100" i="1" dirty="0" smtClean="0">
                <a:solidFill>
                  <a:schemeClr val="accent1"/>
                </a:solidFill>
              </a:rPr>
              <a:t>Kenelle</a:t>
            </a:r>
            <a:r>
              <a:rPr lang="fi-FI" altLang="fi-FI" sz="5100" b="1" i="1" dirty="0" smtClean="0">
                <a:solidFill>
                  <a:schemeClr val="accent1"/>
                </a:solidFill>
              </a:rPr>
              <a:t>?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i-FI" altLang="fi-FI" sz="5100" i="1" dirty="0" smtClean="0">
                <a:solidFill>
                  <a:schemeClr val="accent1"/>
                </a:solidFill>
              </a:rPr>
              <a:t>Missä</a:t>
            </a:r>
            <a:r>
              <a:rPr lang="fi-FI" altLang="fi-FI" sz="5100" b="1" i="1" dirty="0" smtClean="0">
                <a:solidFill>
                  <a:schemeClr val="accent1"/>
                </a:solidFill>
              </a:rPr>
              <a:t>?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i-FI" altLang="fi-FI" sz="5100" i="1" dirty="0" smtClean="0">
                <a:solidFill>
                  <a:schemeClr val="accent1"/>
                </a:solidFill>
              </a:rPr>
              <a:t>Milloin</a:t>
            </a:r>
            <a:r>
              <a:rPr lang="fi-FI" altLang="fi-FI" sz="5100" b="1" i="1" dirty="0" smtClean="0">
                <a:solidFill>
                  <a:schemeClr val="accent1"/>
                </a:solidFill>
              </a:rPr>
              <a:t>?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fi-FI" altLang="fi-FI" b="1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2915816" y="2924944"/>
            <a:ext cx="4536504" cy="2520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500" b="1" i="1" dirty="0" smtClean="0">
                <a:solidFill>
                  <a:schemeClr val="tx1"/>
                </a:solidFill>
              </a:rPr>
              <a:t>Eli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500" b="1" i="1" dirty="0" smtClean="0">
                <a:solidFill>
                  <a:schemeClr val="tx1"/>
                </a:solidFill>
              </a:rPr>
              <a:t>pronominien,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500" b="1" i="1" dirty="0" smtClean="0">
                <a:solidFill>
                  <a:schemeClr val="tx1"/>
                </a:solidFill>
              </a:rPr>
              <a:t>ajan </a:t>
            </a:r>
            <a:r>
              <a:rPr lang="fi-FI" altLang="fi-FI" sz="4500" b="1" i="1" dirty="0">
                <a:solidFill>
                  <a:schemeClr val="tx1"/>
                </a:solidFill>
              </a:rPr>
              <a:t>ja </a:t>
            </a:r>
            <a:r>
              <a:rPr lang="fi-FI" altLang="fi-FI" sz="4500" b="1" i="1" dirty="0" smtClean="0">
                <a:solidFill>
                  <a:schemeClr val="tx1"/>
                </a:solidFill>
              </a:rPr>
              <a:t>paikan määreiden ja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500" b="1" i="1" dirty="0" smtClean="0">
                <a:solidFill>
                  <a:schemeClr val="tx1"/>
                </a:solidFill>
              </a:rPr>
              <a:t>aikamuotojen  muutokset </a:t>
            </a:r>
            <a:r>
              <a:rPr lang="fi-FI" altLang="fi-FI" sz="4500" b="1" i="1" dirty="0">
                <a:solidFill>
                  <a:schemeClr val="tx1"/>
                </a:solidFill>
              </a:rPr>
              <a:t>on huomioitava!</a:t>
            </a:r>
            <a:endParaRPr lang="fi-FI" sz="2200" b="1" i="1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7" name="Otsikko 4"/>
          <p:cNvSpPr txBox="1">
            <a:spLocks/>
          </p:cNvSpPr>
          <p:nvPr/>
        </p:nvSpPr>
        <p:spPr>
          <a:xfrm>
            <a:off x="462271" y="1340768"/>
            <a:ext cx="8473103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7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41768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864096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</a:t>
            </a:r>
            <a:br>
              <a:rPr lang="fi-FI" altLang="fi-FI" sz="3200" b="1" dirty="0" smtClean="0">
                <a:solidFill>
                  <a:srgbClr val="2DA2BF"/>
                </a:solidFill>
              </a:rPr>
            </a:br>
            <a:r>
              <a:rPr lang="fi-FI" altLang="fi-FI" sz="3200" b="1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smtClean="0">
                <a:solidFill>
                  <a:srgbClr val="2DA2BF"/>
                </a:solidFill>
              </a:rPr>
              <a:t>Muuta epäsuoriksi kielloiksi, käskyiksi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  <a:r>
              <a:rPr lang="fi-FI" altLang="fi-FI" sz="2400" dirty="0" smtClean="0">
                <a:solidFill>
                  <a:srgbClr val="2DA2BF"/>
                </a:solidFill>
              </a:rPr>
              <a:t>ja pyynnö</a:t>
            </a:r>
            <a:r>
              <a:rPr lang="fi-FI" altLang="fi-FI" sz="2400" dirty="0">
                <a:solidFill>
                  <a:srgbClr val="2DA2BF"/>
                </a:solidFill>
              </a:rPr>
              <a:t>i</a:t>
            </a:r>
            <a:r>
              <a:rPr lang="fi-FI" altLang="fi-FI" sz="2400" dirty="0" smtClean="0">
                <a:solidFill>
                  <a:srgbClr val="2DA2BF"/>
                </a:solidFill>
              </a:rPr>
              <a:t>ksi.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9552" y="1484784"/>
            <a:ext cx="8146927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1. ”Come </a:t>
            </a:r>
            <a:r>
              <a:rPr lang="en-US" sz="2400" dirty="0"/>
              <a:t>and see me tomorrow.” 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The </a:t>
            </a:r>
            <a:r>
              <a:rPr lang="en-US" sz="2400" dirty="0">
                <a:solidFill>
                  <a:schemeClr val="accent1"/>
                </a:solidFill>
              </a:rPr>
              <a:t>boss told </a:t>
            </a:r>
            <a:r>
              <a:rPr lang="en-US" sz="2400" dirty="0" smtClean="0">
                <a:solidFill>
                  <a:schemeClr val="accent1"/>
                </a:solidFill>
              </a:rPr>
              <a:t>me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/>
              <a:t>		to </a:t>
            </a:r>
            <a:r>
              <a:rPr lang="en-US" sz="2400" b="1" i="1" dirty="0"/>
              <a:t>go and see him/her the next day</a:t>
            </a:r>
            <a:r>
              <a:rPr lang="en-US" sz="2400" b="1" i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2. ”Don’t say a word!”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My </a:t>
            </a:r>
            <a:r>
              <a:rPr lang="en-US" sz="2400" dirty="0">
                <a:solidFill>
                  <a:schemeClr val="accent1"/>
                </a:solidFill>
              </a:rPr>
              <a:t>co-workers advised </a:t>
            </a:r>
            <a:r>
              <a:rPr lang="en-US" sz="2400" dirty="0" smtClean="0">
                <a:solidFill>
                  <a:schemeClr val="accent1"/>
                </a:solidFill>
              </a:rPr>
              <a:t>me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/>
              <a:t>			       not </a:t>
            </a:r>
            <a:r>
              <a:rPr lang="en-US" sz="2400" b="1" i="1" dirty="0"/>
              <a:t>to say a word</a:t>
            </a:r>
            <a:r>
              <a:rPr lang="en-US" sz="2400" b="1" i="1" dirty="0" smtClean="0"/>
              <a:t>.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3</a:t>
            </a:r>
            <a:r>
              <a:rPr lang="en-US" sz="2400" dirty="0"/>
              <a:t>. “Just do what </a:t>
            </a:r>
            <a:r>
              <a:rPr lang="en-US" sz="2400" dirty="0" smtClean="0"/>
              <a:t>feels </a:t>
            </a:r>
            <a:r>
              <a:rPr lang="en-US" sz="2400" dirty="0"/>
              <a:t>is right.”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They </a:t>
            </a:r>
            <a:r>
              <a:rPr lang="en-US" sz="2400" dirty="0">
                <a:solidFill>
                  <a:schemeClr val="accent1"/>
                </a:solidFill>
              </a:rPr>
              <a:t>also told </a:t>
            </a:r>
            <a:r>
              <a:rPr lang="en-US" sz="2400" dirty="0" smtClean="0">
                <a:solidFill>
                  <a:schemeClr val="accent1"/>
                </a:solidFill>
              </a:rPr>
              <a:t>me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/>
              <a:t>		    to </a:t>
            </a:r>
            <a:r>
              <a:rPr lang="en-US" sz="2400" b="1" i="1" dirty="0"/>
              <a:t>do what felt right.</a:t>
            </a:r>
            <a:endParaRPr lang="fi-FI" sz="2400" b="1" i="1" dirty="0"/>
          </a:p>
          <a:p>
            <a:pPr marL="0" indent="0">
              <a:spcBef>
                <a:spcPts val="0"/>
              </a:spcBef>
              <a:buNone/>
            </a:pPr>
            <a:endParaRPr lang="fi-FI" altLang="fi-FI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7310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864096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 </a:t>
            </a:r>
            <a:r>
              <a:rPr lang="fi-FI" altLang="fi-FI" sz="2800" b="1" dirty="0">
                <a:solidFill>
                  <a:srgbClr val="2DA2BF"/>
                </a:solidFill>
              </a:rPr>
              <a:t> </a:t>
            </a:r>
            <a:r>
              <a:rPr lang="fi-FI" altLang="fi-FI" sz="2800" b="1" dirty="0" smtClean="0">
                <a:solidFill>
                  <a:srgbClr val="2DA2BF"/>
                </a:solidFill>
              </a:rPr>
              <a:t/>
            </a:r>
            <a:br>
              <a:rPr lang="fi-FI" altLang="fi-FI" sz="2800" b="1" dirty="0" smtClean="0">
                <a:solidFill>
                  <a:srgbClr val="2DA2BF"/>
                </a:solidFill>
              </a:rPr>
            </a:br>
            <a:r>
              <a:rPr lang="fi-FI" altLang="fi-FI" sz="2400" dirty="0" smtClean="0">
                <a:solidFill>
                  <a:srgbClr val="2DA2BF"/>
                </a:solidFill>
              </a:rPr>
              <a:t>Muuta </a:t>
            </a:r>
            <a:r>
              <a:rPr lang="fi-FI" altLang="fi-FI" sz="2400" dirty="0">
                <a:solidFill>
                  <a:srgbClr val="2DA2BF"/>
                </a:solidFill>
              </a:rPr>
              <a:t>epäsuoriksi kielloiksi, käskyiksi ja pyynnöiksi.</a:t>
            </a:r>
            <a:endParaRPr lang="fi-FI" altLang="fi-FI" sz="2200" dirty="0" smtClean="0">
              <a:solidFill>
                <a:srgbClr val="2DA2BF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9552" y="1556792"/>
            <a:ext cx="8146927" cy="41044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4. ”Do not to go to see a lawyer first thing.” 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They </a:t>
            </a:r>
            <a:r>
              <a:rPr lang="en-US" sz="2400" dirty="0">
                <a:solidFill>
                  <a:schemeClr val="accent1"/>
                </a:solidFill>
              </a:rPr>
              <a:t>warned </a:t>
            </a:r>
            <a:r>
              <a:rPr lang="en-US" sz="2400" dirty="0" smtClean="0">
                <a:solidFill>
                  <a:schemeClr val="accent1"/>
                </a:solidFill>
              </a:rPr>
              <a:t>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/>
              <a:t>		</a:t>
            </a:r>
            <a:r>
              <a:rPr lang="en-US" sz="2400" b="1" i="1" dirty="0"/>
              <a:t> </a:t>
            </a:r>
            <a:r>
              <a:rPr lang="en-US" sz="2400" b="1" i="1" dirty="0" smtClean="0"/>
              <a:t>  not </a:t>
            </a:r>
            <a:r>
              <a:rPr lang="en-US" sz="2400" b="1" i="1" dirty="0"/>
              <a:t>to go to see a lawyer first thing</a:t>
            </a:r>
            <a:r>
              <a:rPr lang="en-US" sz="2400" b="1" i="1" dirty="0" smtClean="0"/>
              <a:t>.</a:t>
            </a:r>
            <a:endParaRPr lang="fi-FI" sz="24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 </a:t>
            </a:r>
            <a:r>
              <a:rPr lang="en-US" sz="2400" dirty="0" smtClean="0"/>
              <a:t>5</a:t>
            </a:r>
            <a:r>
              <a:rPr lang="en-US" sz="2400" dirty="0"/>
              <a:t>. “Never let things get to you.” 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I </a:t>
            </a:r>
            <a:r>
              <a:rPr lang="en-US" sz="2400" dirty="0">
                <a:solidFill>
                  <a:schemeClr val="accent1"/>
                </a:solidFill>
              </a:rPr>
              <a:t>told </a:t>
            </a:r>
            <a:r>
              <a:rPr lang="en-US" sz="2400" dirty="0" smtClean="0">
                <a:solidFill>
                  <a:schemeClr val="accent1"/>
                </a:solidFill>
              </a:rPr>
              <a:t>myself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       </a:t>
            </a:r>
            <a:r>
              <a:rPr lang="en-US" sz="2400" b="1" i="1" dirty="0" smtClean="0"/>
              <a:t>never </a:t>
            </a:r>
            <a:r>
              <a:rPr lang="en-US" sz="2400" b="1" i="1" dirty="0"/>
              <a:t>to let things get to me</a:t>
            </a:r>
            <a:r>
              <a:rPr lang="en-US" sz="2400" b="1" i="1" dirty="0" smtClean="0"/>
              <a:t>.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6</a:t>
            </a:r>
            <a:r>
              <a:rPr lang="en-US" sz="2400" dirty="0"/>
              <a:t>. “Don’t worry, don’t be concerned but be happy!”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My </a:t>
            </a:r>
            <a:r>
              <a:rPr lang="en-US" sz="2400" dirty="0">
                <a:solidFill>
                  <a:schemeClr val="accent1"/>
                </a:solidFill>
              </a:rPr>
              <a:t>friend advised </a:t>
            </a:r>
            <a:r>
              <a:rPr lang="en-US" sz="2400" dirty="0" smtClean="0">
                <a:solidFill>
                  <a:schemeClr val="accent1"/>
                </a:solidFill>
              </a:rPr>
              <a:t>me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		</a:t>
            </a:r>
            <a:r>
              <a:rPr lang="en-US" sz="2400" b="1" i="1" dirty="0" smtClean="0"/>
              <a:t>not </a:t>
            </a:r>
            <a:r>
              <a:rPr lang="en-US" sz="2400" b="1" i="1" dirty="0"/>
              <a:t>to worry, not to be concerned </a:t>
            </a:r>
            <a:endParaRPr lang="en-US" sz="24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/>
              <a:t>	</a:t>
            </a:r>
            <a:r>
              <a:rPr lang="en-US" sz="2400" b="1" i="1" dirty="0" smtClean="0"/>
              <a:t>		but </a:t>
            </a:r>
            <a:r>
              <a:rPr lang="en-US" sz="2400" b="1" i="1" dirty="0"/>
              <a:t>to be happy.</a:t>
            </a:r>
            <a:endParaRPr lang="fi-FI" sz="2400" b="1" i="1" dirty="0"/>
          </a:p>
          <a:p>
            <a:pPr marL="0" indent="0">
              <a:spcBef>
                <a:spcPts val="0"/>
              </a:spcBef>
              <a:buNone/>
            </a:pPr>
            <a:endParaRPr lang="fi-FI" altLang="fi-FI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1723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smtClean="0">
                <a:solidFill>
                  <a:schemeClr val="accent1"/>
                </a:solidFill>
              </a:rPr>
              <a:t>EPÄSUORA KERRONTA</a:t>
            </a:r>
            <a:endParaRPr lang="fi-FI" sz="3200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>
                <a:solidFill>
                  <a:schemeClr val="accent1"/>
                </a:solidFill>
              </a:rPr>
              <a:t>Suora esitys toistaa sanatarkasti, mitä joku sanoo.</a:t>
            </a:r>
          </a:p>
          <a:p>
            <a:pPr marL="0" indent="0">
              <a:buNone/>
            </a:pPr>
            <a:endParaRPr lang="fi-FI" i="1" dirty="0" smtClean="0"/>
          </a:p>
          <a:p>
            <a:pPr marL="0" indent="0">
              <a:buNone/>
            </a:pPr>
            <a:r>
              <a:rPr lang="fi-FI" i="1" dirty="0" smtClean="0"/>
              <a:t>’</a:t>
            </a:r>
            <a:r>
              <a:rPr lang="fi-FI" i="1" dirty="0" err="1" smtClean="0"/>
              <a:t>You</a:t>
            </a:r>
            <a:r>
              <a:rPr lang="fi-FI" i="1" dirty="0" smtClean="0"/>
              <a:t> </a:t>
            </a:r>
            <a:r>
              <a:rPr lang="fi-FI" i="1" dirty="0" err="1" smtClean="0"/>
              <a:t>are</a:t>
            </a:r>
            <a:r>
              <a:rPr lang="fi-FI" i="1" dirty="0" smtClean="0"/>
              <a:t> </a:t>
            </a:r>
            <a:r>
              <a:rPr lang="fi-FI" i="1" dirty="0" err="1" smtClean="0"/>
              <a:t>lovely</a:t>
            </a:r>
            <a:r>
              <a:rPr lang="fi-FI" i="1" dirty="0" smtClean="0"/>
              <a:t>,’ he </a:t>
            </a:r>
            <a:r>
              <a:rPr lang="fi-FI" i="1" dirty="0" err="1" smtClean="0"/>
              <a:t>says</a:t>
            </a:r>
            <a:r>
              <a:rPr lang="fi-FI" i="1" dirty="0" smtClean="0"/>
              <a:t>.</a:t>
            </a:r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r>
              <a:rPr lang="fi-FI" i="1" dirty="0" smtClean="0"/>
              <a:t>Tom </a:t>
            </a:r>
            <a:r>
              <a:rPr lang="fi-FI" i="1" dirty="0" err="1" smtClean="0"/>
              <a:t>asked</a:t>
            </a:r>
            <a:r>
              <a:rPr lang="fi-FI" i="1" dirty="0" smtClean="0"/>
              <a:t>, ’</a:t>
            </a:r>
            <a:r>
              <a:rPr lang="fi-FI" i="1" dirty="0" err="1" smtClean="0"/>
              <a:t>Why</a:t>
            </a:r>
            <a:r>
              <a:rPr lang="fi-FI" i="1" dirty="0" smtClean="0"/>
              <a:t> </a:t>
            </a:r>
            <a:r>
              <a:rPr lang="fi-FI" i="1" dirty="0" err="1" smtClean="0"/>
              <a:t>did</a:t>
            </a:r>
            <a:r>
              <a:rPr lang="fi-FI" i="1" dirty="0" smtClean="0"/>
              <a:t> </a:t>
            </a:r>
            <a:r>
              <a:rPr lang="fi-FI" i="1" dirty="0" err="1" smtClean="0"/>
              <a:t>you</a:t>
            </a:r>
            <a:r>
              <a:rPr lang="fi-FI" i="1" dirty="0" smtClean="0"/>
              <a:t> </a:t>
            </a:r>
            <a:r>
              <a:rPr lang="fi-FI" i="1" dirty="0" err="1" smtClean="0"/>
              <a:t>come</a:t>
            </a:r>
            <a:r>
              <a:rPr lang="fi-FI" i="1" dirty="0" smtClean="0"/>
              <a:t> </a:t>
            </a:r>
            <a:r>
              <a:rPr lang="fi-FI" i="1" dirty="0" err="1" smtClean="0"/>
              <a:t>here</a:t>
            </a:r>
            <a:r>
              <a:rPr lang="fi-FI" i="1" dirty="0" smtClean="0"/>
              <a:t>?’</a:t>
            </a:r>
            <a:endParaRPr lang="fi-FI" i="1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>
                <a:solidFill>
                  <a:schemeClr val="accent1"/>
                </a:solidFill>
              </a:rPr>
              <a:t>Epäsuora </a:t>
            </a:r>
            <a:r>
              <a:rPr lang="fi-FI" dirty="0">
                <a:solidFill>
                  <a:schemeClr val="accent1"/>
                </a:solidFill>
              </a:rPr>
              <a:t>esitys </a:t>
            </a:r>
            <a:r>
              <a:rPr lang="fi-FI" dirty="0" smtClean="0">
                <a:solidFill>
                  <a:schemeClr val="accent1"/>
                </a:solidFill>
              </a:rPr>
              <a:t>kertoo vasta jälkeenpäin, </a:t>
            </a:r>
            <a:r>
              <a:rPr lang="fi-FI" dirty="0">
                <a:solidFill>
                  <a:schemeClr val="accent1"/>
                </a:solidFill>
              </a:rPr>
              <a:t>mitä joku </a:t>
            </a:r>
            <a:r>
              <a:rPr lang="fi-FI" dirty="0" smtClean="0">
                <a:solidFill>
                  <a:schemeClr val="accent1"/>
                </a:solidFill>
              </a:rPr>
              <a:t>on sanonut.</a:t>
            </a:r>
            <a:endParaRPr lang="fi-FI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i="1" dirty="0" smtClean="0"/>
          </a:p>
          <a:p>
            <a:pPr marL="0" indent="0">
              <a:buNone/>
            </a:pPr>
            <a:r>
              <a:rPr lang="fi-FI" i="1" dirty="0" smtClean="0"/>
              <a:t>He </a:t>
            </a:r>
            <a:r>
              <a:rPr lang="fi-FI" i="1" dirty="0" err="1" smtClean="0"/>
              <a:t>says</a:t>
            </a:r>
            <a:r>
              <a:rPr lang="fi-FI" i="1" dirty="0" smtClean="0"/>
              <a:t> (</a:t>
            </a:r>
            <a:r>
              <a:rPr lang="fi-FI" i="1" dirty="0" err="1" smtClean="0"/>
              <a:t>that</a:t>
            </a:r>
            <a:r>
              <a:rPr lang="fi-FI" i="1" dirty="0" smtClean="0"/>
              <a:t>) I am </a:t>
            </a:r>
            <a:r>
              <a:rPr lang="fi-FI" i="1" dirty="0" err="1" smtClean="0"/>
              <a:t>lovely</a:t>
            </a:r>
            <a:r>
              <a:rPr lang="fi-FI" i="1" dirty="0" smtClean="0"/>
              <a:t>.</a:t>
            </a:r>
            <a:endParaRPr lang="fi-FI" i="1" dirty="0"/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r>
              <a:rPr lang="fi-FI" i="1" dirty="0" smtClean="0"/>
              <a:t>Tom </a:t>
            </a:r>
            <a:r>
              <a:rPr lang="fi-FI" i="1" dirty="0" err="1" smtClean="0"/>
              <a:t>asked</a:t>
            </a:r>
            <a:r>
              <a:rPr lang="fi-FI" i="1" dirty="0" smtClean="0"/>
              <a:t> me </a:t>
            </a:r>
            <a:r>
              <a:rPr lang="fi-FI" i="1" dirty="0" err="1" smtClean="0"/>
              <a:t>why</a:t>
            </a:r>
            <a:r>
              <a:rPr lang="fi-FI" i="1" dirty="0" smtClean="0"/>
              <a:t> I </a:t>
            </a:r>
            <a:r>
              <a:rPr lang="fi-FI" i="1" dirty="0" err="1" smtClean="0"/>
              <a:t>had</a:t>
            </a:r>
            <a:r>
              <a:rPr lang="fi-FI" i="1" dirty="0" smtClean="0"/>
              <a:t> </a:t>
            </a:r>
            <a:r>
              <a:rPr lang="fi-FI" i="1" dirty="0" err="1" smtClean="0"/>
              <a:t>gone</a:t>
            </a:r>
            <a:r>
              <a:rPr lang="fi-FI" i="1" dirty="0" smtClean="0"/>
              <a:t> </a:t>
            </a:r>
            <a:r>
              <a:rPr lang="fi-FI" i="1" dirty="0" err="1" smtClean="0"/>
              <a:t>there</a:t>
            </a:r>
            <a:r>
              <a:rPr lang="fi-FI" i="1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Nuoli oikealle 5"/>
          <p:cNvSpPr/>
          <p:nvPr/>
        </p:nvSpPr>
        <p:spPr>
          <a:xfrm>
            <a:off x="4237005" y="3673446"/>
            <a:ext cx="360040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Nuoli oikealle 6"/>
          <p:cNvSpPr/>
          <p:nvPr/>
        </p:nvSpPr>
        <p:spPr>
          <a:xfrm>
            <a:off x="4252245" y="4710069"/>
            <a:ext cx="360040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Suora yhdysviiva 8"/>
          <p:cNvCxnSpPr/>
          <p:nvPr/>
        </p:nvCxnSpPr>
        <p:spPr>
          <a:xfrm>
            <a:off x="611560" y="3212976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4572000" y="1700808"/>
            <a:ext cx="0" cy="18722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4572000" y="3868832"/>
            <a:ext cx="0" cy="784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/>
        </p:nvCxnSpPr>
        <p:spPr>
          <a:xfrm flipH="1">
            <a:off x="4559476" y="4934894"/>
            <a:ext cx="25045" cy="11912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2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20882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u="sng" dirty="0" smtClean="0"/>
              <a:t>SUORA ESITYS</a:t>
            </a:r>
            <a:r>
              <a:rPr lang="fi-FI" sz="2400" dirty="0" smtClean="0"/>
              <a:t>		</a:t>
            </a:r>
            <a:r>
              <a:rPr lang="fi-FI" sz="2400" b="0" dirty="0"/>
              <a:t>	</a:t>
            </a:r>
            <a:r>
              <a:rPr lang="fi-FI" sz="2400" u="sng" dirty="0" smtClean="0"/>
              <a:t>EPÄSUORA ESITYS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fi-FI" sz="2400" b="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lovely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,” 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</a:t>
            </a:r>
            <a:r>
              <a:rPr lang="fi-FI" sz="2400" b="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says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	</a:t>
            </a:r>
            <a:r>
              <a:rPr lang="fi-FI" sz="24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says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 am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lovely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Tom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asked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fi-FI" sz="2400" b="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?” 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Tom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asked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fi-FI" sz="2400" b="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				    </a:t>
            </a:r>
            <a:r>
              <a:rPr lang="fi-FI" sz="2400" b="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gone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dirty="0" smtClean="0">
                <a:latin typeface="+mn-lt"/>
                <a:ea typeface="+mn-ea"/>
                <a:cs typeface="+mn-cs"/>
              </a:rPr>
              <a:t>				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fi-FI" sz="2600" dirty="0" smtClean="0"/>
              <a:t>Epäsuorassa esityksessä on aina johtolause. (Esim. </a:t>
            </a:r>
            <a:r>
              <a:rPr lang="fi-FI" sz="2600" b="1" i="1" dirty="0" smtClean="0">
                <a:solidFill>
                  <a:schemeClr val="tx1"/>
                </a:solidFill>
              </a:rPr>
              <a:t>He </a:t>
            </a:r>
            <a:r>
              <a:rPr lang="fi-FI" sz="2600" b="1" i="1" dirty="0" err="1" smtClean="0">
                <a:solidFill>
                  <a:schemeClr val="tx1"/>
                </a:solidFill>
              </a:rPr>
              <a:t>says</a:t>
            </a:r>
            <a:r>
              <a:rPr lang="fi-FI" sz="2600" b="1" i="1" dirty="0" smtClean="0">
                <a:solidFill>
                  <a:schemeClr val="tx1"/>
                </a:solidFill>
              </a:rPr>
              <a:t>…, Tom </a:t>
            </a:r>
            <a:r>
              <a:rPr lang="fi-FI" sz="2600" b="1" i="1" dirty="0" err="1" smtClean="0">
                <a:solidFill>
                  <a:schemeClr val="tx1"/>
                </a:solidFill>
              </a:rPr>
              <a:t>asked</a:t>
            </a:r>
            <a:r>
              <a:rPr lang="fi-FI" sz="2600" b="1" i="1" dirty="0" smtClean="0">
                <a:solidFill>
                  <a:schemeClr val="tx1"/>
                </a:solidFill>
              </a:rPr>
              <a:t>…</a:t>
            </a:r>
            <a:r>
              <a:rPr lang="fi-FI" sz="2600" dirty="0" smtClean="0"/>
              <a:t>)</a:t>
            </a:r>
          </a:p>
          <a:p>
            <a:r>
              <a:rPr lang="fi-FI" sz="2600" dirty="0" smtClean="0"/>
              <a:t>Kerrottava asia (sivulause) voi alkaa sanalla </a:t>
            </a:r>
            <a:r>
              <a:rPr lang="fi-FI" sz="2600" b="1" i="1" dirty="0" err="1" smtClean="0">
                <a:solidFill>
                  <a:schemeClr val="tx1"/>
                </a:solidFill>
              </a:rPr>
              <a:t>that</a:t>
            </a:r>
            <a:r>
              <a:rPr lang="fi-FI" sz="2600" dirty="0" smtClean="0"/>
              <a:t>. </a:t>
            </a:r>
          </a:p>
          <a:p>
            <a:r>
              <a:rPr lang="fi-FI" sz="2600" dirty="0" smtClean="0"/>
              <a:t>Ei kuitenkaan toistettaessa kysymyslauseita.</a:t>
            </a:r>
          </a:p>
          <a:p>
            <a:r>
              <a:rPr lang="fi-FI" sz="2600" dirty="0" smtClean="0"/>
              <a:t>Suoran lainauksen ympärillä on lainausmerkit.</a:t>
            </a:r>
          </a:p>
          <a:p>
            <a:r>
              <a:rPr lang="fi-FI" sz="2600" dirty="0" smtClean="0"/>
              <a:t>Suoran esityksen johtolause erotetaan lainauksesta pilkulla.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15907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i-FI" sz="3200" dirty="0" smtClean="0"/>
              <a:t>EPÄSUORA KERRONTA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/>
          <a:p>
            <a:r>
              <a:rPr lang="fi-FI" sz="2600" dirty="0" smtClean="0"/>
              <a:t>Koska epäsuora kerronta</a:t>
            </a:r>
            <a:r>
              <a:rPr lang="fi-FI" sz="2600" dirty="0"/>
              <a:t> </a:t>
            </a:r>
            <a:r>
              <a:rPr lang="fi-FI" sz="2600" dirty="0" smtClean="0"/>
              <a:t>tapahtuu usein </a:t>
            </a:r>
            <a:r>
              <a:rPr lang="fi-FI" sz="2600" b="1" dirty="0" smtClean="0"/>
              <a:t>eri aikaan </a:t>
            </a:r>
            <a:r>
              <a:rPr lang="fi-FI" sz="2600" dirty="0" smtClean="0"/>
              <a:t>ja </a:t>
            </a:r>
            <a:r>
              <a:rPr lang="fi-FI" sz="2600" b="1" dirty="0" smtClean="0"/>
              <a:t>eri paikassa</a:t>
            </a:r>
            <a:r>
              <a:rPr lang="fi-FI" sz="2600" dirty="0" smtClean="0"/>
              <a:t> – ja ehkä </a:t>
            </a:r>
            <a:r>
              <a:rPr lang="fi-FI" sz="2600" b="1" dirty="0" smtClean="0"/>
              <a:t>eri henkilön toimesta</a:t>
            </a:r>
            <a:r>
              <a:rPr lang="fi-FI" sz="2600" dirty="0" smtClean="0"/>
              <a:t>, on huomattava, että lauseissa </a:t>
            </a:r>
            <a:r>
              <a:rPr lang="fi-FI" sz="2600" b="1" dirty="0" smtClean="0"/>
              <a:t>tapahtuu</a:t>
            </a:r>
            <a:r>
              <a:rPr lang="fi-FI" sz="2600" dirty="0" smtClean="0"/>
              <a:t> </a:t>
            </a:r>
            <a:r>
              <a:rPr lang="fi-FI" sz="2600" b="1" dirty="0" smtClean="0"/>
              <a:t>muutoksia</a:t>
            </a:r>
            <a:r>
              <a:rPr lang="fi-FI" sz="2600" dirty="0" smtClean="0"/>
              <a:t>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fi-FI" sz="2600" dirty="0" smtClean="0"/>
              <a:t>Mitä muutoksia huomaat seuraavissa lauseissa?</a:t>
            </a:r>
            <a:endParaRPr lang="fi-FI" sz="2600" dirty="0"/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”I </a:t>
            </a:r>
            <a:r>
              <a:rPr lang="fi-FI" sz="2600" i="1" dirty="0" err="1" smtClean="0">
                <a:solidFill>
                  <a:schemeClr val="tx1"/>
                </a:solidFill>
              </a:rPr>
              <a:t>saw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you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yesterday</a:t>
            </a:r>
            <a:r>
              <a:rPr lang="fi-FI" sz="2600" i="1" dirty="0" smtClean="0">
                <a:solidFill>
                  <a:schemeClr val="tx1"/>
                </a:solidFill>
              </a:rPr>
              <a:t>.” </a:t>
            </a:r>
            <a:r>
              <a:rPr 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fi-FI" sz="26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	</a:t>
            </a:r>
            <a:r>
              <a:rPr lang="fi-FI" sz="2600" i="1" dirty="0" err="1" smtClean="0">
                <a:solidFill>
                  <a:schemeClr val="tx1"/>
                </a:solidFill>
              </a:rPr>
              <a:t>Jill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told</a:t>
            </a:r>
            <a:r>
              <a:rPr lang="fi-FI" sz="2600" i="1" dirty="0" smtClean="0">
                <a:solidFill>
                  <a:schemeClr val="tx1"/>
                </a:solidFill>
              </a:rPr>
              <a:t> Peter </a:t>
            </a:r>
            <a:r>
              <a:rPr lang="fi-FI" sz="2600" i="1" dirty="0" err="1" smtClean="0">
                <a:solidFill>
                  <a:schemeClr val="tx1"/>
                </a:solidFill>
              </a:rPr>
              <a:t>that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she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had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seen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him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day</a:t>
            </a:r>
            <a:r>
              <a:rPr lang="fi-FI" sz="2600" i="1" dirty="0" smtClean="0">
                <a:solidFill>
                  <a:schemeClr val="tx1"/>
                </a:solidFill>
              </a:rPr>
              <a:t> 		</a:t>
            </a:r>
            <a:r>
              <a:rPr lang="fi-FI" sz="2600" i="1" dirty="0" err="1" smtClean="0">
                <a:solidFill>
                  <a:schemeClr val="tx1"/>
                </a:solidFill>
              </a:rPr>
              <a:t>before</a:t>
            </a:r>
            <a:r>
              <a:rPr lang="fi-FI" sz="26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”Can </a:t>
            </a:r>
            <a:r>
              <a:rPr lang="fi-FI" sz="2600" i="1" dirty="0" err="1" smtClean="0">
                <a:solidFill>
                  <a:schemeClr val="tx1"/>
                </a:solidFill>
              </a:rPr>
              <a:t>you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come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here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with</a:t>
            </a:r>
            <a:r>
              <a:rPr lang="fi-FI" sz="2600" i="1" dirty="0" smtClean="0">
                <a:solidFill>
                  <a:schemeClr val="tx1"/>
                </a:solidFill>
              </a:rPr>
              <a:t> me?” </a:t>
            </a:r>
            <a:r>
              <a:rPr 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fi-FI" sz="26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	Peter </a:t>
            </a:r>
            <a:r>
              <a:rPr lang="fi-FI" sz="2600" i="1" dirty="0" err="1" smtClean="0">
                <a:solidFill>
                  <a:schemeClr val="tx1"/>
                </a:solidFill>
              </a:rPr>
              <a:t>asked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Jill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if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she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could</a:t>
            </a:r>
            <a:r>
              <a:rPr lang="fi-FI" sz="2600" i="1" dirty="0" smtClean="0">
                <a:solidFill>
                  <a:schemeClr val="tx1"/>
                </a:solidFill>
              </a:rPr>
              <a:t> go </a:t>
            </a:r>
            <a:r>
              <a:rPr lang="fi-FI" sz="2600" i="1" dirty="0" err="1" smtClean="0">
                <a:solidFill>
                  <a:schemeClr val="tx1"/>
                </a:solidFill>
              </a:rPr>
              <a:t>there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with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him</a:t>
            </a:r>
            <a:r>
              <a:rPr lang="fi-FI" sz="2600" i="1" dirty="0" smtClean="0">
                <a:solidFill>
                  <a:schemeClr val="tx1"/>
                </a:solidFill>
              </a:rPr>
              <a:t>.</a:t>
            </a:r>
            <a:endParaRPr lang="fi-FI" sz="26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42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0" y="568044"/>
            <a:ext cx="8229600" cy="19968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spcBef>
                <a:spcPts val="1800"/>
              </a:spcBef>
            </a:pP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u="sng" dirty="0" smtClean="0"/>
              <a:t>SUORA ESITYS</a:t>
            </a:r>
            <a:r>
              <a:rPr lang="fi-FI" sz="2400" b="0" dirty="0" smtClean="0"/>
              <a:t>			 </a:t>
            </a:r>
            <a:r>
              <a:rPr lang="fi-FI" sz="2400" u="sng" dirty="0" smtClean="0"/>
              <a:t>EPÄSUORA ESITYS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</a:rPr>
              <a:t>”I </a:t>
            </a:r>
            <a:r>
              <a:rPr lang="fi-FI" sz="2400" b="0" i="1" dirty="0" err="1">
                <a:solidFill>
                  <a:schemeClr val="tx1"/>
                </a:solidFill>
              </a:rPr>
              <a:t>saw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you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yesterday</a:t>
            </a:r>
            <a:r>
              <a:rPr lang="fi-FI" sz="2400" b="0" i="1" dirty="0" smtClean="0">
                <a:solidFill>
                  <a:schemeClr val="tx1"/>
                </a:solidFill>
              </a:rPr>
              <a:t>.” </a:t>
            </a:r>
            <a:r>
              <a:rPr lang="fi-FI" sz="24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400" b="0" i="1" dirty="0" smtClean="0">
                <a:solidFill>
                  <a:schemeClr val="tx1"/>
                </a:solidFill>
              </a:rPr>
              <a:t>  	</a:t>
            </a:r>
            <a:r>
              <a:rPr lang="fi-FI" sz="2400" b="0" i="1" dirty="0" err="1" smtClean="0">
                <a:solidFill>
                  <a:schemeClr val="tx1"/>
                </a:solidFill>
              </a:rPr>
              <a:t>Jill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told</a:t>
            </a:r>
            <a:r>
              <a:rPr lang="fi-FI" sz="2400" b="0" i="1" dirty="0">
                <a:solidFill>
                  <a:schemeClr val="tx1"/>
                </a:solidFill>
              </a:rPr>
              <a:t> Peter </a:t>
            </a:r>
            <a:r>
              <a:rPr lang="fi-FI" sz="2400" b="0" i="1" dirty="0" err="1">
                <a:solidFill>
                  <a:schemeClr val="tx1"/>
                </a:solidFill>
              </a:rPr>
              <a:t>that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she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had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smtClean="0">
                <a:solidFill>
                  <a:schemeClr val="tx1"/>
                </a:solidFill>
              </a:rPr>
              <a:t>					</a:t>
            </a:r>
            <a:r>
              <a:rPr lang="fi-FI" sz="2400" b="0" i="1" dirty="0" err="1" smtClean="0">
                <a:solidFill>
                  <a:schemeClr val="tx1"/>
                </a:solidFill>
              </a:rPr>
              <a:t>seen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him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the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day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before</a:t>
            </a:r>
            <a:r>
              <a:rPr lang="fi-FI" sz="2400" b="0" i="1" dirty="0" smtClean="0">
                <a:solidFill>
                  <a:schemeClr val="tx1"/>
                </a:solidFill>
              </a:rPr>
              <a:t>.</a:t>
            </a:r>
            <a:r>
              <a:rPr lang="fi-FI" sz="2400" b="0" i="1" dirty="0">
                <a:solidFill>
                  <a:schemeClr val="tx1"/>
                </a:solidFill>
              </a:rPr>
              <a:t/>
            </a:r>
            <a:br>
              <a:rPr lang="fi-FI" sz="2400" b="0" i="1" dirty="0">
                <a:solidFill>
                  <a:schemeClr val="tx1"/>
                </a:solidFill>
              </a:rPr>
            </a:br>
            <a:r>
              <a:rPr lang="fi-FI" sz="2400" b="0" i="1" dirty="0" smtClean="0">
                <a:solidFill>
                  <a:schemeClr val="tx1"/>
                </a:solidFill>
              </a:rPr>
              <a:t>”Can </a:t>
            </a:r>
            <a:r>
              <a:rPr lang="fi-FI" sz="2400" b="0" i="1" dirty="0" err="1">
                <a:solidFill>
                  <a:schemeClr val="tx1"/>
                </a:solidFill>
              </a:rPr>
              <a:t>you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come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here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with</a:t>
            </a:r>
            <a:r>
              <a:rPr lang="fi-FI" sz="2400" b="0" i="1" dirty="0" smtClean="0">
                <a:solidFill>
                  <a:schemeClr val="tx1"/>
                </a:solidFill>
              </a:rPr>
              <a:t> me?” 	Peter </a:t>
            </a:r>
            <a:r>
              <a:rPr lang="fi-FI" sz="2400" b="0" i="1" dirty="0" err="1">
                <a:solidFill>
                  <a:schemeClr val="tx1"/>
                </a:solidFill>
              </a:rPr>
              <a:t>asked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Jill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if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she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could</a:t>
            </a:r>
            <a:r>
              <a:rPr lang="fi-FI" sz="2400" b="0" i="1" dirty="0">
                <a:solidFill>
                  <a:schemeClr val="tx1"/>
                </a:solidFill>
              </a:rPr>
              <a:t> go </a:t>
            </a:r>
            <a:r>
              <a:rPr lang="fi-FI" sz="2400" b="0" i="1" dirty="0" smtClean="0">
                <a:solidFill>
                  <a:schemeClr val="tx1"/>
                </a:solidFill>
              </a:rPr>
              <a:t>	</a:t>
            </a:r>
            <a:br>
              <a:rPr lang="fi-FI" sz="2400" b="0" i="1" dirty="0" smtClean="0">
                <a:solidFill>
                  <a:schemeClr val="tx1"/>
                </a:solidFill>
              </a:rPr>
            </a:br>
            <a:r>
              <a:rPr lang="fi-FI" sz="2400" b="0" i="1" dirty="0">
                <a:solidFill>
                  <a:schemeClr val="tx1"/>
                </a:solidFill>
              </a:rPr>
              <a:t>	</a:t>
            </a:r>
            <a:r>
              <a:rPr lang="fi-FI" sz="2400" b="0" i="1" dirty="0" smtClean="0">
                <a:solidFill>
                  <a:schemeClr val="tx1"/>
                </a:solidFill>
              </a:rPr>
              <a:t>		</a:t>
            </a:r>
            <a:r>
              <a:rPr lang="fi-FI" sz="24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400" b="0" i="1" dirty="0" smtClean="0">
                <a:solidFill>
                  <a:schemeClr val="tx1"/>
                </a:solidFill>
              </a:rPr>
              <a:t>	</a:t>
            </a:r>
            <a:r>
              <a:rPr lang="fi-FI" sz="2400" b="0" i="1" dirty="0" err="1" smtClean="0">
                <a:solidFill>
                  <a:schemeClr val="tx1"/>
                </a:solidFill>
              </a:rPr>
              <a:t>there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with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him</a:t>
            </a:r>
            <a:r>
              <a:rPr lang="fi-FI" sz="2400" b="0" i="1" dirty="0" smtClean="0">
                <a:solidFill>
                  <a:schemeClr val="tx1"/>
                </a:solidFill>
              </a:rPr>
              <a:t>.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2780928"/>
            <a:ext cx="7067128" cy="3345235"/>
          </a:xfrm>
        </p:spPr>
        <p:txBody>
          <a:bodyPr>
            <a:normAutofit/>
          </a:bodyPr>
          <a:lstStyle/>
          <a:p>
            <a:r>
              <a:rPr lang="fi-FI" sz="2600" dirty="0" smtClean="0"/>
              <a:t>Epäsuorassa esityksessä saattavat muuttua:</a:t>
            </a:r>
          </a:p>
          <a:p>
            <a:pPr lvl="1"/>
            <a:r>
              <a:rPr lang="fi-FI" sz="2600" dirty="0" smtClean="0">
                <a:solidFill>
                  <a:schemeClr val="accent1"/>
                </a:solidFill>
              </a:rPr>
              <a:t>PRONOMINIT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2600" dirty="0"/>
              <a:t>	</a:t>
            </a:r>
            <a:r>
              <a:rPr lang="fi-FI" sz="2600" dirty="0" smtClean="0"/>
              <a:t>	</a:t>
            </a:r>
            <a:r>
              <a:rPr lang="fi-FI" sz="2600" b="1" i="1" dirty="0" smtClean="0">
                <a:solidFill>
                  <a:schemeClr val="tx1"/>
                </a:solidFill>
              </a:rPr>
              <a:t>I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saw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you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she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had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seen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him</a:t>
            </a:r>
            <a:endParaRPr lang="fi-FI" sz="26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600" i="1" dirty="0">
                <a:solidFill>
                  <a:schemeClr val="tx1"/>
                </a:solidFill>
              </a:rPr>
              <a:t>	</a:t>
            </a: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2600" b="1" i="1" dirty="0" err="1" smtClean="0">
                <a:solidFill>
                  <a:schemeClr val="tx1"/>
                </a:solidFill>
              </a:rPr>
              <a:t>you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she</a:t>
            </a:r>
            <a:r>
              <a:rPr lang="fi-FI" sz="2600" i="1" dirty="0" smtClean="0">
                <a:solidFill>
                  <a:schemeClr val="tx1"/>
                </a:solidFill>
              </a:rPr>
              <a:t> … </a:t>
            </a:r>
            <a:r>
              <a:rPr lang="fi-FI" sz="2600" b="1" i="1" dirty="0" smtClean="0">
                <a:solidFill>
                  <a:schemeClr val="tx1"/>
                </a:solidFill>
              </a:rPr>
              <a:t>me</a:t>
            </a:r>
            <a:r>
              <a:rPr 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him</a:t>
            </a:r>
            <a:endParaRPr lang="fi-FI" sz="2600" b="1" i="1" dirty="0" smtClean="0">
              <a:solidFill>
                <a:schemeClr val="tx1"/>
              </a:solidFill>
            </a:endParaRPr>
          </a:p>
          <a:p>
            <a:pPr lvl="1"/>
            <a:r>
              <a:rPr lang="fi-FI" sz="2600" dirty="0" smtClean="0">
                <a:solidFill>
                  <a:schemeClr val="accent1"/>
                </a:solidFill>
              </a:rPr>
              <a:t>AJAN JA PAIKAN MÄÄREET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2600" dirty="0"/>
              <a:t>	</a:t>
            </a:r>
            <a:r>
              <a:rPr lang="fi-FI" sz="2600" dirty="0" smtClean="0"/>
              <a:t>	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yesterday</a:t>
            </a:r>
            <a:r>
              <a:rPr 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the</a:t>
            </a:r>
            <a:r>
              <a:rPr 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day</a:t>
            </a:r>
            <a:r>
              <a:rPr 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before</a:t>
            </a:r>
            <a:endParaRPr lang="fi-FI" sz="26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600" b="1" i="1" dirty="0">
                <a:solidFill>
                  <a:schemeClr val="tx1"/>
                </a:solidFill>
              </a:rPr>
              <a:t>	</a:t>
            </a:r>
            <a:r>
              <a:rPr lang="fi-FI" sz="2600" b="1" i="1" dirty="0" smtClean="0">
                <a:solidFill>
                  <a:schemeClr val="tx1"/>
                </a:solidFill>
              </a:rPr>
              <a:t>	</a:t>
            </a:r>
            <a:r>
              <a:rPr lang="fi-FI" sz="2600" b="1" dirty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here</a:t>
            </a:r>
            <a:r>
              <a:rPr 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there</a:t>
            </a:r>
            <a:endParaRPr lang="fi-FI" sz="26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6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600" i="1" dirty="0" smtClean="0">
              <a:solidFill>
                <a:schemeClr val="tx1"/>
              </a:solidFill>
            </a:endParaRPr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0" y="568044"/>
            <a:ext cx="8229600" cy="20789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u="sng" dirty="0" smtClean="0"/>
              <a:t>SUORA ESITYS</a:t>
            </a:r>
            <a:r>
              <a:rPr lang="fi-FI" sz="2400" b="0" dirty="0" smtClean="0"/>
              <a:t>			</a:t>
            </a:r>
            <a:r>
              <a:rPr lang="fi-FI" sz="2400" b="0" dirty="0"/>
              <a:t> </a:t>
            </a:r>
            <a:r>
              <a:rPr lang="fi-FI" sz="2400" u="sng" dirty="0" smtClean="0"/>
              <a:t>EPÄSUORA ESITYS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</a:rPr>
              <a:t>”I </a:t>
            </a:r>
            <a:r>
              <a:rPr lang="fi-FI" sz="2400" b="0" i="1" dirty="0" err="1">
                <a:solidFill>
                  <a:schemeClr val="tx1"/>
                </a:solidFill>
              </a:rPr>
              <a:t>saw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you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yesterday</a:t>
            </a:r>
            <a:r>
              <a:rPr lang="fi-FI" sz="2400" b="0" i="1" dirty="0" smtClean="0">
                <a:solidFill>
                  <a:schemeClr val="tx1"/>
                </a:solidFill>
              </a:rPr>
              <a:t>.” </a:t>
            </a:r>
            <a:r>
              <a:rPr lang="fi-FI" sz="24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400" b="0" i="1" dirty="0" smtClean="0">
                <a:solidFill>
                  <a:schemeClr val="tx1"/>
                </a:solidFill>
              </a:rPr>
              <a:t>  </a:t>
            </a:r>
            <a:r>
              <a:rPr lang="fi-FI" sz="2400" b="0" i="1" dirty="0">
                <a:solidFill>
                  <a:schemeClr val="tx1"/>
                </a:solidFill>
              </a:rPr>
              <a:t>	</a:t>
            </a:r>
            <a:r>
              <a:rPr lang="fi-FI" sz="2400" b="0" i="1" dirty="0" err="1" smtClean="0">
                <a:solidFill>
                  <a:schemeClr val="tx1"/>
                </a:solidFill>
              </a:rPr>
              <a:t>Jill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told</a:t>
            </a:r>
            <a:r>
              <a:rPr lang="fi-FI" sz="2400" b="0" i="1" dirty="0">
                <a:solidFill>
                  <a:schemeClr val="tx1"/>
                </a:solidFill>
              </a:rPr>
              <a:t> Peter </a:t>
            </a:r>
            <a:r>
              <a:rPr lang="fi-FI" sz="2400" b="0" i="1" dirty="0" err="1">
                <a:solidFill>
                  <a:schemeClr val="tx1"/>
                </a:solidFill>
              </a:rPr>
              <a:t>that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she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had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smtClean="0">
                <a:solidFill>
                  <a:schemeClr val="tx1"/>
                </a:solidFill>
              </a:rPr>
              <a:t>					</a:t>
            </a:r>
            <a:r>
              <a:rPr lang="fi-FI" sz="2400" b="0" i="1" dirty="0" err="1" smtClean="0">
                <a:solidFill>
                  <a:schemeClr val="tx1"/>
                </a:solidFill>
              </a:rPr>
              <a:t>seen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him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the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day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before</a:t>
            </a:r>
            <a:r>
              <a:rPr lang="fi-FI" sz="2400" b="0" i="1" dirty="0">
                <a:solidFill>
                  <a:schemeClr val="tx1"/>
                </a:solidFill>
              </a:rPr>
              <a:t>.</a:t>
            </a:r>
            <a:br>
              <a:rPr lang="fi-FI" sz="2400" b="0" i="1" dirty="0">
                <a:solidFill>
                  <a:schemeClr val="tx1"/>
                </a:solidFill>
              </a:rPr>
            </a:br>
            <a:r>
              <a:rPr lang="fi-FI" sz="2400" b="0" i="1" dirty="0" smtClean="0">
                <a:solidFill>
                  <a:schemeClr val="tx1"/>
                </a:solidFill>
              </a:rPr>
              <a:t>”Can </a:t>
            </a:r>
            <a:r>
              <a:rPr lang="fi-FI" sz="2400" b="0" i="1" dirty="0" err="1">
                <a:solidFill>
                  <a:schemeClr val="tx1"/>
                </a:solidFill>
              </a:rPr>
              <a:t>you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come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here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with</a:t>
            </a:r>
            <a:r>
              <a:rPr lang="fi-FI" sz="2400" b="0" i="1" dirty="0" smtClean="0">
                <a:solidFill>
                  <a:schemeClr val="tx1"/>
                </a:solidFill>
              </a:rPr>
              <a:t> me?” 	Peter </a:t>
            </a:r>
            <a:r>
              <a:rPr lang="fi-FI" sz="2400" b="0" i="1" dirty="0" err="1">
                <a:solidFill>
                  <a:schemeClr val="tx1"/>
                </a:solidFill>
              </a:rPr>
              <a:t>asked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Jill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if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she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could</a:t>
            </a:r>
            <a:r>
              <a:rPr lang="fi-FI" sz="2400" b="0" i="1" dirty="0">
                <a:solidFill>
                  <a:schemeClr val="tx1"/>
                </a:solidFill>
              </a:rPr>
              <a:t> go </a:t>
            </a:r>
            <a:r>
              <a:rPr lang="fi-FI" sz="2400" b="0" i="1" dirty="0" smtClean="0">
                <a:solidFill>
                  <a:schemeClr val="tx1"/>
                </a:solidFill>
              </a:rPr>
              <a:t>				</a:t>
            </a:r>
            <a:r>
              <a:rPr lang="fi-FI" sz="24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	</a:t>
            </a:r>
            <a:r>
              <a:rPr lang="fi-FI" sz="2400" b="0" i="1" dirty="0" err="1" smtClean="0">
                <a:solidFill>
                  <a:schemeClr val="tx1"/>
                </a:solidFill>
              </a:rPr>
              <a:t>there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with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him</a:t>
            </a:r>
            <a:r>
              <a:rPr lang="fi-FI" sz="2400" b="0" i="1" dirty="0" smtClean="0">
                <a:solidFill>
                  <a:schemeClr val="tx1"/>
                </a:solidFill>
              </a:rPr>
              <a:t>.</a:t>
            </a:r>
            <a:r>
              <a:rPr lang="fi-FI" sz="2400" i="1" dirty="0">
                <a:solidFill>
                  <a:schemeClr val="tx1"/>
                </a:solidFill>
              </a:rPr>
              <a:t/>
            </a:r>
            <a:br>
              <a:rPr lang="fi-FI" sz="2400" i="1" dirty="0">
                <a:solidFill>
                  <a:schemeClr val="tx1"/>
                </a:solidFill>
              </a:rPr>
            </a:br>
            <a:r>
              <a:rPr lang="fi-FI" sz="2400" b="0" dirty="0" smtClean="0">
                <a:latin typeface="+mn-lt"/>
                <a:ea typeface="+mn-ea"/>
                <a:cs typeface="+mn-cs"/>
              </a:rPr>
              <a:t>				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2780928"/>
            <a:ext cx="8075240" cy="3479146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fi-FI" sz="3100" dirty="0" smtClean="0">
                <a:solidFill>
                  <a:schemeClr val="accent1"/>
                </a:solidFill>
              </a:rPr>
              <a:t>SANAJÄRJESTYS KYSYMYKSISSÄ</a:t>
            </a:r>
          </a:p>
          <a:p>
            <a:pPr marL="0" indent="0">
              <a:buNone/>
            </a:pPr>
            <a:r>
              <a:rPr lang="fi-FI" sz="3100" dirty="0" smtClean="0"/>
              <a:t>		</a:t>
            </a:r>
            <a:r>
              <a:rPr lang="fi-FI" sz="3100" b="1" i="1" dirty="0" smtClean="0">
                <a:solidFill>
                  <a:schemeClr val="tx1"/>
                </a:solidFill>
              </a:rPr>
              <a:t>Can </a:t>
            </a:r>
            <a:r>
              <a:rPr lang="fi-FI" sz="3100" b="1" i="1" dirty="0" err="1" smtClean="0">
                <a:solidFill>
                  <a:schemeClr val="tx1"/>
                </a:solidFill>
              </a:rPr>
              <a:t>you</a:t>
            </a:r>
            <a:r>
              <a:rPr 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sz="3100" b="1" i="1" dirty="0" err="1" smtClean="0">
                <a:solidFill>
                  <a:schemeClr val="tx1"/>
                </a:solidFill>
              </a:rPr>
              <a:t>come</a:t>
            </a:r>
            <a:r>
              <a:rPr lang="fi-FI" sz="3100" i="1" dirty="0" smtClean="0">
                <a:solidFill>
                  <a:schemeClr val="tx1"/>
                </a:solidFill>
              </a:rPr>
              <a:t>…? </a:t>
            </a:r>
            <a:r>
              <a:rPr lang="fi-FI" sz="31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3100" i="1" dirty="0" smtClean="0">
                <a:solidFill>
                  <a:schemeClr val="tx1"/>
                </a:solidFill>
              </a:rPr>
              <a:t> …</a:t>
            </a:r>
            <a:r>
              <a:rPr lang="fi-FI" sz="3100" b="1" i="1" dirty="0" err="1" smtClean="0">
                <a:solidFill>
                  <a:schemeClr val="tx1"/>
                </a:solidFill>
              </a:rPr>
              <a:t>if</a:t>
            </a:r>
            <a:r>
              <a:rPr 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sz="3100" b="1" i="1" dirty="0" err="1" smtClean="0">
                <a:solidFill>
                  <a:schemeClr val="tx1"/>
                </a:solidFill>
              </a:rPr>
              <a:t>she</a:t>
            </a:r>
            <a:r>
              <a:rPr 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sz="3100" b="1" i="1" dirty="0" err="1" smtClean="0">
                <a:solidFill>
                  <a:schemeClr val="tx1"/>
                </a:solidFill>
              </a:rPr>
              <a:t>could</a:t>
            </a:r>
            <a:r>
              <a:rPr lang="fi-FI" sz="3100" b="1" i="1" dirty="0" smtClean="0">
                <a:solidFill>
                  <a:schemeClr val="tx1"/>
                </a:solidFill>
              </a:rPr>
              <a:t> go</a:t>
            </a:r>
            <a:r>
              <a:rPr lang="fi-FI" sz="3100" i="1" dirty="0" smtClean="0">
                <a:solidFill>
                  <a:schemeClr val="tx1"/>
                </a:solidFill>
              </a:rPr>
              <a:t>…</a:t>
            </a:r>
          </a:p>
          <a:p>
            <a:pPr lvl="1">
              <a:spcBef>
                <a:spcPts val="2400"/>
              </a:spcBef>
            </a:pPr>
            <a:r>
              <a:rPr lang="fi-FI" sz="3100" dirty="0" smtClean="0">
                <a:solidFill>
                  <a:schemeClr val="accent1"/>
                </a:solidFill>
              </a:rPr>
              <a:t>JOTKIN VERBIT</a:t>
            </a:r>
          </a:p>
          <a:p>
            <a:pPr marL="0" indent="0">
              <a:buNone/>
            </a:pPr>
            <a:r>
              <a:rPr lang="fi-FI" sz="3100" dirty="0" smtClean="0"/>
              <a:t>		</a:t>
            </a:r>
            <a:r>
              <a:rPr lang="fi-FI" sz="3100" b="1" i="1" dirty="0" err="1" smtClean="0">
                <a:solidFill>
                  <a:schemeClr val="tx1"/>
                </a:solidFill>
              </a:rPr>
              <a:t>come</a:t>
            </a:r>
            <a:r>
              <a:rPr 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sz="31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3100" b="1" i="1" dirty="0" smtClean="0">
                <a:solidFill>
                  <a:schemeClr val="tx1"/>
                </a:solidFill>
              </a:rPr>
              <a:t> go</a:t>
            </a:r>
            <a:r>
              <a:rPr lang="fi-FI" sz="3100" i="1" dirty="0" smtClean="0">
                <a:solidFill>
                  <a:schemeClr val="tx1"/>
                </a:solidFill>
              </a:rPr>
              <a:t>	</a:t>
            </a:r>
          </a:p>
          <a:p>
            <a:pPr lvl="1">
              <a:spcBef>
                <a:spcPts val="2400"/>
              </a:spcBef>
            </a:pPr>
            <a:r>
              <a:rPr lang="fi-FI" sz="3100" dirty="0" smtClean="0">
                <a:solidFill>
                  <a:schemeClr val="accent1"/>
                </a:solidFill>
              </a:rPr>
              <a:t>AIKAMUODOT</a:t>
            </a:r>
          </a:p>
          <a:p>
            <a:pPr marL="0" indent="0">
              <a:buNone/>
            </a:pPr>
            <a:r>
              <a:rPr lang="fi-FI" sz="3100" dirty="0" smtClean="0"/>
              <a:t>		</a:t>
            </a:r>
            <a:r>
              <a:rPr lang="fi-FI" sz="3100" b="1" i="1" dirty="0" err="1" smtClean="0">
                <a:solidFill>
                  <a:schemeClr val="tx1"/>
                </a:solidFill>
              </a:rPr>
              <a:t>saw</a:t>
            </a:r>
            <a:r>
              <a:rPr 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sz="31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sz="3100" b="1" i="1" dirty="0" err="1" smtClean="0">
                <a:solidFill>
                  <a:schemeClr val="tx1"/>
                </a:solidFill>
              </a:rPr>
              <a:t>had</a:t>
            </a:r>
            <a:r>
              <a:rPr 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sz="3100" b="1" i="1" dirty="0" err="1" smtClean="0">
                <a:solidFill>
                  <a:schemeClr val="tx1"/>
                </a:solidFill>
              </a:rPr>
              <a:t>seen</a:t>
            </a:r>
            <a:endParaRPr lang="fi-FI" sz="31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100" b="1" i="1" dirty="0" smtClean="0">
                <a:solidFill>
                  <a:schemeClr val="tx1"/>
                </a:solidFill>
              </a:rPr>
              <a:t>		Can … </a:t>
            </a:r>
            <a:r>
              <a:rPr lang="fi-FI" sz="3100" b="1" i="1" dirty="0" err="1" smtClean="0">
                <a:solidFill>
                  <a:schemeClr val="tx1"/>
                </a:solidFill>
              </a:rPr>
              <a:t>come</a:t>
            </a:r>
            <a:r>
              <a:rPr 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sz="31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sz="3100" b="1" i="1" dirty="0" err="1" smtClean="0">
                <a:solidFill>
                  <a:schemeClr val="tx1"/>
                </a:solidFill>
              </a:rPr>
              <a:t>could</a:t>
            </a:r>
            <a:r>
              <a:rPr lang="fi-FI" sz="3100" b="1" i="1" dirty="0" smtClean="0">
                <a:solidFill>
                  <a:schemeClr val="tx1"/>
                </a:solidFill>
              </a:rPr>
              <a:t> … go</a:t>
            </a:r>
            <a:endParaRPr lang="fi-FI" sz="2600" b="1" i="1" dirty="0" smtClean="0">
              <a:solidFill>
                <a:schemeClr val="tx1"/>
              </a:solidFill>
            </a:endParaRPr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86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80920" cy="1080120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100" dirty="0" smtClean="0"/>
              <a:t>PRONOMINIEN, AJAN- JA PAIKANMÄÄREIDEN MUUTOKSET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534380" y="1700808"/>
            <a:ext cx="807524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600" dirty="0" smtClean="0"/>
              <a:t>1. Persoonapronominimuutokset </a:t>
            </a:r>
            <a:r>
              <a:rPr lang="fi-FI" sz="2600" dirty="0"/>
              <a:t>riippuvat siitä, kuka raportoi ja kenelle</a:t>
            </a:r>
            <a:r>
              <a:rPr lang="fi-FI" sz="2600" dirty="0" smtClean="0"/>
              <a:t>.</a:t>
            </a:r>
          </a:p>
          <a:p>
            <a:pPr marL="457200" lvl="1" indent="0">
              <a:buNone/>
            </a:pPr>
            <a:r>
              <a:rPr lang="fi-FI" sz="2600" dirty="0" smtClean="0"/>
              <a:t>	</a:t>
            </a:r>
            <a:r>
              <a:rPr lang="fi-FI" sz="2600" i="1" dirty="0" smtClean="0"/>
              <a:t>Tim </a:t>
            </a:r>
            <a:r>
              <a:rPr lang="fi-FI" sz="2600" i="1" dirty="0" err="1" smtClean="0"/>
              <a:t>said</a:t>
            </a:r>
            <a:r>
              <a:rPr lang="fi-FI" sz="2600" i="1" dirty="0" smtClean="0"/>
              <a:t>, ”</a:t>
            </a:r>
            <a:r>
              <a:rPr lang="fi-FI" sz="2600" b="1" i="1" dirty="0" smtClean="0"/>
              <a:t>I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admire</a:t>
            </a:r>
            <a:r>
              <a:rPr lang="fi-FI" sz="2600" i="1" dirty="0" smtClean="0"/>
              <a:t> </a:t>
            </a:r>
            <a:r>
              <a:rPr lang="fi-FI" sz="2600" b="1" i="1" dirty="0" err="1" smtClean="0"/>
              <a:t>you</a:t>
            </a:r>
            <a:r>
              <a:rPr lang="fi-FI" sz="2600" i="1" dirty="0" smtClean="0"/>
              <a:t>.” </a:t>
            </a:r>
          </a:p>
          <a:p>
            <a:pPr marL="457200" lvl="1" indent="0">
              <a:buNone/>
            </a:pPr>
            <a:r>
              <a:rPr lang="fi-FI" sz="2600" i="1" dirty="0"/>
              <a:t>	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 smtClean="0"/>
              <a:t> I </a:t>
            </a:r>
            <a:r>
              <a:rPr lang="fi-FI" sz="2600" i="1" dirty="0" err="1" smtClean="0"/>
              <a:t>heard</a:t>
            </a:r>
            <a:r>
              <a:rPr lang="fi-FI" sz="2600" i="1" dirty="0" smtClean="0"/>
              <a:t> Tim </a:t>
            </a:r>
            <a:r>
              <a:rPr lang="fi-FI" sz="2600" i="1" dirty="0" err="1" smtClean="0"/>
              <a:t>tell</a:t>
            </a:r>
            <a:r>
              <a:rPr lang="fi-FI" sz="2600" i="1" dirty="0" smtClean="0"/>
              <a:t> Sarah </a:t>
            </a:r>
            <a:r>
              <a:rPr lang="fi-FI" sz="2600" b="1" i="1" dirty="0" smtClean="0"/>
              <a:t>he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admired</a:t>
            </a:r>
            <a:r>
              <a:rPr lang="fi-FI" sz="2600" i="1" dirty="0" smtClean="0"/>
              <a:t> </a:t>
            </a:r>
            <a:r>
              <a:rPr lang="fi-FI" sz="2600" b="1" i="1" dirty="0" err="1" smtClean="0"/>
              <a:t>her</a:t>
            </a:r>
            <a:r>
              <a:rPr lang="fi-FI" sz="2600" i="1" dirty="0" smtClean="0"/>
              <a:t>.</a:t>
            </a:r>
          </a:p>
          <a:p>
            <a:pPr marL="457200" lvl="1" indent="0">
              <a:buNone/>
            </a:pPr>
            <a:r>
              <a:rPr lang="fi-FI" sz="2600" i="1" dirty="0"/>
              <a:t>	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 smtClean="0"/>
              <a:t> Sarah </a:t>
            </a:r>
            <a:r>
              <a:rPr lang="fi-FI" sz="2600" i="1" dirty="0" err="1" smtClean="0"/>
              <a:t>says</a:t>
            </a:r>
            <a:r>
              <a:rPr lang="fi-FI" sz="2600" i="1" dirty="0" smtClean="0"/>
              <a:t>, ”Tim </a:t>
            </a:r>
            <a:r>
              <a:rPr lang="fi-FI" sz="2600" i="1" dirty="0" err="1" smtClean="0"/>
              <a:t>told</a:t>
            </a:r>
            <a:r>
              <a:rPr lang="fi-FI" sz="2600" i="1" dirty="0" smtClean="0"/>
              <a:t> me </a:t>
            </a:r>
            <a:r>
              <a:rPr lang="fi-FI" sz="2600" b="1" i="1" dirty="0" smtClean="0"/>
              <a:t>he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admired</a:t>
            </a:r>
            <a:r>
              <a:rPr lang="fi-FI" sz="2600" i="1" dirty="0" smtClean="0"/>
              <a:t> </a:t>
            </a:r>
            <a:r>
              <a:rPr lang="fi-FI" sz="2600" b="1" i="1" dirty="0" smtClean="0"/>
              <a:t>me</a:t>
            </a:r>
            <a:r>
              <a:rPr lang="fi-FI" sz="2600" i="1" dirty="0" smtClean="0"/>
              <a:t>.”</a:t>
            </a:r>
          </a:p>
          <a:p>
            <a:pPr marL="457200" lvl="1" indent="0">
              <a:spcBef>
                <a:spcPts val="2400"/>
              </a:spcBef>
              <a:buNone/>
            </a:pPr>
            <a:r>
              <a:rPr lang="fi-FI" sz="2600" i="1" dirty="0"/>
              <a:t>	</a:t>
            </a:r>
            <a:r>
              <a:rPr lang="fi-FI" sz="2600" i="1" dirty="0" err="1" smtClean="0"/>
              <a:t>They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asked</a:t>
            </a:r>
            <a:r>
              <a:rPr lang="fi-FI" sz="2600" i="1" dirty="0" smtClean="0"/>
              <a:t> us, ”</a:t>
            </a:r>
            <a:r>
              <a:rPr lang="fi-FI" sz="2600" i="1" dirty="0" err="1" smtClean="0"/>
              <a:t>Where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are</a:t>
            </a:r>
            <a:r>
              <a:rPr lang="fi-FI" sz="2600" i="1" dirty="0" smtClean="0"/>
              <a:t> </a:t>
            </a:r>
            <a:r>
              <a:rPr lang="fi-FI" sz="2600" b="1" i="1" dirty="0" err="1" smtClean="0"/>
              <a:t>you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taking</a:t>
            </a:r>
            <a:r>
              <a:rPr lang="fi-FI" sz="2600" i="1" dirty="0" smtClean="0"/>
              <a:t> </a:t>
            </a:r>
            <a:r>
              <a:rPr lang="fi-FI" sz="2600" b="1" i="1" dirty="0" smtClean="0"/>
              <a:t>us</a:t>
            </a:r>
            <a:r>
              <a:rPr lang="fi-FI" sz="2600" i="1" dirty="0" smtClean="0"/>
              <a:t>?”</a:t>
            </a:r>
          </a:p>
          <a:p>
            <a:pPr marL="457200" lvl="1" indent="0">
              <a:buNone/>
            </a:pPr>
            <a:r>
              <a:rPr lang="fi-FI" sz="2600" i="1" dirty="0"/>
              <a:t>	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They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asked</a:t>
            </a:r>
            <a:r>
              <a:rPr lang="fi-FI" sz="2600" i="1" dirty="0" smtClean="0"/>
              <a:t> us </a:t>
            </a:r>
            <a:r>
              <a:rPr lang="fi-FI" sz="2600" i="1" dirty="0" err="1" smtClean="0"/>
              <a:t>where</a:t>
            </a:r>
            <a:r>
              <a:rPr lang="fi-FI" sz="2600" i="1" dirty="0" smtClean="0"/>
              <a:t> </a:t>
            </a:r>
            <a:r>
              <a:rPr lang="fi-FI" sz="2600" b="1" i="1" dirty="0" err="1" smtClean="0"/>
              <a:t>we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were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taking</a:t>
            </a:r>
            <a:r>
              <a:rPr lang="fi-FI" sz="2600" i="1" dirty="0" smtClean="0"/>
              <a:t> </a:t>
            </a:r>
            <a:r>
              <a:rPr lang="fi-FI" sz="2600" b="1" i="1" dirty="0" err="1" smtClean="0"/>
              <a:t>them</a:t>
            </a:r>
            <a:r>
              <a:rPr lang="fi-FI" sz="2600" i="1" dirty="0" smtClean="0"/>
              <a:t>.</a:t>
            </a:r>
            <a:endParaRPr lang="fi-FI" sz="2600" i="1" dirty="0"/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595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80920" cy="1008112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100" dirty="0" smtClean="0"/>
              <a:t>PRONOMINIEN, AJAN- JA PAIKANMÄÄREIDEN MUUTOKSET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534380" y="1772816"/>
            <a:ext cx="8075240" cy="410445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5500" dirty="0" smtClean="0"/>
              <a:t>2. Ajan- ja paikanmääreet muuttuvat, jos raportointi tapahtuu myöhemmin tai eri paikassa. 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5500" i="1" dirty="0" smtClean="0"/>
              <a:t>I </a:t>
            </a:r>
            <a:r>
              <a:rPr lang="fi-FI" sz="5500" i="1" dirty="0" err="1" smtClean="0"/>
              <a:t>told</a:t>
            </a:r>
            <a:r>
              <a:rPr lang="fi-FI" sz="5500" i="1" dirty="0" smtClean="0"/>
              <a:t> my </a:t>
            </a:r>
            <a:r>
              <a:rPr lang="fi-FI" sz="5500" i="1" dirty="0" err="1" smtClean="0"/>
              <a:t>students</a:t>
            </a:r>
            <a:r>
              <a:rPr lang="fi-FI" sz="5500" i="1" dirty="0" smtClean="0"/>
              <a:t>, ”I am </a:t>
            </a:r>
            <a:r>
              <a:rPr lang="fi-FI" sz="5500" i="1" dirty="0" err="1" smtClean="0"/>
              <a:t>standing</a:t>
            </a:r>
            <a:r>
              <a:rPr lang="fi-FI" sz="5500" i="1" dirty="0" smtClean="0"/>
              <a:t> </a:t>
            </a:r>
            <a:r>
              <a:rPr lang="fi-FI" sz="5500" b="1" i="1" dirty="0" err="1" smtClean="0"/>
              <a:t>here</a:t>
            </a:r>
            <a:r>
              <a:rPr lang="fi-FI" sz="5500" i="1" dirty="0" smtClean="0"/>
              <a:t> </a:t>
            </a:r>
            <a:r>
              <a:rPr lang="fi-FI" sz="5500" b="1" i="1" dirty="0" err="1" smtClean="0"/>
              <a:t>now</a:t>
            </a:r>
            <a:r>
              <a:rPr lang="fi-FI" sz="5500" i="1" dirty="0" smtClean="0"/>
              <a:t> in </a:t>
            </a:r>
            <a:r>
              <a:rPr lang="fi-FI" sz="5500" b="1" i="1" dirty="0" err="1" smtClean="0"/>
              <a:t>this</a:t>
            </a:r>
            <a:r>
              <a:rPr lang="fi-FI" sz="5500" i="1" dirty="0" smtClean="0"/>
              <a:t> </a:t>
            </a:r>
            <a:r>
              <a:rPr lang="fi-FI" sz="5500" i="1" dirty="0" err="1" smtClean="0"/>
              <a:t>classroom</a:t>
            </a:r>
            <a:r>
              <a:rPr lang="fi-FI" sz="5500" i="1" dirty="0" smtClean="0"/>
              <a:t>.”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5500" i="1" dirty="0" smtClean="0">
                <a:sym typeface="Wingdings" panose="05000000000000000000" pitchFamily="2" charset="2"/>
              </a:rPr>
              <a:t> </a:t>
            </a:r>
            <a:r>
              <a:rPr lang="fi-FI" sz="5500" i="1" dirty="0" smtClean="0"/>
              <a:t>(</a:t>
            </a:r>
            <a:r>
              <a:rPr lang="fi-FI" sz="5500" i="1" dirty="0" err="1" smtClean="0"/>
              <a:t>Ten</a:t>
            </a:r>
            <a:r>
              <a:rPr lang="fi-FI" sz="5500" i="1" dirty="0" smtClean="0"/>
              <a:t> </a:t>
            </a:r>
            <a:r>
              <a:rPr lang="fi-FI" sz="5500" i="1" dirty="0" err="1" smtClean="0"/>
              <a:t>years</a:t>
            </a:r>
            <a:r>
              <a:rPr lang="fi-FI" sz="5500" i="1" dirty="0" smtClean="0"/>
              <a:t> </a:t>
            </a:r>
            <a:r>
              <a:rPr lang="fi-FI" sz="5500" i="1" dirty="0" err="1" smtClean="0"/>
              <a:t>ago</a:t>
            </a:r>
            <a:r>
              <a:rPr lang="fi-FI" sz="5500" i="1" dirty="0" smtClean="0"/>
              <a:t>) my </a:t>
            </a:r>
            <a:r>
              <a:rPr lang="fi-FI" sz="5500" i="1" dirty="0" err="1" smtClean="0"/>
              <a:t>teacher</a:t>
            </a:r>
            <a:r>
              <a:rPr lang="fi-FI" sz="5500" i="1" dirty="0" smtClean="0"/>
              <a:t> </a:t>
            </a:r>
            <a:r>
              <a:rPr lang="fi-FI" sz="5500" i="1" dirty="0" err="1" smtClean="0"/>
              <a:t>told</a:t>
            </a:r>
            <a:r>
              <a:rPr lang="fi-FI" sz="5500" i="1" dirty="0" smtClean="0"/>
              <a:t> us </a:t>
            </a:r>
            <a:r>
              <a:rPr lang="fi-FI" sz="5500" i="1" dirty="0" err="1" smtClean="0"/>
              <a:t>students</a:t>
            </a:r>
            <a:r>
              <a:rPr lang="fi-FI" sz="5500" i="1" dirty="0" smtClean="0"/>
              <a:t> 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5500" i="1" dirty="0" err="1" smtClean="0"/>
              <a:t>that</a:t>
            </a:r>
            <a:r>
              <a:rPr lang="fi-FI" sz="5500" i="1" dirty="0" smtClean="0"/>
              <a:t> he </a:t>
            </a:r>
            <a:r>
              <a:rPr lang="fi-FI" sz="5500" i="1" dirty="0" err="1" smtClean="0"/>
              <a:t>was</a:t>
            </a:r>
            <a:r>
              <a:rPr lang="fi-FI" sz="5500" i="1" dirty="0" smtClean="0"/>
              <a:t> </a:t>
            </a:r>
            <a:r>
              <a:rPr lang="fi-FI" sz="5500" i="1" dirty="0" err="1" smtClean="0"/>
              <a:t>standing</a:t>
            </a:r>
            <a:r>
              <a:rPr lang="fi-FI" sz="5500" i="1" dirty="0" smtClean="0"/>
              <a:t> </a:t>
            </a:r>
            <a:r>
              <a:rPr lang="fi-FI" sz="5500" b="1" i="1" dirty="0" err="1" smtClean="0"/>
              <a:t>there</a:t>
            </a:r>
            <a:r>
              <a:rPr lang="fi-FI" sz="5500" i="1" dirty="0" smtClean="0"/>
              <a:t> </a:t>
            </a:r>
            <a:r>
              <a:rPr lang="fi-FI" sz="5500" b="1" i="1" dirty="0" smtClean="0"/>
              <a:t>at </a:t>
            </a:r>
            <a:r>
              <a:rPr lang="fi-FI" sz="5500" b="1" i="1" dirty="0" err="1" smtClean="0"/>
              <a:t>that</a:t>
            </a:r>
            <a:r>
              <a:rPr lang="fi-FI" sz="5500" b="1" i="1" dirty="0" smtClean="0"/>
              <a:t> </a:t>
            </a:r>
            <a:r>
              <a:rPr lang="fi-FI" sz="5500" b="1" i="1" dirty="0" err="1" smtClean="0"/>
              <a:t>moment</a:t>
            </a:r>
            <a:r>
              <a:rPr lang="fi-FI" sz="5500" b="1" i="1" dirty="0" smtClean="0"/>
              <a:t> </a:t>
            </a:r>
            <a:r>
              <a:rPr lang="fi-FI" sz="5500" i="1" dirty="0" smtClean="0"/>
              <a:t>in </a:t>
            </a:r>
            <a:r>
              <a:rPr lang="fi-FI" sz="5500" b="1" i="1" dirty="0" err="1" smtClean="0"/>
              <a:t>that</a:t>
            </a:r>
            <a:r>
              <a:rPr lang="fi-FI" sz="5500" i="1" dirty="0" smtClean="0"/>
              <a:t> </a:t>
            </a:r>
            <a:r>
              <a:rPr lang="fi-FI" sz="5500" i="1" dirty="0" err="1" smtClean="0"/>
              <a:t>classroom</a:t>
            </a:r>
            <a:r>
              <a:rPr lang="fi-FI" sz="5500" i="1" dirty="0" smtClean="0"/>
              <a:t>.</a:t>
            </a:r>
          </a:p>
          <a:p>
            <a:pPr marL="457200" lvl="1" indent="0">
              <a:buNone/>
            </a:pPr>
            <a:endParaRPr lang="fi-FI" sz="2600" i="1" dirty="0" smtClean="0"/>
          </a:p>
          <a:p>
            <a:pPr marL="457200" lvl="1" indent="0">
              <a:buNone/>
            </a:pPr>
            <a:endParaRPr lang="fi-FI" sz="2600" i="1" dirty="0"/>
          </a:p>
          <a:p>
            <a:pPr marL="457200" lvl="1" indent="0">
              <a:buNone/>
            </a:pPr>
            <a:r>
              <a:rPr lang="fi-FI" sz="1900" dirty="0" smtClean="0">
                <a:solidFill>
                  <a:schemeClr val="accent1"/>
                </a:solidFill>
              </a:rPr>
              <a:t>(Lisää ajan ja paikanmääreiden muutoksista oppikirjasta ks. 150)</a:t>
            </a:r>
            <a:endParaRPr lang="fi-FI" sz="1900" dirty="0">
              <a:solidFill>
                <a:schemeClr val="accent1"/>
              </a:solidFill>
            </a:endParaRPr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6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42622</TotalTime>
  <Words>708</Words>
  <Application>Microsoft Office PowerPoint</Application>
  <PresentationFormat>Näytössä katseltava diaesitys (4:3)</PresentationFormat>
  <Paragraphs>262</Paragraphs>
  <Slides>27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Office-teema</vt:lpstr>
      <vt:lpstr>PowerPoint-esitys</vt:lpstr>
      <vt:lpstr>Epäsuora kerronta  Väitelauseet, kysymykset, käskyt, kiellot ja pyynnöt  </vt:lpstr>
      <vt:lpstr>EPÄSUORA KERRONTA</vt:lpstr>
      <vt:lpstr>    SUORA ESITYS   EPÄSUORA ESITYS ”You are lovely,” he says.   He says (that) I am lovely.  Tom asked, ”Why did you come here?”   Tom asked me why I had          gone there.       </vt:lpstr>
      <vt:lpstr>EPÄSUORA KERRONTA</vt:lpstr>
      <vt:lpstr>   SUORA ESITYS    EPÄSUORA ESITYS ”I saw you yesterday.”    Jill told Peter that she had      seen him the day before. ”Can you come here with me?”  Peter asked Jill if she could go       there with him.  </vt:lpstr>
      <vt:lpstr>    SUORA ESITYS    EPÄSUORA ESITYS ”I saw you yesterday.”    Jill told Peter that she had      seen him the day before. ”Can you come here with me?”  Peter asked Jill if she could go       there with him.       </vt:lpstr>
      <vt:lpstr>    PRONOMINIEN, AJAN- JA PAIKANMÄÄREIDEN MUUTOKSET  </vt:lpstr>
      <vt:lpstr>    PRONOMINIEN, AJAN- JA PAIKANMÄÄREIDEN MUUTOKSET  </vt:lpstr>
      <vt:lpstr>    AIKAMUOTOMUUTOKSET  </vt:lpstr>
      <vt:lpstr>AIKAMUOTOMUUTOKSET</vt:lpstr>
      <vt:lpstr>    AIKAMUOTOMUUTOKSET  </vt:lpstr>
      <vt:lpstr>Activate:  Muuta epäsuoraksi esitykseksi.</vt:lpstr>
      <vt:lpstr>Activate:  Muuta epäsuoraksi esitykseksi.</vt:lpstr>
      <vt:lpstr>Activate:  Muuta epäsuoraksi esitykseksi.</vt:lpstr>
      <vt:lpstr>    EPÄSUORAT KYSYMYKSET  </vt:lpstr>
      <vt:lpstr> EPÄSUORAT KYSYMYKSET </vt:lpstr>
      <vt:lpstr>    EPÄSUORAT KYSYMYKSET  </vt:lpstr>
      <vt:lpstr>    EPÄSUORAT KYSYMYKSET  </vt:lpstr>
      <vt:lpstr>Activate:  Muuta epäsuoriksi kysymyksiksi.</vt:lpstr>
      <vt:lpstr>Activate:  Muuta epäsuoriksi kysymyksiksi.</vt:lpstr>
      <vt:lpstr>Activate:  Muuta epäsuoriksi kysymyksiksi.</vt:lpstr>
      <vt:lpstr>    EPÄSUORAT KÄSKYT JA PYYNNÖT  </vt:lpstr>
      <vt:lpstr>    EPÄSUORAT KIELLOT  </vt:lpstr>
      <vt:lpstr> EPÄSUORAT KÄSKYT, PYYNNÖT JA KIELLOT</vt:lpstr>
      <vt:lpstr>Activate:  Muuta epäsuoriksi kielloiksi, käskyiksi ja pyynnöiksi.</vt:lpstr>
      <vt:lpstr>Activate:   Muuta epäsuoriksi kielloiksi, käskyiksi ja pyynnöiksi.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Kaisa-Kerttu Peltola</cp:lastModifiedBy>
  <cp:revision>401</cp:revision>
  <cp:lastPrinted>2016-05-26T05:27:03Z</cp:lastPrinted>
  <dcterms:created xsi:type="dcterms:W3CDTF">2015-09-28T06:29:35Z</dcterms:created>
  <dcterms:modified xsi:type="dcterms:W3CDTF">2019-05-17T11:20:44Z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889136715</vt:i4>
  </property>
  <property fmtid="{D5CDD505-2E9C-101B-9397-08002B2CF9AE}" pid="3" name="_NewReviewCycle">
    <vt:lpwstr/>
  </property>
  <property fmtid="{D5CDD505-2E9C-101B-9397-08002B2CF9AE}" pid="4" name="_EmailSubject">
    <vt:lpwstr>slides for IN6 2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