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411" r:id="rId3"/>
    <p:sldId id="413" r:id="rId4"/>
    <p:sldId id="416" r:id="rId5"/>
    <p:sldId id="418" r:id="rId6"/>
    <p:sldId id="419" r:id="rId7"/>
    <p:sldId id="420" r:id="rId8"/>
    <p:sldId id="421" r:id="rId9"/>
    <p:sldId id="423" r:id="rId10"/>
    <p:sldId id="422" r:id="rId11"/>
    <p:sldId id="417" r:id="rId12"/>
    <p:sldId id="424" r:id="rId13"/>
    <p:sldId id="415" r:id="rId14"/>
    <p:sldId id="425" r:id="rId15"/>
    <p:sldId id="426" r:id="rId16"/>
    <p:sldId id="410" r:id="rId17"/>
    <p:sldId id="427" r:id="rId1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0322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350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539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3931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687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672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091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547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03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7365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34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dirty="0">
                <a:solidFill>
                  <a:srgbClr val="2DA2BF"/>
                </a:solidFill>
              </a:rPr>
              <a:t>: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784976" cy="5328592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400" dirty="0" smtClean="0"/>
              <a:t>1. </a:t>
            </a:r>
            <a:r>
              <a:rPr lang="fi-FI" altLang="fi-FI" sz="2400" dirty="0" err="1" smtClean="0"/>
              <a:t>Ezra</a:t>
            </a:r>
            <a:r>
              <a:rPr lang="fi-FI" altLang="fi-FI" sz="2400" dirty="0" smtClean="0"/>
              <a:t> on perheen pisin, Isla on laihoin.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Ezra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tallest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family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, Isla is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thinnest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. </a:t>
            </a:r>
            <a:endParaRPr lang="fi-FI" altLang="fi-FI" sz="2400" i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None/>
            </a:pPr>
            <a:r>
              <a:rPr lang="fi-FI" altLang="fi-FI" sz="2400" dirty="0" smtClean="0"/>
              <a:t>2. Kumpi on haastavampaa vesipallo vai uinti? </a:t>
            </a:r>
            <a:endParaRPr lang="fi-FI" altLang="fi-FI" sz="2400" dirty="0"/>
          </a:p>
          <a:p>
            <a:pPr marL="457200" indent="-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Which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tx1"/>
                </a:solidFill>
              </a:rPr>
              <a:t>is </a:t>
            </a:r>
            <a:r>
              <a:rPr lang="fi-FI" altLang="fi-FI" sz="2400" i="1" dirty="0" err="1">
                <a:solidFill>
                  <a:schemeClr val="tx1"/>
                </a:solidFill>
              </a:rPr>
              <a:t>more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demanding</a:t>
            </a:r>
            <a:r>
              <a:rPr lang="fi-FI" altLang="fi-FI" sz="2400" i="1" dirty="0">
                <a:solidFill>
                  <a:schemeClr val="tx1"/>
                </a:solidFill>
              </a:rPr>
              <a:t>,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water</a:t>
            </a:r>
            <a:r>
              <a:rPr lang="fi-FI" altLang="fi-FI" sz="2400" i="1" dirty="0">
                <a:solidFill>
                  <a:schemeClr val="tx1"/>
                </a:solidFill>
              </a:rPr>
              <a:t> polo </a:t>
            </a:r>
            <a:r>
              <a:rPr lang="fi-FI" altLang="fi-FI" sz="2400" i="1" dirty="0" err="1">
                <a:solidFill>
                  <a:schemeClr val="tx1"/>
                </a:solidFill>
              </a:rPr>
              <a:t>or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swimming</a:t>
            </a:r>
            <a:r>
              <a:rPr lang="fi-FI" altLang="fi-FI" sz="2400" i="1" dirty="0">
                <a:solidFill>
                  <a:schemeClr val="tx1"/>
                </a:solidFill>
              </a:rPr>
              <a:t>? </a:t>
            </a:r>
          </a:p>
          <a:p>
            <a:pPr marL="457200" indent="-457200">
              <a:spcBef>
                <a:spcPts val="1200"/>
              </a:spcBef>
              <a:buFontTx/>
              <a:buNone/>
            </a:pPr>
            <a:r>
              <a:rPr lang="fi-FI" altLang="fi-FI" sz="2400" dirty="0" smtClean="0"/>
              <a:t>3. Mikä on maailman suosituin virvoitusjuoma? </a:t>
            </a:r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What’s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world’s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popular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soft drink? </a:t>
            </a: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4. Eilinen oli elämäni onnellisin päivä. 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	</a:t>
            </a:r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Yesterday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was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happiest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day</a:t>
            </a:r>
            <a:r>
              <a:rPr lang="fi-FI" altLang="fi-FI" sz="2400" i="1" dirty="0">
                <a:solidFill>
                  <a:schemeClr val="tx1"/>
                </a:solidFill>
              </a:rPr>
              <a:t> of my life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.</a:t>
            </a:r>
            <a:endParaRPr lang="fi-FI" altLang="fi-FI" sz="2400" i="1" dirty="0">
              <a:solidFill>
                <a:schemeClr val="tx1"/>
              </a:solidFill>
            </a:endParaRP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5. Teinivuoteni olivat ajoista parhaita ja ajoista pahimpia.</a:t>
            </a:r>
            <a:endParaRPr lang="fi-FI" altLang="fi-FI" sz="2400" dirty="0"/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My </a:t>
            </a:r>
            <a:r>
              <a:rPr lang="fi-FI" altLang="fi-FI" sz="2400" i="1" dirty="0">
                <a:solidFill>
                  <a:schemeClr val="tx1"/>
                </a:solidFill>
              </a:rPr>
              <a:t>teen </a:t>
            </a:r>
            <a:r>
              <a:rPr lang="fi-FI" altLang="fi-FI" sz="2400" i="1" dirty="0" err="1">
                <a:solidFill>
                  <a:schemeClr val="tx1"/>
                </a:solidFill>
              </a:rPr>
              <a:t>years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were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best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times</a:t>
            </a:r>
            <a:r>
              <a:rPr lang="fi-FI" altLang="fi-FI" sz="2400" i="1" dirty="0">
                <a:solidFill>
                  <a:schemeClr val="tx1"/>
                </a:solidFill>
              </a:rPr>
              <a:t> and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worst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times</a:t>
            </a:r>
            <a:r>
              <a:rPr lang="fi-FI" altLang="fi-FI" sz="2400" i="1" dirty="0">
                <a:solidFill>
                  <a:schemeClr val="tx1"/>
                </a:solidFill>
              </a:rPr>
              <a:t>. </a:t>
            </a: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6. Taloni on kylän kauimmaisella laidalla.</a:t>
            </a:r>
            <a:endParaRPr lang="fi-FI" altLang="fi-FI" sz="2400" dirty="0"/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My </a:t>
            </a:r>
            <a:r>
              <a:rPr lang="fi-FI" altLang="fi-FI" sz="2400" i="1" dirty="0" err="1">
                <a:solidFill>
                  <a:schemeClr val="tx1"/>
                </a:solidFill>
              </a:rPr>
              <a:t>house</a:t>
            </a:r>
            <a:r>
              <a:rPr lang="fi-FI" altLang="fi-FI" sz="2400" i="1" dirty="0">
                <a:solidFill>
                  <a:schemeClr val="tx1"/>
                </a:solidFill>
              </a:rPr>
              <a:t> is at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farthest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end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village</a:t>
            </a:r>
            <a:r>
              <a:rPr lang="fi-FI" altLang="fi-FI" sz="2400" i="1" dirty="0">
                <a:solidFill>
                  <a:schemeClr val="tx1"/>
                </a:solidFill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Autofit/>
          </a:bodyPr>
          <a:lstStyle/>
          <a:p>
            <a:r>
              <a:rPr lang="fi-FI" sz="3200" i="1" dirty="0" smtClean="0"/>
              <a:t>KUIN</a:t>
            </a:r>
            <a:r>
              <a:rPr lang="fi-FI" sz="3200" dirty="0" smtClean="0"/>
              <a:t>-SANAT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7768" y="1122057"/>
            <a:ext cx="8370729" cy="55446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600" dirty="0" smtClean="0"/>
              <a:t>Mitä </a:t>
            </a:r>
            <a:r>
              <a:rPr lang="fi-FI" altLang="fi-FI" sz="2600" dirty="0"/>
              <a:t>vastineita löydät </a:t>
            </a:r>
            <a:r>
              <a:rPr lang="fi-FI" altLang="fi-FI" sz="2600" dirty="0" smtClean="0"/>
              <a:t>suomen kielen </a:t>
            </a:r>
            <a:r>
              <a:rPr lang="fi-FI" altLang="fi-FI" sz="2600" b="1" i="1" dirty="0" smtClean="0"/>
              <a:t>kuin</a:t>
            </a:r>
            <a:r>
              <a:rPr lang="fi-FI" altLang="fi-FI" sz="2600" dirty="0" smtClean="0"/>
              <a:t>-sanalle</a:t>
            </a:r>
            <a:r>
              <a:rPr lang="fi-FI" altLang="fi-FI" sz="2600" dirty="0"/>
              <a:t>? </a:t>
            </a:r>
            <a:r>
              <a:rPr lang="fi-FI" altLang="fi-FI" sz="2600" dirty="0" smtClean="0"/>
              <a:t>Milloin </a:t>
            </a:r>
            <a:r>
              <a:rPr lang="fi-FI" altLang="fi-FI" sz="2600" dirty="0"/>
              <a:t>niitä käytetään? </a:t>
            </a:r>
            <a:r>
              <a:rPr lang="fi-FI" altLang="fi-FI" sz="1800" dirty="0"/>
              <a:t/>
            </a:r>
            <a:br>
              <a:rPr lang="fi-FI" altLang="fi-FI" sz="1800" dirty="0"/>
            </a:br>
            <a:r>
              <a:rPr lang="fi-FI" altLang="fi-FI" sz="1800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now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>
                <a:solidFill>
                  <a:schemeClr val="tx1"/>
                </a:solidFill>
              </a:rPr>
              <a:t>good</a:t>
            </a:r>
            <a:r>
              <a:rPr lang="fi-FI" altLang="fi-FI" sz="2800" i="1" dirty="0">
                <a:solidFill>
                  <a:schemeClr val="tx1"/>
                </a:solidFill>
              </a:rPr>
              <a:t> as it </a:t>
            </a:r>
            <a:r>
              <a:rPr lang="fi-FI" altLang="fi-FI" sz="2800" i="1" dirty="0" err="1">
                <a:solidFill>
                  <a:schemeClr val="tx1"/>
                </a:solidFill>
              </a:rPr>
              <a:t>gets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At </a:t>
            </a:r>
            <a:r>
              <a:rPr lang="fi-FI" altLang="fi-FI" sz="2800" i="1" dirty="0" err="1">
                <a:solidFill>
                  <a:schemeClr val="tx1"/>
                </a:solidFill>
              </a:rPr>
              <a:t>least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it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looks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more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delicious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time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recipe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different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from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usually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similar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to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cheesecake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baked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oven.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	The </a:t>
            </a:r>
            <a:r>
              <a:rPr lang="en-US" sz="2800" i="1" dirty="0">
                <a:solidFill>
                  <a:schemeClr val="tx1"/>
                </a:solidFill>
              </a:rPr>
              <a:t>crust on this pie is not the same as </a:t>
            </a:r>
            <a:r>
              <a:rPr lang="en-US" sz="2800" i="1" dirty="0" smtClean="0">
                <a:solidFill>
                  <a:schemeClr val="tx1"/>
                </a:solidFill>
              </a:rPr>
              <a:t>in the </a:t>
            </a:r>
            <a:r>
              <a:rPr lang="en-US" sz="2800" i="1" dirty="0">
                <a:solidFill>
                  <a:schemeClr val="tx1"/>
                </a:solidFill>
              </a:rPr>
              <a:t>last 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I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could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have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some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other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filling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such</a:t>
            </a:r>
            <a:r>
              <a:rPr lang="fi-FI" altLang="fi-FI" sz="2800" i="1" dirty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apples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in 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plastic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wrapper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inferior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700" i="1" dirty="0">
                <a:solidFill>
                  <a:schemeClr val="tx1"/>
                </a:solidFill>
              </a:rPr>
              <a:t>to 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self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-made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one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superior</a:t>
            </a:r>
            <a:r>
              <a:rPr lang="fi-FI" altLang="fi-FI" sz="2800" i="1" dirty="0">
                <a:solidFill>
                  <a:schemeClr val="tx1"/>
                </a:solidFill>
              </a:rPr>
              <a:t> to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anything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I’ve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ever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made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before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Ellipsi 3"/>
          <p:cNvSpPr/>
          <p:nvPr/>
        </p:nvSpPr>
        <p:spPr>
          <a:xfrm>
            <a:off x="4499992" y="1988840"/>
            <a:ext cx="432048" cy="4714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419872" y="1988840"/>
            <a:ext cx="432048" cy="4788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5537800" y="2467684"/>
            <a:ext cx="735529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180086" y="2996426"/>
            <a:ext cx="194421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883942" y="3475796"/>
            <a:ext cx="129614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4939724" y="4000738"/>
            <a:ext cx="165618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6272153" y="4507022"/>
            <a:ext cx="1106697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5047736" y="5045666"/>
            <a:ext cx="144016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2727135" y="5549722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9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b="1" i="1" dirty="0" smtClean="0">
                <a:solidFill>
                  <a:schemeClr val="accent1"/>
                </a:solidFill>
              </a:rPr>
              <a:t>KUIN</a:t>
            </a:r>
            <a:r>
              <a:rPr lang="fi-FI" sz="3200" b="1" dirty="0" smtClean="0">
                <a:solidFill>
                  <a:schemeClr val="accent1"/>
                </a:solidFill>
              </a:rPr>
              <a:t>-SANAT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perusmuodon </a:t>
            </a:r>
            <a:r>
              <a:rPr lang="fi-FI" altLang="fi-FI" sz="2600" dirty="0">
                <a:solidFill>
                  <a:schemeClr val="accent1"/>
                </a:solidFill>
              </a:rPr>
              <a:t>kanssa: 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as</a:t>
            </a:r>
            <a:r>
              <a:rPr lang="fi-FI" altLang="fi-FI" sz="2600" b="1" dirty="0" smtClean="0">
                <a:solidFill>
                  <a:schemeClr val="tx1"/>
                </a:solidFill>
              </a:rPr>
              <a:t> 	</a:t>
            </a:r>
            <a:r>
              <a:rPr lang="fi-FI" altLang="fi-FI" sz="2200" dirty="0" smtClean="0">
                <a:solidFill>
                  <a:schemeClr val="tx1"/>
                </a:solidFill>
              </a:rPr>
              <a:t>(</a:t>
            </a:r>
            <a:r>
              <a:rPr lang="fi-FI" altLang="fi-FI" sz="2200" i="1" dirty="0" smtClean="0"/>
              <a:t>as </a:t>
            </a:r>
            <a:r>
              <a:rPr lang="fi-FI" altLang="fi-FI" sz="2200" i="1" dirty="0" err="1"/>
              <a:t>good</a:t>
            </a:r>
            <a:r>
              <a:rPr lang="fi-FI" altLang="fi-FI" sz="2200" i="1" dirty="0"/>
              <a:t> as it </a:t>
            </a:r>
            <a:r>
              <a:rPr lang="fi-FI" altLang="fi-FI" sz="2200" i="1" dirty="0" err="1" smtClean="0"/>
              <a:t>gets</a:t>
            </a:r>
            <a:r>
              <a:rPr lang="fi-FI" altLang="fi-FI" sz="2200" i="1" dirty="0" smtClean="0"/>
              <a:t>)</a:t>
            </a:r>
            <a:endParaRPr lang="fi-FI" altLang="fi-FI" sz="2200" dirty="0" smtClean="0"/>
          </a:p>
          <a:p>
            <a:pPr>
              <a:spcBef>
                <a:spcPts val="120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komparatiivin </a:t>
            </a:r>
            <a:r>
              <a:rPr lang="fi-FI" altLang="fi-FI" sz="2600" dirty="0">
                <a:solidFill>
                  <a:schemeClr val="accent1"/>
                </a:solidFill>
              </a:rPr>
              <a:t>kanssa: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b="1" dirty="0" smtClean="0">
                <a:solidFill>
                  <a:schemeClr val="tx1"/>
                </a:solidFill>
              </a:rPr>
              <a:t> 	</a:t>
            </a:r>
            <a:r>
              <a:rPr lang="fi-FI" altLang="fi-FI" sz="2200" i="1" dirty="0" smtClean="0">
                <a:solidFill>
                  <a:schemeClr val="tx1"/>
                </a:solidFill>
              </a:rPr>
              <a:t>(</a:t>
            </a:r>
            <a:r>
              <a:rPr lang="fi-FI" altLang="fi-FI" sz="2200" i="1" dirty="0" err="1"/>
              <a:t>more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delicious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last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time</a:t>
            </a:r>
            <a:r>
              <a:rPr lang="fi-FI" altLang="fi-FI" sz="2200" i="1" dirty="0" smtClean="0">
                <a:solidFill>
                  <a:schemeClr val="tx1"/>
                </a:solidFill>
              </a:rPr>
              <a:t>)</a:t>
            </a:r>
            <a:endParaRPr lang="fi-FI" altLang="fi-FI" sz="2200" i="1" dirty="0" smtClean="0"/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erilainen kuin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different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from</a:t>
            </a:r>
            <a:r>
              <a:rPr lang="fi-FI" altLang="fi-FI" sz="2600" b="1" i="1" dirty="0">
                <a:solidFill>
                  <a:schemeClr val="tx1"/>
                </a:solidFill>
              </a:rPr>
              <a:t>/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b="1" i="1" dirty="0">
                <a:solidFill>
                  <a:schemeClr val="tx1"/>
                </a:solidFill>
              </a:rPr>
              <a:t>/to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samanlainen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 </a:t>
            </a:r>
            <a:r>
              <a:rPr lang="fi-FI" altLang="fi-FI" sz="2600" i="1" dirty="0" err="1">
                <a:solidFill>
                  <a:schemeClr val="tx1"/>
                </a:solidFill>
              </a:rPr>
              <a:t>similar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to </a:t>
            </a:r>
            <a:endParaRPr lang="fi-FI" altLang="fi-FI" sz="2600" b="1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sama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same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kuten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, niin kuin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such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huonompi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inferior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to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parempi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superior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to</a:t>
            </a:r>
            <a:endParaRPr 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VAHVISTUSSANOJA: PERUSMUOTO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608" y="1505764"/>
            <a:ext cx="850728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altLang="fi-FI" sz="2600" dirty="0"/>
              <a:t>Mitä vahvistussanoja löydät </a:t>
            </a:r>
            <a:r>
              <a:rPr lang="fi-FI" altLang="fi-FI" sz="2600" dirty="0" smtClean="0"/>
              <a:t>adjektiivin perusmuodolle</a:t>
            </a:r>
            <a:r>
              <a:rPr lang="fi-FI" altLang="fi-FI" sz="2600" dirty="0"/>
              <a:t>? </a:t>
            </a:r>
          </a:p>
          <a:p>
            <a:pPr>
              <a:buFontTx/>
              <a:buNone/>
            </a:pPr>
            <a:r>
              <a:rPr lang="fi-FI" altLang="fi-FI" i="1" dirty="0" smtClean="0"/>
              <a:t>	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funny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>
                <a:solidFill>
                  <a:schemeClr val="tx1"/>
                </a:solidFill>
              </a:rPr>
              <a:t>She’s</a:t>
            </a:r>
            <a:r>
              <a:rPr lang="fi-FI" altLang="fi-FI" sz="2800" i="1" dirty="0">
                <a:solidFill>
                  <a:schemeClr val="tx1"/>
                </a:solidFill>
              </a:rPr>
              <a:t> a </a:t>
            </a:r>
            <a:r>
              <a:rPr lang="fi-FI" altLang="fi-FI" sz="2800" i="1" dirty="0" err="1">
                <a:solidFill>
                  <a:schemeClr val="tx1"/>
                </a:solidFill>
              </a:rPr>
              <a:t>bit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crazy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She’s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too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qualified</a:t>
            </a:r>
            <a:r>
              <a:rPr lang="fi-FI" altLang="fi-FI" sz="2800" i="1" dirty="0">
                <a:solidFill>
                  <a:schemeClr val="tx1"/>
                </a:solidFill>
              </a:rPr>
              <a:t>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job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She’s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an </a:t>
            </a:r>
            <a:r>
              <a:rPr lang="fi-FI" altLang="fi-FI" sz="2800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hard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worker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Is </a:t>
            </a:r>
            <a:r>
              <a:rPr lang="fi-FI" altLang="fi-FI" sz="2800" i="1" dirty="0" err="1">
                <a:solidFill>
                  <a:schemeClr val="tx1"/>
                </a:solidFill>
              </a:rPr>
              <a:t>she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good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enough</a:t>
            </a:r>
            <a:r>
              <a:rPr lang="fi-FI" altLang="fi-FI" sz="2800" i="1" dirty="0">
                <a:solidFill>
                  <a:schemeClr val="tx1"/>
                </a:solidFill>
              </a:rPr>
              <a:t>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you</a:t>
            </a:r>
            <a:r>
              <a:rPr lang="fi-FI" altLang="fi-FI" sz="2800" i="1" dirty="0">
                <a:solidFill>
                  <a:schemeClr val="tx1"/>
                </a:solidFill>
              </a:rPr>
              <a:t>?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fi-FI" altLang="fi-FI" sz="2600" dirty="0" smtClean="0"/>
              <a:t>Perusmuotoa voidaan vahvistaa käyttämällä </a:t>
            </a:r>
            <a:r>
              <a:rPr lang="fi-FI" altLang="fi-FI" sz="2600" dirty="0" err="1" smtClean="0"/>
              <a:t>esim</a:t>
            </a:r>
            <a:r>
              <a:rPr lang="fi-FI" altLang="fi-FI" sz="2600" dirty="0" smtClean="0"/>
              <a:t>:</a:t>
            </a:r>
            <a:endParaRPr lang="fi-FI" altLang="fi-FI" sz="2600" dirty="0"/>
          </a:p>
          <a:p>
            <a:r>
              <a:rPr lang="fi-FI" altLang="fi-FI" sz="2800" b="1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dirty="0"/>
              <a:t>, </a:t>
            </a:r>
            <a:r>
              <a:rPr lang="fi-FI" altLang="fi-FI" sz="2800" b="1" i="1" dirty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bit</a:t>
            </a:r>
            <a:r>
              <a:rPr lang="fi-FI" altLang="fi-FI" sz="2800" dirty="0"/>
              <a:t>,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too</a:t>
            </a:r>
            <a:endParaRPr lang="fi-FI" altLang="fi-FI" sz="2800" b="1" dirty="0" smtClean="0"/>
          </a:p>
          <a:p>
            <a:r>
              <a:rPr lang="fi-FI" altLang="fi-FI" sz="2800" b="1" i="1" dirty="0" smtClean="0">
                <a:solidFill>
                  <a:schemeClr val="tx1"/>
                </a:solidFill>
              </a:rPr>
              <a:t>-ly</a:t>
            </a:r>
            <a:r>
              <a:rPr lang="fi-FI" altLang="fi-FI" sz="2800" dirty="0" smtClean="0"/>
              <a:t>-päätteisiä </a:t>
            </a:r>
            <a:r>
              <a:rPr lang="fi-FI" altLang="fi-FI" sz="2800" dirty="0" err="1" smtClean="0"/>
              <a:t>adverbejä</a:t>
            </a:r>
            <a:endParaRPr lang="fi-FI" altLang="fi-FI" sz="2800" dirty="0"/>
          </a:p>
          <a:p>
            <a:r>
              <a:rPr lang="fi-FI" altLang="fi-FI" sz="2800" b="1" i="1" dirty="0" err="1" smtClean="0">
                <a:solidFill>
                  <a:schemeClr val="tx1"/>
                </a:solidFill>
              </a:rPr>
              <a:t>enough</a:t>
            </a:r>
            <a:r>
              <a:rPr lang="fi-FI" altLang="fi-FI" sz="2800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–sanaa (tulee </a:t>
            </a:r>
            <a:r>
              <a:rPr lang="fi-FI" altLang="fi-FI" sz="2800" dirty="0"/>
              <a:t>adjektiivin jälkeen) </a:t>
            </a: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3059832" y="3414832"/>
            <a:ext cx="129614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603630" y="2945921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123728" y="2477010"/>
            <a:ext cx="122413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685636" y="2043244"/>
            <a:ext cx="822468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979712" y="2043244"/>
            <a:ext cx="100811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6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4976"/>
            <a:ext cx="8229600" cy="730715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VAHVISTUSSANOJA: KOMPARATIIVI</a:t>
            </a:r>
            <a:endParaRPr lang="fi-FI" altLang="fi-FI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07288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altLang="fi-FI" sz="2600" dirty="0"/>
              <a:t>Entä </a:t>
            </a:r>
            <a:r>
              <a:rPr lang="fi-FI" altLang="fi-FI" sz="2600" dirty="0" smtClean="0"/>
              <a:t>komparatiivin vahvistussanoja? </a:t>
            </a:r>
            <a:endParaRPr lang="fi-FI" altLang="fi-FI" sz="2600" dirty="0"/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i="1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bike</a:t>
            </a:r>
            <a:r>
              <a:rPr lang="fi-FI" altLang="fi-FI" sz="2800" i="1" dirty="0">
                <a:solidFill>
                  <a:schemeClr val="tx1"/>
                </a:solidFill>
              </a:rPr>
              <a:t> is a </a:t>
            </a:r>
            <a:r>
              <a:rPr lang="fi-FI" altLang="fi-FI" sz="2800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heavier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than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old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practical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which</a:t>
            </a:r>
            <a:r>
              <a:rPr lang="fi-FI" altLang="fi-FI" sz="2800" i="1" dirty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much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is </a:t>
            </a:r>
            <a:r>
              <a:rPr lang="fi-FI" altLang="fi-FI" sz="2800" i="1" dirty="0" err="1">
                <a:solidFill>
                  <a:schemeClr val="tx1"/>
                </a:solidFill>
              </a:rPr>
              <a:t>even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satisfying</a:t>
            </a:r>
            <a:r>
              <a:rPr lang="fi-FI" altLang="fi-FI" sz="2800" i="1" dirty="0">
                <a:solidFill>
                  <a:schemeClr val="tx1"/>
                </a:solidFill>
              </a:rPr>
              <a:t>, I got it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free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So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things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getting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>
                <a:solidFill>
                  <a:schemeClr val="tx1"/>
                </a:solidFill>
              </a:rPr>
              <a:t> and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and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complicated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I </a:t>
            </a:r>
            <a:r>
              <a:rPr lang="fi-FI" altLang="fi-FI" sz="2800" i="1" dirty="0" err="1">
                <a:solidFill>
                  <a:schemeClr val="tx1"/>
                </a:solidFill>
              </a:rPr>
              <a:t>think</a:t>
            </a:r>
            <a:r>
              <a:rPr lang="fi-FI" altLang="fi-FI" sz="2800" i="1" dirty="0">
                <a:solidFill>
                  <a:schemeClr val="tx1"/>
                </a:solidFill>
              </a:rPr>
              <a:t> of </a:t>
            </a: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harder</a:t>
            </a:r>
            <a:r>
              <a:rPr lang="fi-FI" altLang="fi-FI" sz="2800" i="1" dirty="0">
                <a:solidFill>
                  <a:schemeClr val="tx1"/>
                </a:solidFill>
              </a:rPr>
              <a:t> it </a:t>
            </a:r>
            <a:r>
              <a:rPr lang="fi-FI" altLang="fi-FI" sz="2800" i="1" dirty="0" err="1">
                <a:solidFill>
                  <a:schemeClr val="tx1"/>
                </a:solidFill>
              </a:rPr>
              <a:t>gets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fi-FI" altLang="fi-FI" sz="2800" dirty="0" smtClean="0"/>
              <a:t>Komparatiivia voidaan vahvistaa käyttämällä </a:t>
            </a:r>
            <a:r>
              <a:rPr lang="fi-FI" altLang="fi-FI" sz="2800" dirty="0" err="1" smtClean="0"/>
              <a:t>esim</a:t>
            </a:r>
            <a:r>
              <a:rPr lang="fi-FI" altLang="fi-FI" sz="2800" dirty="0" smtClean="0"/>
              <a:t>: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i="1" dirty="0" smtClean="0"/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/>
              <a:t>,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much</a:t>
            </a:r>
            <a:r>
              <a:rPr lang="fi-FI" altLang="fi-FI" sz="2800" i="1" dirty="0"/>
              <a:t>,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even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dirty="0" smtClean="0"/>
              <a:t>vertailumuodon </a:t>
            </a:r>
            <a:r>
              <a:rPr lang="fi-FI" altLang="fi-FI" sz="2800" dirty="0"/>
              <a:t>toisto </a:t>
            </a:r>
            <a:r>
              <a:rPr lang="fi-FI" altLang="fi-FI" sz="2800" dirty="0" smtClean="0"/>
              <a:t>(=’</a:t>
            </a:r>
            <a:r>
              <a:rPr lang="fi-FI" altLang="fi-FI" sz="2800" i="1" dirty="0" smtClean="0"/>
              <a:t>yhä </a:t>
            </a:r>
            <a:r>
              <a:rPr lang="fi-FI" altLang="fi-FI" sz="2800" i="1" dirty="0"/>
              <a:t>–</a:t>
            </a:r>
            <a:r>
              <a:rPr lang="fi-FI" altLang="fi-FI" sz="2800" i="1" dirty="0" err="1"/>
              <a:t>mpi</a:t>
            </a:r>
            <a:r>
              <a:rPr lang="fi-FI" altLang="fi-FI" sz="2800" dirty="0" smtClean="0"/>
              <a:t>’) 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i="1" dirty="0" smtClean="0"/>
              <a:t>’mitä </a:t>
            </a:r>
            <a:r>
              <a:rPr lang="fi-FI" altLang="fi-FI" sz="2800" i="1" dirty="0"/>
              <a:t>… sitä</a:t>
            </a:r>
            <a:r>
              <a:rPr lang="fi-FI" altLang="fi-FI" sz="2800" dirty="0" smtClean="0"/>
              <a:t>’=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dirty="0" smtClean="0">
                <a:solidFill>
                  <a:schemeClr val="tx1"/>
                </a:solidFill>
              </a:rPr>
              <a:t> + komparatiivi </a:t>
            </a:r>
            <a:r>
              <a:rPr lang="fi-FI" altLang="fi-FI" sz="2800" dirty="0">
                <a:solidFill>
                  <a:schemeClr val="tx1"/>
                </a:solidFill>
              </a:rPr>
              <a:t>...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dirty="0" smtClean="0">
                <a:solidFill>
                  <a:schemeClr val="tx1"/>
                </a:solidFill>
              </a:rPr>
              <a:t> + komparatiivi</a:t>
            </a:r>
            <a:endParaRPr lang="fi-FI" altLang="fi-FI" sz="28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3645813" y="3108478"/>
            <a:ext cx="2582371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1911391" y="2650614"/>
            <a:ext cx="788401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242405" y="2205631"/>
            <a:ext cx="53148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998220" y="2198265"/>
            <a:ext cx="833920" cy="49415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339752" y="1665571"/>
            <a:ext cx="95540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205451" y="3574550"/>
            <a:ext cx="231321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820554" y="4042602"/>
            <a:ext cx="137518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995936" y="4028593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8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571184" cy="1152128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ADJEKTIIVIEN VAHVISTUSSANOJA: </a:t>
            </a:r>
            <a:br>
              <a:rPr lang="fi-FI" altLang="fi-FI" sz="3200" dirty="0" smtClean="0"/>
            </a:br>
            <a:r>
              <a:rPr lang="fi-FI" altLang="fi-FI" sz="3200" dirty="0" smtClean="0"/>
              <a:t>SUPERLATIIVI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507288" cy="4608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altLang="fi-FI" sz="2600" dirty="0"/>
              <a:t>Mitä vahvistussanoja </a:t>
            </a:r>
            <a:r>
              <a:rPr lang="fi-FI" altLang="fi-FI" sz="2600" dirty="0" smtClean="0"/>
              <a:t>superlatiiville? </a:t>
            </a:r>
            <a:endParaRPr lang="fi-FI" altLang="fi-FI" sz="2600" dirty="0"/>
          </a:p>
          <a:p>
            <a:pPr>
              <a:buFontTx/>
              <a:buNone/>
            </a:pPr>
            <a:r>
              <a:rPr lang="fi-FI" altLang="fi-FI" sz="2800" i="1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by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scandalous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suggestion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I’ve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ever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heard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Who’s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bravest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of </a:t>
            </a:r>
            <a:r>
              <a:rPr lang="fi-FI" altLang="fi-FI" sz="2800" i="1" dirty="0" err="1">
                <a:solidFill>
                  <a:schemeClr val="tx1"/>
                </a:solidFill>
              </a:rPr>
              <a:t>them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all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?</a:t>
            </a:r>
          </a:p>
          <a:p>
            <a:pPr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Even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very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of us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can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only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do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our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best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fi-FI" altLang="fi-FI" sz="2800" dirty="0" smtClean="0"/>
              <a:t>Superlatiivia voidaan vahvistaa käyttämällä seuraavia sanoja: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b="1" i="1" dirty="0" err="1">
                <a:solidFill>
                  <a:schemeClr val="tx1"/>
                </a:solidFill>
              </a:rPr>
              <a:t>by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of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all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b="1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very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best</a:t>
            </a:r>
            <a:endParaRPr lang="fi-FI" altLang="fi-FI" sz="28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1547664" y="3429000"/>
            <a:ext cx="2088232" cy="59529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347864" y="2936180"/>
            <a:ext cx="1584176" cy="5648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763688" y="2059678"/>
            <a:ext cx="1008113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894730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1. Greippi ei ole yhtä makea kuin viinirypäle.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200" i="1" dirty="0" smtClean="0"/>
              <a:t>A </a:t>
            </a:r>
            <a:r>
              <a:rPr lang="fi-FI" altLang="fi-FI" sz="2200" i="1" dirty="0" err="1" smtClean="0"/>
              <a:t>grapefruit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not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sweet</a:t>
            </a:r>
            <a:r>
              <a:rPr lang="fi-FI" altLang="fi-FI" sz="2200" i="1" dirty="0" smtClean="0"/>
              <a:t> as a grape. 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2. Mutta se on paljon terveellisempi kuin päärynä.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But</a:t>
            </a:r>
            <a:r>
              <a:rPr lang="fi-FI" altLang="fi-FI" sz="2200" i="1" dirty="0" smtClean="0"/>
              <a:t> it is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 smtClean="0"/>
              <a:t>/</a:t>
            </a:r>
            <a:r>
              <a:rPr lang="fi-FI" altLang="fi-FI" sz="2200" i="1" dirty="0" err="1" smtClean="0"/>
              <a:t>far</a:t>
            </a:r>
            <a:r>
              <a:rPr lang="fi-FI" altLang="fi-FI" sz="2200" i="1" dirty="0" smtClean="0"/>
              <a:t>/a </a:t>
            </a:r>
            <a:r>
              <a:rPr lang="fi-FI" altLang="fi-FI" sz="2200" i="1" dirty="0" err="1" smtClean="0"/>
              <a:t>lot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healthier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pear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3. Onko sitruuna kaikkein terveellisin hedelmä?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smtClean="0"/>
              <a:t>Is a </a:t>
            </a:r>
            <a:r>
              <a:rPr lang="fi-FI" altLang="fi-FI" sz="2200" i="1" dirty="0" err="1" smtClean="0"/>
              <a:t>lemon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fruit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all</a:t>
            </a:r>
            <a:r>
              <a:rPr lang="fi-FI" altLang="fi-FI" sz="2200" i="1" dirty="0" smtClean="0"/>
              <a:t> / </a:t>
            </a:r>
            <a:r>
              <a:rPr lang="fi-FI" altLang="fi-FI" sz="2200" i="1" dirty="0" err="1" smtClean="0"/>
              <a:t>by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far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fruit</a:t>
            </a:r>
            <a:r>
              <a:rPr lang="fi-FI" altLang="fi-FI" sz="2200" i="1" dirty="0" smtClean="0"/>
              <a:t>?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4. Mitä enemmän mansikat saavat aurinkoa, sitä makeampia ne ovat.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more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sunshine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strawberries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get</a:t>
            </a:r>
            <a:r>
              <a:rPr lang="fi-FI" altLang="fi-FI" sz="2200" i="1" dirty="0" smtClean="0"/>
              <a:t>,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sweeter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are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5. Mustikat ovat paljon parempia kuin mansikat, mitä tulee saatavien antioksidanttien määrään.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i="1" dirty="0" err="1" smtClean="0"/>
              <a:t>Blueberries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are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superior</a:t>
            </a:r>
            <a:r>
              <a:rPr lang="fi-FI" altLang="fi-FI" sz="2200" i="1" dirty="0" smtClean="0"/>
              <a:t> to /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better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strawberries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when</a:t>
            </a:r>
            <a:r>
              <a:rPr lang="fi-FI" altLang="fi-FI" sz="2200" i="1" dirty="0" smtClean="0"/>
              <a:t> it </a:t>
            </a:r>
            <a:r>
              <a:rPr lang="fi-FI" altLang="fi-FI" sz="2200" i="1" dirty="0" err="1" smtClean="0"/>
              <a:t>comes</a:t>
            </a:r>
            <a:r>
              <a:rPr lang="fi-FI" altLang="fi-FI" sz="2200" i="1" dirty="0" smtClean="0"/>
              <a:t> to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(</a:t>
            </a:r>
            <a:r>
              <a:rPr lang="fi-FI" altLang="fi-FI" sz="2200" i="1" dirty="0" err="1" smtClean="0"/>
              <a:t>consumed</a:t>
            </a:r>
            <a:r>
              <a:rPr lang="fi-FI" altLang="fi-FI" sz="2200" i="1" dirty="0" smtClean="0"/>
              <a:t>) </a:t>
            </a:r>
            <a:r>
              <a:rPr lang="fi-FI" altLang="fi-FI" sz="2200" i="1" dirty="0" err="1" smtClean="0"/>
              <a:t>intake</a:t>
            </a:r>
            <a:r>
              <a:rPr lang="fi-FI" altLang="fi-FI" sz="2200" i="1" dirty="0" smtClean="0"/>
              <a:t> / </a:t>
            </a:r>
            <a:r>
              <a:rPr lang="fi-FI" altLang="fi-FI" sz="2200" i="1" dirty="0" err="1" smtClean="0"/>
              <a:t>amount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antioxidants</a:t>
            </a:r>
            <a:r>
              <a:rPr lang="fi-FI" altLang="fi-FI" sz="22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30070" y="980728"/>
            <a:ext cx="829126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6</a:t>
            </a:r>
            <a:r>
              <a:rPr lang="fi-FI" altLang="fi-FI" sz="2200" dirty="0" smtClean="0">
                <a:solidFill>
                  <a:srgbClr val="2DA2BF"/>
                </a:solidFill>
              </a:rPr>
              <a:t>. Maapallo on halkaisijaltaan paljon suurempi kuin Jupiter.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200" i="1" dirty="0" smtClean="0"/>
              <a:t>Earth </a:t>
            </a:r>
            <a:r>
              <a:rPr lang="fi-FI" altLang="fi-FI" sz="2200" i="1" dirty="0"/>
              <a:t>is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larger</a:t>
            </a:r>
            <a:r>
              <a:rPr lang="fi-FI" altLang="fi-FI" sz="2200" i="1" dirty="0" smtClean="0"/>
              <a:t> </a:t>
            </a:r>
            <a:r>
              <a:rPr lang="fi-FI" altLang="fi-FI" sz="2200" i="1" dirty="0"/>
              <a:t>in </a:t>
            </a:r>
            <a:r>
              <a:rPr lang="fi-FI" altLang="fi-FI" sz="2200" i="1" dirty="0" err="1"/>
              <a:t>diameter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Jupiter.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7. Mitä kauempana planeetta on auringosta, sitä kylmempi sen päivälämpötila 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farther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planet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from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Sun,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colder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its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day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temperature</a:t>
            </a:r>
            <a:r>
              <a:rPr lang="fi-FI" altLang="fi-FI" sz="2200" i="1" dirty="0" smtClean="0"/>
              <a:t> is.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8. Onko Jupiterilla eniten kuita kaikista planeetoista?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Does</a:t>
            </a:r>
            <a:r>
              <a:rPr lang="fi-FI" altLang="fi-FI" sz="2200" i="1" dirty="0" smtClean="0"/>
              <a:t> Jupiter </a:t>
            </a:r>
            <a:r>
              <a:rPr lang="fi-FI" altLang="fi-FI" sz="2200" i="1" dirty="0" err="1" smtClean="0"/>
              <a:t>have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moons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all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planets</a:t>
            </a:r>
            <a:r>
              <a:rPr lang="fi-FI" altLang="fi-FI" sz="2200" i="1" dirty="0" smtClean="0"/>
              <a:t>?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9. Kyllä. Vaikka lukumäärä on miltei sama kuin Saturnuksen vastaava.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Yes</a:t>
            </a:r>
            <a:r>
              <a:rPr lang="fi-FI" altLang="fi-FI" sz="2200" i="1" dirty="0" smtClean="0"/>
              <a:t>. </a:t>
            </a:r>
            <a:r>
              <a:rPr lang="fi-FI" altLang="fi-FI" sz="2200" i="1" dirty="0" err="1" smtClean="0"/>
              <a:t>Though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number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almost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same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that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Saturn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10. Tiedemiehet ovat löytäneet planeetan, Kelt-9:n, joka on kaksi kertaa kuumempi kuin meidän aurinkomme.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Scientists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have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discovered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planet</a:t>
            </a:r>
            <a:r>
              <a:rPr lang="fi-FI" altLang="fi-FI" sz="2200" i="1" dirty="0" smtClean="0"/>
              <a:t>, Kelt-9, </a:t>
            </a:r>
            <a:r>
              <a:rPr lang="fi-FI" altLang="fi-FI" sz="2200" i="1" dirty="0" err="1" smtClean="0"/>
              <a:t>which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twice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hot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our</a:t>
            </a:r>
            <a:r>
              <a:rPr lang="fi-FI" altLang="fi-FI" sz="2200" i="1" dirty="0" smtClean="0"/>
              <a:t> Sun.</a:t>
            </a:r>
          </a:p>
        </p:txBody>
      </p:sp>
    </p:spTree>
    <p:extLst>
      <p:ext uri="{BB962C8B-B14F-4D97-AF65-F5344CB8AC3E}">
        <p14:creationId xmlns:p14="http://schemas.microsoft.com/office/powerpoint/2010/main" val="14693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>Adjektiivit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/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3600" b="1" dirty="0" smtClean="0">
                <a:solidFill>
                  <a:schemeClr val="hlink"/>
                </a:solidFill>
              </a:rPr>
              <a:t>Adjektiivien vertailu</a:t>
            </a:r>
            <a:r>
              <a:rPr lang="fi-FI" altLang="fi-FI" sz="4900" dirty="0">
                <a:solidFill>
                  <a:schemeClr val="hlink"/>
                </a:solidFill>
              </a:rPr>
              <a:t/>
            </a:r>
            <a:br>
              <a:rPr lang="fi-FI" altLang="fi-FI" sz="4900" dirty="0">
                <a:solidFill>
                  <a:schemeClr val="hlink"/>
                </a:solidFill>
              </a:rPr>
            </a:br>
            <a:endParaRPr lang="fi-FI" sz="4900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ADJEKTIIVIEN VERTAILU 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2679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3000" dirty="0" smtClean="0"/>
              <a:t>Adjektiiveilla on kolme vertailumuotoa:</a:t>
            </a:r>
          </a:p>
          <a:p>
            <a:pPr marL="0" indent="0">
              <a:buNone/>
            </a:pPr>
            <a:endParaRPr lang="fi-FI" altLang="fi-FI" sz="3000" dirty="0" smtClean="0"/>
          </a:p>
          <a:p>
            <a:pPr>
              <a:lnSpc>
                <a:spcPct val="120000"/>
              </a:lnSpc>
              <a:spcBef>
                <a:spcPts val="4200"/>
              </a:spcBef>
            </a:pPr>
            <a:r>
              <a:rPr lang="fi-FI" altLang="fi-FI" sz="3000" dirty="0" smtClean="0"/>
              <a:t>Adjektiivin </a:t>
            </a:r>
            <a:r>
              <a:rPr lang="fi-FI" altLang="fi-FI" sz="3000" b="1" dirty="0" smtClean="0"/>
              <a:t>komparatiivi</a:t>
            </a:r>
            <a:r>
              <a:rPr lang="fi-FI" altLang="fi-FI" sz="3000" dirty="0" smtClean="0"/>
              <a:t> (suomessa </a:t>
            </a:r>
            <a:r>
              <a:rPr lang="fi-FI" altLang="fi-FI" sz="3000" b="1" i="1" dirty="0"/>
              <a:t>-</a:t>
            </a:r>
            <a:r>
              <a:rPr lang="fi-FI" altLang="fi-FI" sz="3000" b="1" i="1" dirty="0" err="1" smtClean="0"/>
              <a:t>mpi</a:t>
            </a:r>
            <a:r>
              <a:rPr lang="fi-FI" altLang="fi-FI" sz="3000" dirty="0" smtClean="0"/>
              <a:t>) muodostetaan päätteellä </a:t>
            </a:r>
            <a:r>
              <a:rPr lang="fi-FI" altLang="fi-FI" sz="30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er</a:t>
            </a:r>
            <a:r>
              <a:rPr lang="fi-FI" altLang="fi-FI" sz="3000" b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dirty="0" smtClean="0"/>
              <a:t>tai sanalla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more</a:t>
            </a:r>
            <a:endParaRPr lang="fi-FI" altLang="fi-FI" sz="3000" b="1" dirty="0" smtClean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</a:pPr>
            <a:r>
              <a:rPr lang="fi-FI" altLang="fi-FI" sz="3000" b="1" dirty="0" smtClean="0"/>
              <a:t>Superlatiivi</a:t>
            </a:r>
            <a:r>
              <a:rPr lang="fi-FI" altLang="fi-FI" sz="3000" dirty="0" smtClean="0"/>
              <a:t> muodostetaan päätteellä </a:t>
            </a:r>
            <a:r>
              <a:rPr lang="fi-FI" altLang="fi-FI" sz="30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est</a:t>
            </a:r>
            <a:r>
              <a:rPr lang="fi-FI" altLang="fi-FI" sz="3000" b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dirty="0" smtClean="0"/>
              <a:t>tai sanalla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3000" dirty="0" smtClean="0"/>
              <a:t>. </a:t>
            </a:r>
          </a:p>
          <a:p>
            <a:pPr>
              <a:spcBef>
                <a:spcPts val="3000"/>
              </a:spcBef>
            </a:pPr>
            <a:r>
              <a:rPr lang="fi-FI" altLang="fi-FI" sz="3000" dirty="0" smtClean="0"/>
              <a:t>Superlatiivin eteen tulee aina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dirty="0" smtClean="0"/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fi-FI" altLang="fi-FI" sz="3700" i="1" dirty="0" smtClean="0">
                <a:solidFill>
                  <a:schemeClr val="tx1"/>
                </a:solidFill>
              </a:rPr>
              <a:t>	</a:t>
            </a:r>
            <a:endParaRPr lang="fi-FI" altLang="fi-FI" dirty="0"/>
          </a:p>
        </p:txBody>
      </p:sp>
      <p:sp>
        <p:nvSpPr>
          <p:cNvPr id="2" name="Suorakulmio 1"/>
          <p:cNvSpPr/>
          <p:nvPr/>
        </p:nvSpPr>
        <p:spPr>
          <a:xfrm>
            <a:off x="899592" y="1844824"/>
            <a:ext cx="7200800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altLang="fi-FI" sz="2600" b="1" dirty="0" smtClean="0"/>
              <a:t>PERUSMUOTO– KOMPARATIIVI– SUPERLATIIVI</a:t>
            </a:r>
            <a:endParaRPr lang="fi-FI" altLang="fi-FI" sz="2600" b="1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8484" y="476672"/>
            <a:ext cx="8229600" cy="576064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VERTAILU 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altLang="fi-FI" sz="2800" dirty="0" smtClean="0"/>
              <a:t>Yksi- ja kaksitavuiset, </a:t>
            </a:r>
            <a:r>
              <a:rPr lang="fi-FI" altLang="fi-FI" sz="2800" b="1" i="1" dirty="0" smtClean="0"/>
              <a:t>y</a:t>
            </a:r>
            <a:r>
              <a:rPr lang="fi-FI" altLang="fi-FI" sz="2800" dirty="0" smtClean="0"/>
              <a:t>-loppuiset adjektiivit vertaillaan yleensä </a:t>
            </a:r>
            <a:r>
              <a:rPr lang="fi-FI" altLang="fi-FI" sz="2800" b="1" dirty="0">
                <a:solidFill>
                  <a:schemeClr val="tx1"/>
                </a:solidFill>
              </a:rPr>
              <a:t>-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er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ja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est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/>
              <a:t>-</a:t>
            </a:r>
            <a:r>
              <a:rPr lang="fi-FI" altLang="fi-FI" sz="2800" dirty="0" smtClean="0"/>
              <a:t>päätteillä.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i-FI" altLang="fi-FI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marL="457200" indent="-457200"/>
            <a:r>
              <a:rPr lang="fi-FI" altLang="fi-FI" sz="2800" dirty="0"/>
              <a:t>Pitkät adjektiivit vertaillaan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more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/>
              <a:t>ja</a:t>
            </a:r>
            <a:r>
              <a:rPr lang="fi-FI" altLang="fi-FI" sz="2800" b="1" dirty="0"/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–sanoilla.</a:t>
            </a:r>
            <a:endParaRPr lang="fi-FI" altLang="fi-FI" sz="2800" dirty="0"/>
          </a:p>
          <a:p>
            <a:pPr marL="457200" indent="-457200"/>
            <a:endParaRPr lang="fi-FI" altLang="fi-FI" sz="2400" b="1" dirty="0">
              <a:solidFill>
                <a:schemeClr val="tx1"/>
              </a:solidFill>
            </a:endParaRPr>
          </a:p>
          <a:p>
            <a:pPr marL="457200" indent="-457200">
              <a:buFontTx/>
              <a:buNone/>
            </a:pPr>
            <a:endParaRPr lang="fi-FI" altLang="fi-FI" sz="2400" b="1" i="1" dirty="0"/>
          </a:p>
          <a:p>
            <a:pPr marL="457200" indent="-457200">
              <a:buFontTx/>
              <a:buNone/>
            </a:pPr>
            <a:endParaRPr lang="fi-FI" altLang="fi-FI" sz="2400" i="1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 smtClean="0"/>
          </a:p>
        </p:txBody>
      </p:sp>
      <p:sp>
        <p:nvSpPr>
          <p:cNvPr id="3" name="Suorakulmio 2"/>
          <p:cNvSpPr/>
          <p:nvPr/>
        </p:nvSpPr>
        <p:spPr>
          <a:xfrm>
            <a:off x="482844" y="2348880"/>
            <a:ext cx="7920880" cy="10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smtClean="0">
                <a:solidFill>
                  <a:schemeClr val="tx1"/>
                </a:solidFill>
              </a:rPr>
              <a:t>LOUD 	– LOUD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ER</a:t>
            </a:r>
            <a:r>
              <a:rPr lang="fi-FI" altLang="fi-FI" sz="2800" dirty="0" smtClean="0">
                <a:solidFill>
                  <a:schemeClr val="tx1"/>
                </a:solidFill>
              </a:rPr>
              <a:t> – THE LOUD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EST </a:t>
            </a:r>
            <a:r>
              <a:rPr lang="fi-FI" altLang="fi-FI" sz="28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smtClean="0">
                <a:solidFill>
                  <a:schemeClr val="tx1"/>
                </a:solidFill>
              </a:rPr>
              <a:t>YOUNG </a:t>
            </a:r>
            <a:r>
              <a:rPr lang="fi-FI" altLang="fi-FI" sz="2800" dirty="0">
                <a:solidFill>
                  <a:schemeClr val="tx1"/>
                </a:solidFill>
              </a:rPr>
              <a:t>–</a:t>
            </a:r>
            <a:r>
              <a:rPr lang="fi-FI" altLang="fi-FI" sz="2800" dirty="0" smtClean="0">
                <a:solidFill>
                  <a:schemeClr val="tx1"/>
                </a:solidFill>
              </a:rPr>
              <a:t> YOUNG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ER </a:t>
            </a:r>
            <a:r>
              <a:rPr lang="fi-FI" altLang="fi-FI" sz="2800" dirty="0" smtClean="0">
                <a:solidFill>
                  <a:schemeClr val="tx1"/>
                </a:solidFill>
              </a:rPr>
              <a:t>–  THE YOUNG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EST</a:t>
            </a:r>
            <a:endParaRPr lang="fi-FI" altLang="fi-FI" sz="2800" b="1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546408" y="4437112"/>
            <a:ext cx="8229600" cy="130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err="1" smtClean="0">
                <a:solidFill>
                  <a:schemeClr val="tx1"/>
                </a:solidFill>
              </a:rPr>
              <a:t>challenging</a:t>
            </a:r>
            <a:r>
              <a:rPr lang="fi-FI" altLang="fi-FI" sz="2800" dirty="0" smtClean="0">
                <a:solidFill>
                  <a:schemeClr val="tx1"/>
                </a:solidFill>
              </a:rPr>
              <a:t> 	– </a:t>
            </a:r>
            <a:r>
              <a:rPr lang="fi-FI" altLang="fi-FI" sz="2800" b="1" dirty="0" err="1">
                <a:solidFill>
                  <a:schemeClr val="tx1"/>
                </a:solidFill>
              </a:rPr>
              <a:t>more</a:t>
            </a:r>
            <a:r>
              <a:rPr lang="fi-FI" altLang="fi-FI" sz="2800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tx1"/>
                </a:solidFill>
              </a:rPr>
              <a:t>challenging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b="1" dirty="0" err="1">
                <a:solidFill>
                  <a:schemeClr val="tx1"/>
                </a:solidFill>
              </a:rPr>
              <a:t>most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>
                <a:solidFill>
                  <a:schemeClr val="tx1"/>
                </a:solidFill>
              </a:rPr>
              <a:t>challenging</a:t>
            </a:r>
            <a:endParaRPr lang="fi-FI" altLang="fi-FI" sz="28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err="1" smtClean="0">
                <a:solidFill>
                  <a:schemeClr val="tx1"/>
                </a:solidFill>
              </a:rPr>
              <a:t>perfect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more</a:t>
            </a:r>
            <a:r>
              <a:rPr lang="fi-FI" altLang="fi-FI" sz="2800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tx1"/>
                </a:solidFill>
              </a:rPr>
              <a:t>perfect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b="1" dirty="0" err="1">
                <a:solidFill>
                  <a:schemeClr val="tx1"/>
                </a:solidFill>
              </a:rPr>
              <a:t>most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>
                <a:solidFill>
                  <a:schemeClr val="tx1"/>
                </a:solidFill>
              </a:rPr>
              <a:t>perfect</a:t>
            </a:r>
            <a:endParaRPr lang="fi-FI" alt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VERTAILU  </a:t>
            </a:r>
            <a:endParaRPr lang="fi-FI" altLang="fi-FI" sz="3200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0" y="2332311"/>
            <a:ext cx="2520280" cy="3112914"/>
          </a:xfrm>
        </p:spPr>
        <p:txBody>
          <a:bodyPr>
            <a:normAutofit/>
          </a:bodyPr>
          <a:lstStyle/>
          <a:p>
            <a:pPr algn="r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nice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altLang="fi-FI" b="1" i="1" dirty="0" smtClean="0">
              <a:solidFill>
                <a:schemeClr val="tx1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grey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perfect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endParaRPr lang="fi-FI" altLang="fi-FI" i="1" dirty="0" smtClean="0"/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evil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altLang="fi-FI" i="1" dirty="0" smtClean="0">
              <a:solidFill>
                <a:schemeClr val="tx1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sweet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horrendous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endParaRPr lang="fi-FI" altLang="fi-FI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332309"/>
            <a:ext cx="6192688" cy="3184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i="1" dirty="0" err="1"/>
              <a:t>nic</a:t>
            </a:r>
            <a:r>
              <a:rPr lang="fi-FI" altLang="fi-FI" b="1" i="1" dirty="0" err="1"/>
              <a:t>er</a:t>
            </a:r>
            <a:r>
              <a:rPr lang="fi-FI" altLang="fi-FI" i="1" dirty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nic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i="1" dirty="0" err="1" smtClean="0"/>
              <a:t>grey</a:t>
            </a:r>
            <a:r>
              <a:rPr lang="fi-FI" altLang="fi-FI" b="1" i="1" dirty="0" err="1" smtClean="0"/>
              <a:t>er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grey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perfect</a:t>
            </a:r>
            <a:r>
              <a:rPr lang="fi-FI" altLang="fi-FI" b="1" i="1" dirty="0" smtClean="0"/>
              <a:t> </a:t>
            </a:r>
            <a:r>
              <a:rPr lang="fi-FI" altLang="fi-FI" b="1" i="1" dirty="0" smtClean="0">
                <a:sym typeface="Wingdings" panose="05000000000000000000" pitchFamily="2" charset="2"/>
              </a:rPr>
              <a:t></a:t>
            </a:r>
            <a:r>
              <a:rPr lang="fi-FI" altLang="fi-FI" b="1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b="1" i="1" dirty="0" err="1" smtClean="0"/>
              <a:t>most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perfect</a:t>
            </a:r>
            <a:endParaRPr lang="fi-FI" altLang="fi-FI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evil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r>
              <a:rPr lang="fi-FI" altLang="fi-FI" b="1" i="1" dirty="0" err="1"/>
              <a:t>the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most</a:t>
            </a:r>
            <a:r>
              <a:rPr lang="fi-FI" altLang="fi-FI" b="1" i="1" dirty="0"/>
              <a:t> </a:t>
            </a:r>
            <a:r>
              <a:rPr lang="fi-FI" altLang="fi-FI" i="1" dirty="0" err="1" smtClean="0"/>
              <a:t>evil</a:t>
            </a:r>
            <a:endParaRPr lang="fi-FI" altLang="fi-FI" i="1" dirty="0"/>
          </a:p>
          <a:p>
            <a:pPr marL="0" indent="0">
              <a:buNone/>
            </a:pPr>
            <a:r>
              <a:rPr lang="fi-FI" altLang="fi-FI" b="1" i="1" dirty="0" err="1" smtClean="0"/>
              <a:t>sweeter</a:t>
            </a:r>
            <a:r>
              <a:rPr lang="fi-FI" altLang="fi-FI" b="1" i="1" dirty="0" smtClean="0"/>
              <a:t> </a:t>
            </a:r>
            <a:r>
              <a:rPr lang="fi-FI" altLang="fi-FI" b="1" i="1" dirty="0" smtClean="0">
                <a:sym typeface="Wingdings" panose="05000000000000000000" pitchFamily="2" charset="2"/>
              </a:rPr>
              <a:t></a:t>
            </a:r>
            <a:r>
              <a:rPr lang="fi-FI" altLang="fi-FI" b="1" i="1" dirty="0" smtClean="0"/>
              <a:t>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sweet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horrendous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b="1" i="1" dirty="0" err="1"/>
              <a:t>most</a:t>
            </a:r>
            <a:r>
              <a:rPr lang="fi-FI" altLang="fi-FI" i="1" dirty="0"/>
              <a:t> </a:t>
            </a:r>
            <a:r>
              <a:rPr lang="fi-FI" altLang="fi-FI" i="1" dirty="0" err="1"/>
              <a:t>horrendous</a:t>
            </a:r>
            <a:endParaRPr lang="fi-FI" altLang="fi-FI" i="1" dirty="0"/>
          </a:p>
          <a:p>
            <a:pPr marL="0" indent="0">
              <a:buNone/>
            </a:pPr>
            <a:endParaRPr lang="fi-FI" altLang="fi-FI" b="1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539552" y="1265780"/>
            <a:ext cx="7992888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altLang="fi-FI" sz="2600" b="1" dirty="0" smtClean="0"/>
              <a:t>PERUSMUOTO </a:t>
            </a:r>
            <a:r>
              <a:rPr lang="fi-FI" altLang="fi-FI" sz="26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600" b="1" dirty="0" smtClean="0"/>
              <a:t> 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-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er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/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more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</a:t>
            </a:r>
            <a:r>
              <a:rPr lang="fi-FI" altLang="fi-FI" sz="26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600" b="1" dirty="0" smtClean="0"/>
              <a:t> 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the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+ -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est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/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the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most</a:t>
            </a:r>
            <a:endParaRPr lang="fi-FI" altLang="fi-FI" sz="2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dirty="0">
                <a:solidFill>
                  <a:srgbClr val="2DA2BF"/>
                </a:solidFill>
              </a:rPr>
              <a:t>: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568952" cy="5328592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600" dirty="0" smtClean="0"/>
              <a:t>1. Meteli </a:t>
            </a:r>
            <a:r>
              <a:rPr lang="fi-FI" altLang="fi-FI" sz="2600" dirty="0"/>
              <a:t>oli </a:t>
            </a:r>
            <a:r>
              <a:rPr lang="fi-FI" altLang="fi-FI" sz="2600" b="1" dirty="0"/>
              <a:t>kova</a:t>
            </a:r>
            <a:r>
              <a:rPr lang="fi-FI" altLang="fi-FI" sz="2600" dirty="0"/>
              <a:t>, </a:t>
            </a:r>
            <a:r>
              <a:rPr lang="fi-FI" altLang="fi-FI" sz="2600" b="1" dirty="0"/>
              <a:t>kovempi</a:t>
            </a:r>
            <a:r>
              <a:rPr lang="fi-FI" altLang="fi-FI" sz="2600" dirty="0"/>
              <a:t> kuin </a:t>
            </a:r>
            <a:r>
              <a:rPr lang="fi-FI" altLang="fi-FI" sz="2600" dirty="0" smtClean="0"/>
              <a:t>aiemmin</a:t>
            </a:r>
            <a:r>
              <a:rPr lang="fi-FI" altLang="fi-FI" sz="2600" dirty="0"/>
              <a:t>. </a:t>
            </a:r>
            <a:endParaRPr lang="fi-FI" altLang="fi-FI" sz="2600" dirty="0" smtClean="0"/>
          </a:p>
          <a:p>
            <a:pPr mar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noise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before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 </a:t>
            </a:r>
          </a:p>
          <a:p>
            <a:pPr mar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600" dirty="0" smtClean="0"/>
              <a:t>2. Se </a:t>
            </a:r>
            <a:r>
              <a:rPr lang="fi-FI" altLang="fi-FI" sz="2600" dirty="0"/>
              <a:t>oli </a:t>
            </a:r>
            <a:r>
              <a:rPr lang="fi-FI" altLang="fi-FI" sz="2600" b="1" dirty="0" smtClean="0"/>
              <a:t>kovaäänisin </a:t>
            </a:r>
            <a:r>
              <a:rPr lang="fi-FI" altLang="fi-FI" sz="2600" dirty="0" smtClean="0"/>
              <a:t>konsertti</a:t>
            </a:r>
            <a:r>
              <a:rPr lang="fi-FI" altLang="fi-FI" sz="2600" dirty="0"/>
              <a:t>, jossa </a:t>
            </a:r>
            <a:r>
              <a:rPr lang="fi-FI" altLang="fi-FI" sz="2600" dirty="0" smtClean="0"/>
              <a:t>olin ollut, mutta olin </a:t>
            </a:r>
            <a:r>
              <a:rPr lang="fi-FI" altLang="fi-FI" sz="2600" b="1" dirty="0" smtClean="0"/>
              <a:t>onnekkaampi</a:t>
            </a:r>
            <a:r>
              <a:rPr lang="fi-FI" altLang="fi-FI" sz="2600" dirty="0" smtClean="0"/>
              <a:t> kuin useimmat, sillä minulla oli korvatulpat. 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It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loudest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concert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I’d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been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to,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I </a:t>
            </a:r>
            <a:r>
              <a:rPr lang="fi-FI" altLang="fi-FI" sz="2600" i="1" dirty="0" err="1">
                <a:solidFill>
                  <a:schemeClr val="tx1"/>
                </a:solidFill>
              </a:rPr>
              <a:t>was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luckier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since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I </a:t>
            </a:r>
            <a:r>
              <a:rPr lang="fi-FI" altLang="fi-FI" sz="2600" i="1" dirty="0" err="1">
                <a:solidFill>
                  <a:schemeClr val="tx1"/>
                </a:solidFill>
              </a:rPr>
              <a:t>had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earplugs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dirty="0" smtClean="0"/>
              <a:t>3. Yleisö oli </a:t>
            </a:r>
            <a:r>
              <a:rPr lang="fi-FI" altLang="fi-FI" sz="2600" b="1" dirty="0" smtClean="0"/>
              <a:t>villimpää</a:t>
            </a:r>
            <a:r>
              <a:rPr lang="fi-FI" altLang="fi-FI" sz="2600" dirty="0" smtClean="0"/>
              <a:t> kuin viimeksi, mutta kitaristi oli varmaankin </a:t>
            </a:r>
            <a:r>
              <a:rPr lang="fi-FI" altLang="fi-FI" sz="2600" b="1" dirty="0" smtClean="0"/>
              <a:t>villein </a:t>
            </a:r>
            <a:r>
              <a:rPr lang="fi-FI" altLang="fi-FI" sz="2600" dirty="0" smtClean="0"/>
              <a:t>kaikista.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audience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wilder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time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guitarist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probably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wildest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all. 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dirty="0" smtClean="0"/>
              <a:t>4. </a:t>
            </a:r>
            <a:r>
              <a:rPr lang="fi-FI" altLang="fi-FI" sz="2600" dirty="0"/>
              <a:t>Hän todella oli </a:t>
            </a:r>
            <a:r>
              <a:rPr lang="fi-FI" altLang="fi-FI" sz="2600" dirty="0" smtClean="0"/>
              <a:t>illan </a:t>
            </a:r>
            <a:r>
              <a:rPr lang="fi-FI" altLang="fi-FI" sz="2600" b="1" dirty="0"/>
              <a:t>kirkkain</a:t>
            </a:r>
            <a:r>
              <a:rPr lang="fi-FI" altLang="fi-FI" sz="2600" dirty="0"/>
              <a:t> tähti</a:t>
            </a:r>
            <a:r>
              <a:rPr lang="fi-FI" altLang="fi-FI" sz="2600" dirty="0" smtClean="0"/>
              <a:t>.</a:t>
            </a:r>
            <a:endParaRPr lang="fi-FI" altLang="fi-FI" sz="2600" dirty="0"/>
          </a:p>
          <a:p>
            <a:pPr marL="0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He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really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brightest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star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night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Mitä huomaat oikeinkirjoituksesta</a:t>
            </a:r>
            <a:r>
              <a:rPr lang="fi-FI" altLang="fi-FI" sz="3200" dirty="0">
                <a:solidFill>
                  <a:srgbClr val="2DA2BF"/>
                </a:solidFill>
              </a:rPr>
              <a:t>?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2" cy="4968552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happier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happiest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lazier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laziest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i-FI" altLang="fi-FI" sz="2600" dirty="0"/>
              <a:t>Konsonantin jälkeinen </a:t>
            </a:r>
            <a:r>
              <a:rPr lang="fi-FI" altLang="fi-FI" sz="2600" b="1" dirty="0"/>
              <a:t>-</a:t>
            </a:r>
            <a:r>
              <a:rPr lang="fi-FI" altLang="fi-FI" sz="2600" b="1" dirty="0" smtClean="0"/>
              <a:t>y</a:t>
            </a:r>
            <a:r>
              <a:rPr lang="fi-FI" altLang="fi-FI" sz="2600" dirty="0" smtClean="0"/>
              <a:t> </a:t>
            </a:r>
            <a:r>
              <a:rPr lang="fi-FI" altLang="fi-FI" sz="2600" dirty="0"/>
              <a:t>muuttuu </a:t>
            </a:r>
            <a:r>
              <a:rPr lang="fi-FI" altLang="fi-FI" sz="2600" b="1" dirty="0" smtClean="0"/>
              <a:t>-i</a:t>
            </a:r>
            <a:r>
              <a:rPr lang="fi-FI" altLang="fi-FI" sz="2600" dirty="0" smtClean="0"/>
              <a:t>:ksi </a:t>
            </a:r>
            <a:r>
              <a:rPr lang="fi-FI" altLang="fi-FI" sz="2600" dirty="0"/>
              <a:t>päätteen </a:t>
            </a:r>
            <a:r>
              <a:rPr lang="fi-FI" altLang="fi-FI" sz="2600" dirty="0" smtClean="0"/>
              <a:t>edellä.</a:t>
            </a:r>
          </a:p>
          <a:p>
            <a:pPr marL="0" algn="ctr">
              <a:spcBef>
                <a:spcPts val="240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114300" indent="-457200">
              <a:spcBef>
                <a:spcPts val="0"/>
              </a:spcBef>
            </a:pPr>
            <a:r>
              <a:rPr lang="fi-FI" altLang="fi-FI" sz="2600" dirty="0" smtClean="0"/>
              <a:t>Loppu </a:t>
            </a:r>
            <a:r>
              <a:rPr lang="fi-FI" altLang="fi-FI" sz="2600" b="1" dirty="0" smtClean="0"/>
              <a:t>-e</a:t>
            </a:r>
            <a:r>
              <a:rPr lang="fi-FI" altLang="fi-FI" sz="2600" dirty="0" smtClean="0"/>
              <a:t> jää pois päätteen edeltä. </a:t>
            </a:r>
          </a:p>
          <a:p>
            <a:pPr marL="0" algn="ctr">
              <a:spcBef>
                <a:spcPts val="2400"/>
              </a:spcBef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dimmer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dimmest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fattest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hotter</a:t>
            </a: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hottest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i-FI" altLang="fi-FI" sz="2600" dirty="0" smtClean="0"/>
              <a:t>Yksittäinen loppukonsonantti </a:t>
            </a:r>
            <a:r>
              <a:rPr lang="fi-FI" altLang="fi-FI" sz="2600" dirty="0"/>
              <a:t>kahdentuu, jos sen edellä on lyhyt </a:t>
            </a:r>
            <a:r>
              <a:rPr lang="fi-FI" altLang="fi-FI" sz="2600" dirty="0" smtClean="0"/>
              <a:t>vokaali.</a:t>
            </a:r>
            <a:endParaRPr lang="fi-FI" altLang="fi-FI" sz="2600" dirty="0"/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395536" y="2348880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395536" y="3861048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53682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EPÄSÄÄNNÖLLINEN VERTAILU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9876" y="1268759"/>
            <a:ext cx="8568952" cy="439248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fi-FI" altLang="fi-FI" sz="2600" dirty="0" smtClean="0"/>
          </a:p>
          <a:p>
            <a:pPr>
              <a:lnSpc>
                <a:spcPct val="80000"/>
              </a:lnSpc>
              <a:buNone/>
            </a:pPr>
            <a:r>
              <a:rPr lang="fi-FI" altLang="fi-FI" sz="2600" dirty="0" smtClean="0"/>
              <a:t>Mitä epäsäännöllisesti vertailtuja adjektiiveja lauseissa on? 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4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I’m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good</a:t>
            </a:r>
            <a:r>
              <a:rPr lang="fi-FI" altLang="fi-FI" sz="2600" i="1" dirty="0">
                <a:solidFill>
                  <a:schemeClr val="tx1"/>
                </a:solidFill>
              </a:rPr>
              <a:t> at </a:t>
            </a:r>
            <a:r>
              <a:rPr lang="fi-FI" altLang="fi-FI" sz="2600" i="1" dirty="0" err="1">
                <a:solidFill>
                  <a:schemeClr val="tx1"/>
                </a:solidFill>
              </a:rPr>
              <a:t>school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but</a:t>
            </a:r>
            <a:r>
              <a:rPr lang="fi-FI" altLang="fi-FI" sz="2600" i="1" dirty="0">
                <a:solidFill>
                  <a:schemeClr val="tx1"/>
                </a:solidFill>
              </a:rPr>
              <a:t> my </a:t>
            </a:r>
            <a:r>
              <a:rPr lang="fi-FI" altLang="fi-FI" sz="2600" i="1" dirty="0" err="1">
                <a:solidFill>
                  <a:schemeClr val="tx1"/>
                </a:solidFill>
              </a:rPr>
              <a:t>brother’s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even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My </a:t>
            </a:r>
            <a:r>
              <a:rPr lang="fi-FI" altLang="fi-FI" sz="2600" i="1" dirty="0" err="1">
                <a:solidFill>
                  <a:schemeClr val="tx1"/>
                </a:solidFill>
              </a:rPr>
              <a:t>worst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subject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actually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PE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My </a:t>
            </a:r>
            <a:r>
              <a:rPr lang="fi-FI" altLang="fi-FI" sz="2600" i="1" dirty="0" err="1">
                <a:solidFill>
                  <a:schemeClr val="tx1"/>
                </a:solidFill>
              </a:rPr>
              <a:t>elder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sister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five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years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older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i="1" dirty="0">
                <a:solidFill>
                  <a:schemeClr val="tx1"/>
                </a:solidFill>
              </a:rPr>
              <a:t> me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I got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tired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during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part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marathon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Don’t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go </a:t>
            </a:r>
            <a:r>
              <a:rPr lang="fi-FI" altLang="fi-FI" sz="2600" i="1" dirty="0" err="1">
                <a:solidFill>
                  <a:schemeClr val="tx1"/>
                </a:solidFill>
              </a:rPr>
              <a:t>any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further</a:t>
            </a:r>
            <a:r>
              <a:rPr lang="fi-FI" altLang="fi-FI" sz="2600" i="1" dirty="0">
                <a:solidFill>
                  <a:schemeClr val="tx1"/>
                </a:solidFill>
              </a:rPr>
              <a:t>, </a:t>
            </a:r>
            <a:r>
              <a:rPr lang="fi-FI" altLang="fi-FI" sz="2600" i="1" dirty="0" err="1">
                <a:solidFill>
                  <a:schemeClr val="tx1"/>
                </a:solidFill>
              </a:rPr>
              <a:t>this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far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enough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  <a:r>
              <a:rPr lang="fi-FI" altLang="fi-FI" sz="2600" i="1" dirty="0"/>
              <a:t/>
            </a:r>
            <a:br>
              <a:rPr lang="fi-FI" altLang="fi-FI" sz="2600" i="1" dirty="0"/>
            </a:b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6300192" y="2193924"/>
            <a:ext cx="936104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228413" y="2852936"/>
            <a:ext cx="936104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259632" y="3520603"/>
            <a:ext cx="792088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3553142" y="4230112"/>
            <a:ext cx="891672" cy="60917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5652120" y="314096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300192" y="3068960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783928" y="3134219"/>
            <a:ext cx="32867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28" name="Ellipsi 27"/>
          <p:cNvSpPr/>
          <p:nvPr/>
        </p:nvSpPr>
        <p:spPr>
          <a:xfrm>
            <a:off x="2555776" y="4839871"/>
            <a:ext cx="1050882" cy="6417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2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  <p:bldP spid="2" grpId="0" animBg="1"/>
      <p:bldP spid="8" grpId="0" animBg="1"/>
      <p:bldP spid="9" grpId="0" animBg="1"/>
      <p:bldP spid="10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3163" y="471543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EPÄSÄÄNNÖLLINEN VERTAILU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9876" y="974941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fi-FI" altLang="fi-FI" sz="2600" i="1" dirty="0" smtClean="0"/>
              <a:t/>
            </a:r>
            <a:br>
              <a:rPr lang="fi-FI" altLang="fi-FI" sz="2600" i="1" dirty="0" smtClean="0"/>
            </a:br>
            <a:endParaRPr lang="fi-FI" altLang="fi-FI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 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bad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old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old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		</a:t>
            </a:r>
            <a:endParaRPr lang="fi-FI" altLang="fi-FI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5652120" y="314096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300192" y="3068960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678913" y="1551119"/>
            <a:ext cx="32867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600" i="1" dirty="0" err="1" smtClean="0">
                <a:solidFill>
                  <a:schemeClr val="tx1"/>
                </a:solidFill>
              </a:rPr>
              <a:t>better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>
                <a:solidFill>
                  <a:schemeClr val="tx1"/>
                </a:solidFill>
              </a:rPr>
              <a:t>the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best</a:t>
            </a: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2598101" y="1931555"/>
            <a:ext cx="36004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worse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worst</a:t>
            </a: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2392872" y="2381653"/>
            <a:ext cx="41027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i-FI" altLang="fi-FI" sz="2600" i="1" dirty="0" err="1">
                <a:solidFill>
                  <a:schemeClr val="tx1"/>
                </a:solidFill>
              </a:rPr>
              <a:t>older</a:t>
            </a:r>
            <a:r>
              <a:rPr lang="fi-FI" altLang="fi-FI" sz="2600" i="1" dirty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oldest</a:t>
            </a: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2997306" y="2904812"/>
            <a:ext cx="6133303" cy="72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i-FI" altLang="fi-FI" sz="2600" i="1" dirty="0" err="1">
                <a:solidFill>
                  <a:schemeClr val="tx1"/>
                </a:solidFill>
              </a:rPr>
              <a:t>elder</a:t>
            </a:r>
            <a:r>
              <a:rPr lang="fi-FI" altLang="fi-FI" sz="2600" i="1" dirty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eldest</a:t>
            </a:r>
            <a:r>
              <a:rPr lang="fi-FI" altLang="fi-FI" sz="2600" i="1" dirty="0" smtClean="0">
                <a:solidFill>
                  <a:schemeClr val="accent1"/>
                </a:solidFill>
              </a:rPr>
              <a:t>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i-FI" altLang="fi-FI" sz="2400" i="1" dirty="0" smtClean="0">
                <a:solidFill>
                  <a:schemeClr val="accent1"/>
                </a:solidFill>
              </a:rPr>
              <a:t>(saman </a:t>
            </a:r>
            <a:r>
              <a:rPr lang="fi-FI" altLang="fi-FI" sz="2400" i="1" dirty="0">
                <a:solidFill>
                  <a:schemeClr val="accent1"/>
                </a:solidFill>
              </a:rPr>
              <a:t>yhteisön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jäsenistä </a:t>
            </a:r>
            <a:r>
              <a:rPr lang="fi-FI" altLang="fi-FI" sz="2400" i="1" dirty="0">
                <a:solidFill>
                  <a:schemeClr val="accent1"/>
                </a:solidFill>
              </a:rPr>
              <a:t>vanhempi –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 vanhin)</a:t>
            </a:r>
            <a:endParaRPr lang="fi-FI" sz="2400" i="1" dirty="0">
              <a:solidFill>
                <a:schemeClr val="accent1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2468337" y="4602648"/>
            <a:ext cx="6208618" cy="49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farther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farthest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etäisempi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etäisin)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2410032" y="5072231"/>
            <a:ext cx="6555245" cy="33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further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furthest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lisä-, lisää, enemmän)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cxnSp>
        <p:nvCxnSpPr>
          <p:cNvPr id="19" name="Suora yhdysviiva 18"/>
          <p:cNvCxnSpPr/>
          <p:nvPr/>
        </p:nvCxnSpPr>
        <p:spPr>
          <a:xfrm>
            <a:off x="611560" y="1052736"/>
            <a:ext cx="8301822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611560" y="1052736"/>
            <a:ext cx="0" cy="504056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611560" y="6093296"/>
            <a:ext cx="8324782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 flipH="1">
            <a:off x="8892480" y="1052736"/>
            <a:ext cx="20902" cy="504056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/>
          <p:cNvSpPr/>
          <p:nvPr/>
        </p:nvSpPr>
        <p:spPr>
          <a:xfrm>
            <a:off x="2576896" y="4143293"/>
            <a:ext cx="6211104" cy="54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latter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jälkimmäinen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viimeinen)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2576896" y="3843292"/>
            <a:ext cx="6388381" cy="34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later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(myöhäisempi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myöhäisin)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36747</TotalTime>
  <Words>669</Words>
  <Application>Microsoft Office PowerPoint</Application>
  <PresentationFormat>Näytössä katseltava diaesitys (4:3)</PresentationFormat>
  <Paragraphs>178</Paragraphs>
  <Slides>17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Adjektiivit  Adjektiivien vertailu </vt:lpstr>
      <vt:lpstr>ADJEKTIIVIEN VERTAILU  </vt:lpstr>
      <vt:lpstr>ADJEKTIIVIEN VERTAILU  </vt:lpstr>
      <vt:lpstr>ADJEKTIIVIEN VERTAILU  </vt:lpstr>
      <vt:lpstr>Activate:</vt:lpstr>
      <vt:lpstr>Mitä huomaat oikeinkirjoituksesta?</vt:lpstr>
      <vt:lpstr>EPÄSÄÄNNÖLLINEN VERTAILU</vt:lpstr>
      <vt:lpstr>EPÄSÄÄNNÖLLINEN VERTAILU</vt:lpstr>
      <vt:lpstr>Activate:</vt:lpstr>
      <vt:lpstr>KUIN-SANAT</vt:lpstr>
      <vt:lpstr>KUIN-SANAT</vt:lpstr>
      <vt:lpstr>ADJEKTIIVIEN VAHVISTUSSANOJA: PERUSMUOTO </vt:lpstr>
      <vt:lpstr>ADJEKTIIVIEN VAHVISTUSSANOJA: KOMPARATIIVI</vt:lpstr>
      <vt:lpstr>ADJEKTIIVIEN VAHVISTUSSANOJA:  SUPERLATIIVI 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354</cp:revision>
  <cp:lastPrinted>2016-05-26T05:27:03Z</cp:lastPrinted>
  <dcterms:created xsi:type="dcterms:W3CDTF">2015-09-28T06:29:35Z</dcterms:created>
  <dcterms:modified xsi:type="dcterms:W3CDTF">2019-05-17T11:19:48Z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-458115592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