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97" d="100"/>
          <a:sy n="97" d="100"/>
        </p:scale>
        <p:origin x="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i-FI"/>
              <a:t>Muokkaa perustyyl. napsautt.</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i-FI"/>
              <a:t>Muokkaa perustyyl. napsautt.</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7" name="Date Placeholder 6"/>
          <p:cNvSpPr>
            <a:spLocks noGrp="1"/>
          </p:cNvSpPr>
          <p:nvPr>
            <p:ph type="dt" sz="half" idx="10"/>
          </p:nvPr>
        </p:nvSpPr>
        <p:spPr/>
        <p:txBody>
          <a:bodyPr/>
          <a:lstStyle/>
          <a:p>
            <a:fld id="{1160EA64-D806-43AC-9DF2-F8C432F32B4C}" type="datetimeFigureOut">
              <a:rPr lang="en-US" dirty="0"/>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11/6/2017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p:cNvSpPr>
            <a:spLocks noGrp="1"/>
          </p:cNvSpPr>
          <p:nvPr>
            <p:ph sz="half" idx="2"/>
          </p:nvPr>
        </p:nvSpPr>
        <p:spPr>
          <a:xfrm>
            <a:off x="1583436" y="3143250"/>
            <a:ext cx="4270248" cy="259677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7" name="Date Placeholder 6"/>
          <p:cNvSpPr>
            <a:spLocks noGrp="1"/>
          </p:cNvSpPr>
          <p:nvPr>
            <p:ph type="dt" sz="half" idx="10"/>
          </p:nvPr>
        </p:nvSpPr>
        <p:spPr/>
        <p:txBody>
          <a:bodyPr/>
          <a:lstStyle/>
          <a:p>
            <a:fld id="{4F7D4976-E339-4826-83B7-FBD03F55ECF8}" type="datetimeFigureOut">
              <a:rPr lang="en-US" dirty="0"/>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fi-FI"/>
              <a:t>Muokkaa perustyyl. napsautt.</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i-FI"/>
              <a:t>Muokkaa perustyyl. napsautt.</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9" name="Date Placeholder 8"/>
          <p:cNvSpPr>
            <a:spLocks noGrp="1"/>
          </p:cNvSpPr>
          <p:nvPr>
            <p:ph type="dt" sz="half" idx="10"/>
          </p:nvPr>
        </p:nvSpPr>
        <p:spPr/>
        <p:txBody>
          <a:bodyPr/>
          <a:lstStyle/>
          <a:p>
            <a:fld id="{D1BE4249-C0D0-4B06-8692-E8BB871AF643}" type="datetimeFigureOut">
              <a:rPr lang="en-US" dirty="0"/>
              <a:t>11/6/2017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i-FI"/>
              <a:t>Muokkaa perustyyl. napsautt.</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11/6/2017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11/6/2017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D7F554D-F64F-4C65-8EFE-0C4D4611703B}"/>
              </a:ext>
            </a:extLst>
          </p:cNvPr>
          <p:cNvSpPr>
            <a:spLocks noGrp="1"/>
          </p:cNvSpPr>
          <p:nvPr>
            <p:ph type="ctrTitle"/>
          </p:nvPr>
        </p:nvSpPr>
        <p:spPr/>
        <p:txBody>
          <a:bodyPr/>
          <a:lstStyle/>
          <a:p>
            <a:r>
              <a:rPr lang="fi-FI" dirty="0"/>
              <a:t>Englannin Yo-kirjoitelmaan liittyviä ohjeita</a:t>
            </a:r>
          </a:p>
        </p:txBody>
      </p:sp>
      <p:sp>
        <p:nvSpPr>
          <p:cNvPr id="3" name="Alaotsikko 2">
            <a:extLst>
              <a:ext uri="{FF2B5EF4-FFF2-40B4-BE49-F238E27FC236}">
                <a16:creationId xmlns:a16="http://schemas.microsoft.com/office/drawing/2014/main" id="{F2CF7172-24CD-4D70-93FA-C4E3FE70FA9B}"/>
              </a:ext>
            </a:extLst>
          </p:cNvPr>
          <p:cNvSpPr>
            <a:spLocks noGrp="1"/>
          </p:cNvSpPr>
          <p:nvPr>
            <p:ph type="subTitle" idx="1"/>
          </p:nvPr>
        </p:nvSpPr>
        <p:spPr/>
        <p:txBody>
          <a:bodyPr/>
          <a:lstStyle/>
          <a:p>
            <a:endParaRPr lang="fi-FI"/>
          </a:p>
        </p:txBody>
      </p:sp>
    </p:spTree>
    <p:extLst>
      <p:ext uri="{BB962C8B-B14F-4D97-AF65-F5344CB8AC3E}">
        <p14:creationId xmlns:p14="http://schemas.microsoft.com/office/powerpoint/2010/main" val="2719401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350EA024-35F4-4038-B742-B89CCA7140A0}"/>
              </a:ext>
            </a:extLst>
          </p:cNvPr>
          <p:cNvSpPr>
            <a:spLocks noGrp="1"/>
          </p:cNvSpPr>
          <p:nvPr>
            <p:ph sz="half" idx="2"/>
          </p:nvPr>
        </p:nvSpPr>
        <p:spPr>
          <a:xfrm>
            <a:off x="1583436" y="2290193"/>
            <a:ext cx="4270248" cy="3816991"/>
          </a:xfrm>
        </p:spPr>
        <p:txBody>
          <a:bodyPr>
            <a:normAutofit fontScale="62500" lnSpcReduction="20000"/>
          </a:bodyPr>
          <a:lstStyle/>
          <a:p>
            <a:endParaRPr lang="en-US" dirty="0"/>
          </a:p>
          <a:p>
            <a:r>
              <a:rPr lang="en-US" dirty="0"/>
              <a:t>1) ALKUUN</a:t>
            </a:r>
          </a:p>
          <a:p>
            <a:r>
              <a:rPr lang="en-US" dirty="0"/>
              <a:t> It is a commonly accepted fact…</a:t>
            </a:r>
          </a:p>
          <a:p>
            <a:r>
              <a:rPr lang="en-US" dirty="0"/>
              <a:t> It is a universally acknowledged fact that.. However…</a:t>
            </a:r>
          </a:p>
          <a:p>
            <a:r>
              <a:rPr lang="en-US" dirty="0"/>
              <a:t>2) PERUSTELUIHIN</a:t>
            </a:r>
          </a:p>
          <a:p>
            <a:r>
              <a:rPr lang="en-US" dirty="0" err="1"/>
              <a:t>Viittaamaan</a:t>
            </a:r>
            <a:r>
              <a:rPr lang="en-US" dirty="0"/>
              <a:t> </a:t>
            </a:r>
            <a:r>
              <a:rPr lang="en-US" dirty="0" err="1"/>
              <a:t>tutkimuksiin</a:t>
            </a:r>
            <a:r>
              <a:rPr lang="en-US" dirty="0"/>
              <a:t>, </a:t>
            </a:r>
            <a:r>
              <a:rPr lang="en-US" dirty="0" err="1"/>
              <a:t>tilastoihin</a:t>
            </a:r>
            <a:r>
              <a:rPr lang="en-US" dirty="0"/>
              <a:t> ja </a:t>
            </a:r>
            <a:r>
              <a:rPr lang="en-US" dirty="0" err="1"/>
              <a:t>asiantuntijoiden</a:t>
            </a:r>
            <a:r>
              <a:rPr lang="en-US" dirty="0"/>
              <a:t> </a:t>
            </a:r>
            <a:r>
              <a:rPr lang="en-US" dirty="0" err="1"/>
              <a:t>näkemyksiin</a:t>
            </a:r>
            <a:r>
              <a:rPr lang="en-US" dirty="0"/>
              <a:t> </a:t>
            </a:r>
          </a:p>
          <a:p>
            <a:r>
              <a:rPr lang="en-US" dirty="0"/>
              <a:t>Scientists agree…</a:t>
            </a:r>
          </a:p>
          <a:p>
            <a:r>
              <a:rPr lang="en-US" dirty="0"/>
              <a:t>Research shows…</a:t>
            </a:r>
          </a:p>
          <a:p>
            <a:r>
              <a:rPr lang="en-US" dirty="0"/>
              <a:t>Statistics show...</a:t>
            </a:r>
          </a:p>
          <a:p>
            <a:r>
              <a:rPr lang="en-US" dirty="0"/>
              <a:t>According to…</a:t>
            </a:r>
          </a:p>
          <a:p>
            <a:r>
              <a:rPr lang="en-US" dirty="0"/>
              <a:t>With regard to…</a:t>
            </a:r>
          </a:p>
          <a:p>
            <a:r>
              <a:rPr lang="en-US" dirty="0"/>
              <a:t>X argues / discusses / expresses a concern...</a:t>
            </a:r>
          </a:p>
          <a:p>
            <a:r>
              <a:rPr lang="en-US" dirty="0"/>
              <a:t>   </a:t>
            </a:r>
          </a:p>
          <a:p>
            <a:endParaRPr lang="fi-FI" dirty="0"/>
          </a:p>
        </p:txBody>
      </p:sp>
      <p:sp>
        <p:nvSpPr>
          <p:cNvPr id="6" name="Sisällön paikkamerkki 5">
            <a:extLst>
              <a:ext uri="{FF2B5EF4-FFF2-40B4-BE49-F238E27FC236}">
                <a16:creationId xmlns:a16="http://schemas.microsoft.com/office/drawing/2014/main" id="{6BC01F8B-F07C-4216-9B01-A3D01AB20B7B}"/>
              </a:ext>
            </a:extLst>
          </p:cNvPr>
          <p:cNvSpPr>
            <a:spLocks noGrp="1"/>
          </p:cNvSpPr>
          <p:nvPr>
            <p:ph sz="quarter" idx="4"/>
          </p:nvPr>
        </p:nvSpPr>
        <p:spPr>
          <a:xfrm>
            <a:off x="6338316" y="1677799"/>
            <a:ext cx="4253484" cy="4915948"/>
          </a:xfrm>
        </p:spPr>
        <p:txBody>
          <a:bodyPr>
            <a:normAutofit fontScale="47500" lnSpcReduction="20000"/>
          </a:bodyPr>
          <a:lstStyle/>
          <a:p>
            <a:r>
              <a:rPr lang="en-US" dirty="0"/>
              <a:t>(</a:t>
            </a:r>
            <a:r>
              <a:rPr lang="en-US" b="1" dirty="0"/>
              <a:t>Oman) </a:t>
            </a:r>
            <a:r>
              <a:rPr lang="en-US" b="1" dirty="0" err="1"/>
              <a:t>mielipiteen</a:t>
            </a:r>
            <a:r>
              <a:rPr lang="en-US" b="1" dirty="0"/>
              <a:t> </a:t>
            </a:r>
            <a:r>
              <a:rPr lang="en-US" b="1" dirty="0" err="1"/>
              <a:t>ilmaisemiseen</a:t>
            </a:r>
            <a:r>
              <a:rPr lang="en-US" b="1" dirty="0"/>
              <a:t> </a:t>
            </a:r>
          </a:p>
          <a:p>
            <a:r>
              <a:rPr lang="en-US" dirty="0"/>
              <a:t>In my opinion…</a:t>
            </a:r>
          </a:p>
          <a:p>
            <a:r>
              <a:rPr lang="en-US" dirty="0"/>
              <a:t>To my mind…</a:t>
            </a:r>
          </a:p>
          <a:p>
            <a:r>
              <a:rPr lang="en-US" dirty="0"/>
              <a:t>In my view…</a:t>
            </a:r>
          </a:p>
          <a:p>
            <a:r>
              <a:rPr lang="en-US" dirty="0"/>
              <a:t>I would argue that…</a:t>
            </a:r>
          </a:p>
          <a:p>
            <a:r>
              <a:rPr lang="en-US" dirty="0"/>
              <a:t>It seems to me that…</a:t>
            </a:r>
          </a:p>
          <a:p>
            <a:r>
              <a:rPr lang="en-US" dirty="0"/>
              <a:t>I am convinced that...  </a:t>
            </a:r>
          </a:p>
          <a:p>
            <a:r>
              <a:rPr lang="en-US" dirty="0"/>
              <a:t>To begin with…</a:t>
            </a:r>
          </a:p>
          <a:p>
            <a:r>
              <a:rPr lang="en-US" dirty="0"/>
              <a:t>First..</a:t>
            </a:r>
          </a:p>
          <a:p>
            <a:r>
              <a:rPr lang="en-US" dirty="0"/>
              <a:t>Clearly…</a:t>
            </a:r>
          </a:p>
          <a:p>
            <a:r>
              <a:rPr lang="en-US" dirty="0"/>
              <a:t>There can be no doubt that…</a:t>
            </a:r>
          </a:p>
          <a:p>
            <a:r>
              <a:rPr lang="en-US" dirty="0"/>
              <a:t>It is evident that…</a:t>
            </a:r>
          </a:p>
          <a:p>
            <a:r>
              <a:rPr lang="en-US" b="1" dirty="0" err="1"/>
              <a:t>Siirtymään</a:t>
            </a:r>
            <a:r>
              <a:rPr lang="en-US" b="1" dirty="0"/>
              <a:t> </a:t>
            </a:r>
            <a:r>
              <a:rPr lang="en-US" b="1" dirty="0" err="1"/>
              <a:t>seuraavaan</a:t>
            </a:r>
            <a:r>
              <a:rPr lang="en-US" b="1" dirty="0"/>
              <a:t> </a:t>
            </a:r>
            <a:r>
              <a:rPr lang="en-US" b="1" dirty="0" err="1"/>
              <a:t>perusteluun</a:t>
            </a:r>
            <a:endParaRPr lang="en-US" b="1" dirty="0"/>
          </a:p>
          <a:p>
            <a:r>
              <a:rPr lang="en-US" dirty="0"/>
              <a:t>Second…</a:t>
            </a:r>
          </a:p>
          <a:p>
            <a:r>
              <a:rPr lang="en-US" dirty="0"/>
              <a:t>Besides…</a:t>
            </a:r>
          </a:p>
          <a:p>
            <a:r>
              <a:rPr lang="en-US" dirty="0"/>
              <a:t>What is more…</a:t>
            </a:r>
          </a:p>
          <a:p>
            <a:r>
              <a:rPr lang="en-US" dirty="0"/>
              <a:t>Moreover…</a:t>
            </a:r>
          </a:p>
          <a:p>
            <a:r>
              <a:rPr lang="en-US" dirty="0"/>
              <a:t>Additionally…</a:t>
            </a:r>
          </a:p>
          <a:p>
            <a:r>
              <a:rPr lang="en-US" dirty="0"/>
              <a:t>In addition….</a:t>
            </a:r>
          </a:p>
          <a:p>
            <a:r>
              <a:rPr lang="en-US" dirty="0"/>
              <a:t>Furthermore...</a:t>
            </a:r>
          </a:p>
          <a:p>
            <a:endParaRPr lang="fi-FI" dirty="0"/>
          </a:p>
        </p:txBody>
      </p:sp>
      <p:sp>
        <p:nvSpPr>
          <p:cNvPr id="2" name="Otsikko 1">
            <a:extLst>
              <a:ext uri="{FF2B5EF4-FFF2-40B4-BE49-F238E27FC236}">
                <a16:creationId xmlns:a16="http://schemas.microsoft.com/office/drawing/2014/main" id="{099DF12F-AFCA-4FE3-8AE4-455372BD9D07}"/>
              </a:ext>
            </a:extLst>
          </p:cNvPr>
          <p:cNvSpPr>
            <a:spLocks noGrp="1"/>
          </p:cNvSpPr>
          <p:nvPr>
            <p:ph type="title"/>
          </p:nvPr>
        </p:nvSpPr>
        <p:spPr>
          <a:xfrm>
            <a:off x="2130468" y="251628"/>
            <a:ext cx="7729728" cy="1188720"/>
          </a:xfrm>
        </p:spPr>
        <p:txBody>
          <a:bodyPr/>
          <a:lstStyle/>
          <a:p>
            <a:r>
              <a:rPr lang="fi-FI" dirty="0"/>
              <a:t>TYYPILLISIÄ ILMAISUJA</a:t>
            </a:r>
            <a:br>
              <a:rPr lang="fi-FI" dirty="0"/>
            </a:br>
            <a:endParaRPr lang="fi-FI" dirty="0"/>
          </a:p>
        </p:txBody>
      </p:sp>
    </p:spTree>
    <p:extLst>
      <p:ext uri="{BB962C8B-B14F-4D97-AF65-F5344CB8AC3E}">
        <p14:creationId xmlns:p14="http://schemas.microsoft.com/office/powerpoint/2010/main" val="4074397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isällön paikkamerkki 7">
            <a:extLst>
              <a:ext uri="{FF2B5EF4-FFF2-40B4-BE49-F238E27FC236}">
                <a16:creationId xmlns:a16="http://schemas.microsoft.com/office/drawing/2014/main" id="{8AFC791D-B0FD-4E81-95A6-43C347D43139}"/>
              </a:ext>
            </a:extLst>
          </p:cNvPr>
          <p:cNvSpPr>
            <a:spLocks noGrp="1"/>
          </p:cNvSpPr>
          <p:nvPr>
            <p:ph idx="1"/>
          </p:nvPr>
        </p:nvSpPr>
        <p:spPr>
          <a:xfrm>
            <a:off x="2231136" y="1459684"/>
            <a:ext cx="7729728" cy="4280343"/>
          </a:xfrm>
        </p:spPr>
        <p:txBody>
          <a:bodyPr>
            <a:normAutofit fontScale="92500" lnSpcReduction="20000"/>
          </a:bodyPr>
          <a:lstStyle/>
          <a:p>
            <a:r>
              <a:rPr lang="en-US" b="1" dirty="0" err="1"/>
              <a:t>Mahdollisten</a:t>
            </a:r>
            <a:r>
              <a:rPr lang="en-US" b="1" dirty="0"/>
              <a:t> </a:t>
            </a:r>
            <a:r>
              <a:rPr lang="en-US" b="1" dirty="0" err="1"/>
              <a:t>vastaväitteiden</a:t>
            </a:r>
            <a:r>
              <a:rPr lang="en-US" b="1" dirty="0"/>
              <a:t> </a:t>
            </a:r>
            <a:r>
              <a:rPr lang="en-US" b="1" dirty="0" err="1"/>
              <a:t>torjumiseen</a:t>
            </a:r>
            <a:endParaRPr lang="en-US" b="1" dirty="0"/>
          </a:p>
          <a:p>
            <a:r>
              <a:rPr lang="en-US" dirty="0"/>
              <a:t>While some may argue / suggest… the strong majority believes…</a:t>
            </a:r>
          </a:p>
          <a:p>
            <a:r>
              <a:rPr lang="en-US" dirty="0"/>
              <a:t>Despite the best efforts of the …., the evidence is for… is overwhelming </a:t>
            </a:r>
          </a:p>
          <a:p>
            <a:endParaRPr lang="en-US" dirty="0"/>
          </a:p>
          <a:p>
            <a:r>
              <a:rPr lang="en-US" dirty="0"/>
              <a:t>3) JOHTOPÄÄTÖKSEEN</a:t>
            </a:r>
          </a:p>
          <a:p>
            <a:r>
              <a:rPr lang="en-US" dirty="0"/>
              <a:t>Therefore...</a:t>
            </a:r>
          </a:p>
          <a:p>
            <a:r>
              <a:rPr lang="en-US" dirty="0"/>
              <a:t>In conclusion...</a:t>
            </a:r>
          </a:p>
          <a:p>
            <a:r>
              <a:rPr lang="en-US" dirty="0"/>
              <a:t>To conclude...</a:t>
            </a:r>
          </a:p>
          <a:p>
            <a:r>
              <a:rPr lang="en-US" dirty="0"/>
              <a:t>After all…</a:t>
            </a:r>
          </a:p>
          <a:p>
            <a:r>
              <a:rPr lang="en-US" dirty="0"/>
              <a:t>The only alternative…</a:t>
            </a:r>
          </a:p>
          <a:p>
            <a:r>
              <a:rPr lang="en-US" dirty="0"/>
              <a:t>The only reasonable solution…</a:t>
            </a:r>
          </a:p>
          <a:p>
            <a:r>
              <a:rPr lang="en-US" dirty="0"/>
              <a:t>The only viable option...</a:t>
            </a:r>
          </a:p>
          <a:p>
            <a:endParaRPr lang="fi-FI" dirty="0"/>
          </a:p>
        </p:txBody>
      </p:sp>
    </p:spTree>
    <p:extLst>
      <p:ext uri="{BB962C8B-B14F-4D97-AF65-F5344CB8AC3E}">
        <p14:creationId xmlns:p14="http://schemas.microsoft.com/office/powerpoint/2010/main" val="967916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ED3D0FC-2615-4C9D-9A32-837A5A8B1881}"/>
              </a:ext>
            </a:extLst>
          </p:cNvPr>
          <p:cNvSpPr>
            <a:spLocks noGrp="1"/>
          </p:cNvSpPr>
          <p:nvPr>
            <p:ph type="title"/>
          </p:nvPr>
        </p:nvSpPr>
        <p:spPr>
          <a:xfrm>
            <a:off x="883103" y="75415"/>
            <a:ext cx="7729728" cy="697584"/>
          </a:xfrm>
        </p:spPr>
        <p:txBody>
          <a:bodyPr>
            <a:normAutofit fontScale="90000"/>
          </a:bodyPr>
          <a:lstStyle/>
          <a:p>
            <a:r>
              <a:rPr lang="fi-FI" dirty="0"/>
              <a:t>Virallinen kirje</a:t>
            </a:r>
            <a:br>
              <a:rPr lang="fi-FI" dirty="0"/>
            </a:br>
            <a:endParaRPr lang="fi-FI" dirty="0"/>
          </a:p>
        </p:txBody>
      </p:sp>
      <p:sp>
        <p:nvSpPr>
          <p:cNvPr id="3" name="Sisällön paikkamerkki 2">
            <a:extLst>
              <a:ext uri="{FF2B5EF4-FFF2-40B4-BE49-F238E27FC236}">
                <a16:creationId xmlns:a16="http://schemas.microsoft.com/office/drawing/2014/main" id="{6E3450ED-CB1B-4635-9229-548A6BFE8502}"/>
              </a:ext>
            </a:extLst>
          </p:cNvPr>
          <p:cNvSpPr>
            <a:spLocks noGrp="1"/>
          </p:cNvSpPr>
          <p:nvPr>
            <p:ph idx="1"/>
          </p:nvPr>
        </p:nvSpPr>
        <p:spPr>
          <a:xfrm>
            <a:off x="883103" y="503721"/>
            <a:ext cx="9643620" cy="5938886"/>
          </a:xfrm>
        </p:spPr>
        <p:txBody>
          <a:bodyPr>
            <a:normAutofit fontScale="47500" lnSpcReduction="20000"/>
          </a:bodyPr>
          <a:lstStyle/>
          <a:p>
            <a:pPr marL="0" indent="0">
              <a:buNone/>
            </a:pPr>
            <a:r>
              <a:rPr lang="fi-FI" dirty="0"/>
              <a:t>									</a:t>
            </a:r>
            <a:r>
              <a:rPr lang="fi-FI" b="1" dirty="0"/>
              <a:t>15 </a:t>
            </a:r>
            <a:r>
              <a:rPr lang="fi-FI" b="1" dirty="0" err="1"/>
              <a:t>High</a:t>
            </a:r>
            <a:r>
              <a:rPr lang="fi-FI" b="1" dirty="0"/>
              <a:t> </a:t>
            </a:r>
            <a:r>
              <a:rPr lang="fi-FI" b="1" dirty="0" err="1"/>
              <a:t>Street</a:t>
            </a:r>
            <a:endParaRPr lang="fi-FI" b="1" dirty="0"/>
          </a:p>
          <a:p>
            <a:pPr marL="0" indent="0">
              <a:buNone/>
            </a:pPr>
            <a:r>
              <a:rPr lang="fi-FI" b="1" dirty="0"/>
              <a:t>									</a:t>
            </a:r>
            <a:r>
              <a:rPr lang="fi-FI" b="1" dirty="0" err="1"/>
              <a:t>Taunton</a:t>
            </a:r>
            <a:endParaRPr lang="fi-FI" b="1" dirty="0"/>
          </a:p>
          <a:p>
            <a:pPr marL="0" indent="0">
              <a:buNone/>
            </a:pPr>
            <a:r>
              <a:rPr lang="fi-FI" b="1" dirty="0"/>
              <a:t>									EX4 8HJ</a:t>
            </a:r>
          </a:p>
          <a:p>
            <a:pPr marL="0" indent="0">
              <a:buNone/>
            </a:pPr>
            <a:r>
              <a:rPr lang="fi-FI" b="1" dirty="0"/>
              <a:t>									14/2/2005</a:t>
            </a:r>
          </a:p>
          <a:p>
            <a:r>
              <a:rPr lang="fi-FI" b="1" dirty="0" err="1"/>
              <a:t>Dear</a:t>
            </a:r>
            <a:r>
              <a:rPr lang="fi-FI" b="1" dirty="0"/>
              <a:t> Sir/</a:t>
            </a:r>
            <a:r>
              <a:rPr lang="fi-FI" b="1" dirty="0" err="1"/>
              <a:t>Madam</a:t>
            </a:r>
            <a:r>
              <a:rPr lang="fi-FI" b="1" dirty="0"/>
              <a:t>,</a:t>
            </a:r>
          </a:p>
          <a:p>
            <a:r>
              <a:rPr lang="fi-FI" b="1" dirty="0"/>
              <a:t>ALKULAUSEESSA TUODAAN KIRJEEN TAUSTA JA MAHDOLLISESTI TAVOITEKIN ESILLE, ESIM:</a:t>
            </a:r>
          </a:p>
          <a:p>
            <a:r>
              <a:rPr lang="fi-FI" dirty="0" err="1"/>
              <a:t>After</a:t>
            </a:r>
            <a:r>
              <a:rPr lang="fi-FI" dirty="0"/>
              <a:t> </a:t>
            </a:r>
            <a:r>
              <a:rPr lang="fi-FI" dirty="0" err="1"/>
              <a:t>reading</a:t>
            </a:r>
            <a:r>
              <a:rPr lang="fi-FI" dirty="0"/>
              <a:t> </a:t>
            </a:r>
            <a:r>
              <a:rPr lang="fi-FI" dirty="0" err="1"/>
              <a:t>about</a:t>
            </a:r>
            <a:r>
              <a:rPr lang="fi-FI" dirty="0"/>
              <a:t> </a:t>
            </a:r>
            <a:r>
              <a:rPr lang="fi-FI" dirty="0" err="1"/>
              <a:t>your</a:t>
            </a:r>
            <a:r>
              <a:rPr lang="fi-FI" dirty="0"/>
              <a:t>… in…, I </a:t>
            </a:r>
            <a:r>
              <a:rPr lang="fi-FI" dirty="0" err="1"/>
              <a:t>decided</a:t>
            </a:r>
            <a:r>
              <a:rPr lang="fi-FI" dirty="0"/>
              <a:t> to </a:t>
            </a:r>
            <a:r>
              <a:rPr lang="fi-FI" dirty="0" err="1"/>
              <a:t>contact</a:t>
            </a:r>
            <a:r>
              <a:rPr lang="fi-FI" dirty="0"/>
              <a:t> </a:t>
            </a:r>
            <a:r>
              <a:rPr lang="fi-FI" dirty="0" err="1"/>
              <a:t>you</a:t>
            </a:r>
            <a:r>
              <a:rPr lang="fi-FI" dirty="0"/>
              <a:t> in </a:t>
            </a:r>
            <a:r>
              <a:rPr lang="fi-FI" dirty="0" err="1"/>
              <a:t>order</a:t>
            </a:r>
            <a:r>
              <a:rPr lang="fi-FI" dirty="0"/>
              <a:t> to…</a:t>
            </a:r>
          </a:p>
          <a:p>
            <a:r>
              <a:rPr lang="fi-FI" dirty="0" err="1"/>
              <a:t>Thank</a:t>
            </a:r>
            <a:r>
              <a:rPr lang="fi-FI" dirty="0"/>
              <a:t> </a:t>
            </a:r>
            <a:r>
              <a:rPr lang="fi-FI" dirty="0" err="1"/>
              <a:t>you</a:t>
            </a:r>
            <a:r>
              <a:rPr lang="fi-FI" dirty="0"/>
              <a:t> for </a:t>
            </a:r>
            <a:r>
              <a:rPr lang="fi-FI" dirty="0" err="1"/>
              <a:t>your</a:t>
            </a:r>
            <a:r>
              <a:rPr lang="fi-FI" dirty="0"/>
              <a:t> </a:t>
            </a:r>
            <a:r>
              <a:rPr lang="fi-FI" dirty="0" err="1"/>
              <a:t>inquiry</a:t>
            </a:r>
            <a:r>
              <a:rPr lang="fi-FI" dirty="0"/>
              <a:t> </a:t>
            </a:r>
            <a:r>
              <a:rPr lang="fi-FI" dirty="0" err="1"/>
              <a:t>concerning</a:t>
            </a:r>
            <a:r>
              <a:rPr lang="fi-FI" dirty="0"/>
              <a:t>…</a:t>
            </a:r>
          </a:p>
          <a:p>
            <a:r>
              <a:rPr lang="fi-FI" dirty="0" err="1"/>
              <a:t>Your</a:t>
            </a:r>
            <a:r>
              <a:rPr lang="fi-FI" dirty="0"/>
              <a:t> </a:t>
            </a:r>
            <a:r>
              <a:rPr lang="fi-FI" dirty="0" err="1"/>
              <a:t>name</a:t>
            </a:r>
            <a:r>
              <a:rPr lang="fi-FI" dirty="0"/>
              <a:t> </a:t>
            </a:r>
            <a:r>
              <a:rPr lang="fi-FI" dirty="0" err="1"/>
              <a:t>has</a:t>
            </a:r>
            <a:r>
              <a:rPr lang="fi-FI" dirty="0"/>
              <a:t> </a:t>
            </a:r>
            <a:r>
              <a:rPr lang="fi-FI" dirty="0" err="1"/>
              <a:t>been</a:t>
            </a:r>
            <a:r>
              <a:rPr lang="fi-FI" dirty="0"/>
              <a:t> </a:t>
            </a:r>
            <a:r>
              <a:rPr lang="fi-FI" dirty="0" err="1"/>
              <a:t>suggested</a:t>
            </a:r>
            <a:r>
              <a:rPr lang="fi-FI" dirty="0"/>
              <a:t> to me as a </a:t>
            </a:r>
            <a:r>
              <a:rPr lang="fi-FI" dirty="0" err="1"/>
              <a:t>potential</a:t>
            </a:r>
            <a:r>
              <a:rPr lang="fi-FI" dirty="0"/>
              <a:t>…</a:t>
            </a:r>
          </a:p>
          <a:p>
            <a:r>
              <a:rPr lang="fi-FI" b="1" dirty="0"/>
              <a:t>KIRJEESSÄ KÄYDÄÄN KAIKKI TÄRKEÄT ASIAT LÄPI TEHTÄVÄN OHJEIDEN MUKAAN. KIELEN ON OLTAVA VIRALLISTA, JA SEURAAVAT LAUSEET OVAT HYÖDYLLISIÄ:</a:t>
            </a:r>
          </a:p>
          <a:p>
            <a:r>
              <a:rPr lang="fi-FI" dirty="0"/>
              <a:t>I </a:t>
            </a:r>
            <a:r>
              <a:rPr lang="fi-FI" dirty="0" err="1"/>
              <a:t>regret</a:t>
            </a:r>
            <a:r>
              <a:rPr lang="fi-FI" dirty="0"/>
              <a:t> to </a:t>
            </a:r>
            <a:r>
              <a:rPr lang="fi-FI" dirty="0" err="1"/>
              <a:t>have</a:t>
            </a:r>
            <a:r>
              <a:rPr lang="fi-FI" dirty="0"/>
              <a:t> to </a:t>
            </a:r>
            <a:r>
              <a:rPr lang="fi-FI" dirty="0" err="1"/>
              <a:t>inform</a:t>
            </a:r>
            <a:r>
              <a:rPr lang="fi-FI" dirty="0"/>
              <a:t> </a:t>
            </a:r>
            <a:r>
              <a:rPr lang="fi-FI" dirty="0" err="1"/>
              <a:t>you</a:t>
            </a:r>
            <a:r>
              <a:rPr lang="fi-FI" dirty="0"/>
              <a:t> </a:t>
            </a:r>
            <a:r>
              <a:rPr lang="fi-FI" dirty="0" err="1"/>
              <a:t>that</a:t>
            </a:r>
            <a:r>
              <a:rPr lang="fi-FI" dirty="0"/>
              <a:t>...</a:t>
            </a:r>
          </a:p>
          <a:p>
            <a:r>
              <a:rPr lang="fi-FI" dirty="0"/>
              <a:t>I am </a:t>
            </a:r>
            <a:r>
              <a:rPr lang="fi-FI" dirty="0" err="1"/>
              <a:t>fully</a:t>
            </a:r>
            <a:r>
              <a:rPr lang="fi-FI" dirty="0"/>
              <a:t> </a:t>
            </a:r>
            <a:r>
              <a:rPr lang="fi-FI" dirty="0" err="1"/>
              <a:t>aware</a:t>
            </a:r>
            <a:r>
              <a:rPr lang="fi-FI" dirty="0"/>
              <a:t> of </a:t>
            </a:r>
            <a:r>
              <a:rPr lang="fi-FI" dirty="0" err="1"/>
              <a:t>the</a:t>
            </a:r>
            <a:r>
              <a:rPr lang="fi-FI" dirty="0"/>
              <a:t> </a:t>
            </a:r>
            <a:r>
              <a:rPr lang="fi-FI" dirty="0" err="1"/>
              <a:t>problems</a:t>
            </a:r>
            <a:r>
              <a:rPr lang="fi-FI" dirty="0"/>
              <a:t>, </a:t>
            </a:r>
            <a:r>
              <a:rPr lang="fi-FI" dirty="0" err="1"/>
              <a:t>but</a:t>
            </a:r>
            <a:r>
              <a:rPr lang="fi-FI" dirty="0"/>
              <a:t> </a:t>
            </a:r>
            <a:r>
              <a:rPr lang="fi-FI" dirty="0" err="1"/>
              <a:t>unfortunately</a:t>
            </a:r>
            <a:r>
              <a:rPr lang="fi-FI" dirty="0"/>
              <a:t>...</a:t>
            </a:r>
          </a:p>
          <a:p>
            <a:r>
              <a:rPr lang="fi-FI" dirty="0"/>
              <a:t>If I </a:t>
            </a:r>
            <a:r>
              <a:rPr lang="fi-FI" dirty="0" err="1"/>
              <a:t>hear</a:t>
            </a:r>
            <a:r>
              <a:rPr lang="fi-FI" dirty="0"/>
              <a:t> </a:t>
            </a:r>
            <a:r>
              <a:rPr lang="fi-FI" dirty="0" err="1"/>
              <a:t>nothing</a:t>
            </a:r>
            <a:r>
              <a:rPr lang="fi-FI" dirty="0"/>
              <a:t> </a:t>
            </a:r>
            <a:r>
              <a:rPr lang="fi-FI" dirty="0" err="1"/>
              <a:t>further</a:t>
            </a:r>
            <a:r>
              <a:rPr lang="fi-FI" dirty="0"/>
              <a:t> </a:t>
            </a:r>
            <a:r>
              <a:rPr lang="fi-FI" dirty="0" err="1"/>
              <a:t>from</a:t>
            </a:r>
            <a:r>
              <a:rPr lang="fi-FI" dirty="0"/>
              <a:t> </a:t>
            </a:r>
            <a:r>
              <a:rPr lang="fi-FI" dirty="0" err="1"/>
              <a:t>you</a:t>
            </a:r>
            <a:r>
              <a:rPr lang="fi-FI" dirty="0"/>
              <a:t>/</a:t>
            </a:r>
            <a:r>
              <a:rPr lang="fi-FI" dirty="0" err="1"/>
              <a:t>nothing</a:t>
            </a:r>
            <a:r>
              <a:rPr lang="fi-FI" dirty="0"/>
              <a:t> to </a:t>
            </a:r>
            <a:r>
              <a:rPr lang="fi-FI" dirty="0" err="1"/>
              <a:t>the</a:t>
            </a:r>
            <a:r>
              <a:rPr lang="fi-FI" dirty="0"/>
              <a:t> </a:t>
            </a:r>
            <a:r>
              <a:rPr lang="fi-FI" dirty="0" err="1"/>
              <a:t>contrary</a:t>
            </a:r>
            <a:r>
              <a:rPr lang="fi-FI" dirty="0"/>
              <a:t>, I </a:t>
            </a:r>
            <a:r>
              <a:rPr lang="fi-FI" dirty="0" err="1"/>
              <a:t>shall</a:t>
            </a:r>
            <a:r>
              <a:rPr lang="fi-FI" dirty="0"/>
              <a:t> </a:t>
            </a:r>
            <a:r>
              <a:rPr lang="fi-FI" dirty="0" err="1"/>
              <a:t>assume</a:t>
            </a:r>
            <a:r>
              <a:rPr lang="fi-FI" dirty="0"/>
              <a:t> </a:t>
            </a:r>
            <a:r>
              <a:rPr lang="fi-FI" dirty="0" err="1"/>
              <a:t>that</a:t>
            </a:r>
            <a:r>
              <a:rPr lang="fi-FI" dirty="0"/>
              <a:t> ...</a:t>
            </a:r>
          </a:p>
          <a:p>
            <a:r>
              <a:rPr lang="fi-FI" dirty="0"/>
              <a:t>I (</a:t>
            </a:r>
            <a:r>
              <a:rPr lang="fi-FI" dirty="0" err="1"/>
              <a:t>sincerely</a:t>
            </a:r>
            <a:r>
              <a:rPr lang="fi-FI" dirty="0"/>
              <a:t>) </a:t>
            </a:r>
            <a:r>
              <a:rPr lang="fi-FI" dirty="0" err="1"/>
              <a:t>hope</a:t>
            </a:r>
            <a:r>
              <a:rPr lang="fi-FI" dirty="0"/>
              <a:t> </a:t>
            </a:r>
            <a:r>
              <a:rPr lang="fi-FI" dirty="0" err="1"/>
              <a:t>that</a:t>
            </a:r>
            <a:r>
              <a:rPr lang="fi-FI" dirty="0"/>
              <a:t> </a:t>
            </a:r>
            <a:r>
              <a:rPr lang="fi-FI" dirty="0" err="1"/>
              <a:t>will</a:t>
            </a:r>
            <a:r>
              <a:rPr lang="fi-FI" dirty="0"/>
              <a:t> </a:t>
            </a:r>
            <a:r>
              <a:rPr lang="fi-FI" dirty="0" err="1"/>
              <a:t>be</a:t>
            </a:r>
            <a:r>
              <a:rPr lang="fi-FI" dirty="0"/>
              <a:t> to </a:t>
            </a:r>
            <a:r>
              <a:rPr lang="fi-FI" dirty="0" err="1"/>
              <a:t>your</a:t>
            </a:r>
            <a:r>
              <a:rPr lang="fi-FI" dirty="0"/>
              <a:t> </a:t>
            </a:r>
            <a:r>
              <a:rPr lang="fi-FI" dirty="0" err="1"/>
              <a:t>satisfaction</a:t>
            </a:r>
            <a:r>
              <a:rPr lang="fi-FI" dirty="0"/>
              <a:t>.</a:t>
            </a:r>
          </a:p>
          <a:p>
            <a:r>
              <a:rPr lang="fi-FI" dirty="0"/>
              <a:t>I </a:t>
            </a:r>
            <a:r>
              <a:rPr lang="fi-FI" dirty="0" err="1"/>
              <a:t>would</a:t>
            </a:r>
            <a:r>
              <a:rPr lang="fi-FI" dirty="0"/>
              <a:t> </a:t>
            </a:r>
            <a:r>
              <a:rPr lang="fi-FI" dirty="0" err="1"/>
              <a:t>be</a:t>
            </a:r>
            <a:r>
              <a:rPr lang="fi-FI" dirty="0"/>
              <a:t> </a:t>
            </a:r>
            <a:r>
              <a:rPr lang="fi-FI" dirty="0" err="1"/>
              <a:t>most</a:t>
            </a:r>
            <a:r>
              <a:rPr lang="fi-FI" dirty="0"/>
              <a:t> </a:t>
            </a:r>
            <a:r>
              <a:rPr lang="fi-FI" dirty="0" err="1"/>
              <a:t>grateful</a:t>
            </a:r>
            <a:r>
              <a:rPr lang="fi-FI" dirty="0"/>
              <a:t> </a:t>
            </a:r>
            <a:r>
              <a:rPr lang="fi-FI" dirty="0" err="1"/>
              <a:t>if</a:t>
            </a:r>
            <a:r>
              <a:rPr lang="fi-FI" dirty="0"/>
              <a:t> </a:t>
            </a:r>
            <a:r>
              <a:rPr lang="fi-FI" dirty="0" err="1"/>
              <a:t>you</a:t>
            </a:r>
            <a:r>
              <a:rPr lang="fi-FI" dirty="0"/>
              <a:t> </a:t>
            </a:r>
            <a:r>
              <a:rPr lang="fi-FI" dirty="0" err="1"/>
              <a:t>could</a:t>
            </a:r>
            <a:r>
              <a:rPr lang="fi-FI" dirty="0"/>
              <a:t>…</a:t>
            </a:r>
          </a:p>
          <a:p>
            <a:r>
              <a:rPr lang="fi-FI" dirty="0"/>
              <a:t>I am </a:t>
            </a:r>
            <a:r>
              <a:rPr lang="fi-FI" dirty="0" err="1"/>
              <a:t>sorry</a:t>
            </a:r>
            <a:r>
              <a:rPr lang="fi-FI" dirty="0"/>
              <a:t> to </a:t>
            </a:r>
            <a:r>
              <a:rPr lang="fi-FI" dirty="0" err="1"/>
              <a:t>hear</a:t>
            </a:r>
            <a:r>
              <a:rPr lang="fi-FI" dirty="0"/>
              <a:t> </a:t>
            </a:r>
            <a:r>
              <a:rPr lang="fi-FI" dirty="0" err="1"/>
              <a:t>that</a:t>
            </a:r>
            <a:r>
              <a:rPr lang="fi-FI" dirty="0"/>
              <a:t>...</a:t>
            </a:r>
          </a:p>
          <a:p>
            <a:r>
              <a:rPr lang="fi-FI" b="1" dirty="0"/>
              <a:t>LOPUSSA KÄYTETÄÄN AINA JONKINLAISTA AIHEESEEN SOPIVAA LOPPULAUSETTA, ESIM:</a:t>
            </a:r>
          </a:p>
          <a:p>
            <a:r>
              <a:rPr lang="fi-FI" dirty="0"/>
              <a:t>I look </a:t>
            </a:r>
            <a:r>
              <a:rPr lang="fi-FI" dirty="0" err="1"/>
              <a:t>forward</a:t>
            </a:r>
            <a:r>
              <a:rPr lang="fi-FI" dirty="0"/>
              <a:t> to </a:t>
            </a:r>
            <a:r>
              <a:rPr lang="fi-FI" dirty="0" err="1"/>
              <a:t>hearing</a:t>
            </a:r>
            <a:r>
              <a:rPr lang="fi-FI" dirty="0"/>
              <a:t> </a:t>
            </a:r>
            <a:r>
              <a:rPr lang="fi-FI" dirty="0" err="1"/>
              <a:t>from</a:t>
            </a:r>
            <a:r>
              <a:rPr lang="fi-FI" dirty="0"/>
              <a:t> </a:t>
            </a:r>
            <a:r>
              <a:rPr lang="fi-FI" dirty="0" err="1"/>
              <a:t>you</a:t>
            </a:r>
            <a:r>
              <a:rPr lang="fi-FI" dirty="0"/>
              <a:t>.</a:t>
            </a:r>
          </a:p>
          <a:p>
            <a:r>
              <a:rPr lang="fi-FI" dirty="0"/>
              <a:t>I </a:t>
            </a:r>
            <a:r>
              <a:rPr lang="fi-FI" dirty="0" err="1"/>
              <a:t>would</a:t>
            </a:r>
            <a:r>
              <a:rPr lang="fi-FI" dirty="0"/>
              <a:t> </a:t>
            </a:r>
            <a:r>
              <a:rPr lang="fi-FI" dirty="0" err="1"/>
              <a:t>like</a:t>
            </a:r>
            <a:r>
              <a:rPr lang="fi-FI" dirty="0"/>
              <a:t> to </a:t>
            </a:r>
            <a:r>
              <a:rPr lang="fi-FI" dirty="0" err="1"/>
              <a:t>thank</a:t>
            </a:r>
            <a:r>
              <a:rPr lang="fi-FI" dirty="0"/>
              <a:t> </a:t>
            </a:r>
            <a:r>
              <a:rPr lang="fi-FI" dirty="0" err="1"/>
              <a:t>you</a:t>
            </a:r>
            <a:r>
              <a:rPr lang="fi-FI" dirty="0"/>
              <a:t> in </a:t>
            </a:r>
            <a:r>
              <a:rPr lang="fi-FI" dirty="0" err="1"/>
              <a:t>advance</a:t>
            </a:r>
            <a:r>
              <a:rPr lang="fi-FI" dirty="0"/>
              <a:t> for </a:t>
            </a:r>
            <a:r>
              <a:rPr lang="fi-FI" dirty="0" err="1"/>
              <a:t>your</a:t>
            </a:r>
            <a:r>
              <a:rPr lang="fi-FI" dirty="0"/>
              <a:t> </a:t>
            </a:r>
            <a:r>
              <a:rPr lang="fi-FI" dirty="0" err="1"/>
              <a:t>cooperation</a:t>
            </a:r>
            <a:r>
              <a:rPr lang="fi-FI" dirty="0"/>
              <a:t> in </a:t>
            </a:r>
            <a:r>
              <a:rPr lang="fi-FI" dirty="0" err="1"/>
              <a:t>this</a:t>
            </a:r>
            <a:r>
              <a:rPr lang="fi-FI" dirty="0"/>
              <a:t> </a:t>
            </a:r>
            <a:r>
              <a:rPr lang="fi-FI" dirty="0" err="1"/>
              <a:t>matter</a:t>
            </a:r>
            <a:r>
              <a:rPr lang="fi-FI" dirty="0"/>
              <a:t>.</a:t>
            </a:r>
          </a:p>
          <a:p>
            <a:r>
              <a:rPr lang="fi-FI" dirty="0"/>
              <a:t>I </a:t>
            </a:r>
            <a:r>
              <a:rPr lang="fi-FI" dirty="0" err="1"/>
              <a:t>hope</a:t>
            </a:r>
            <a:r>
              <a:rPr lang="fi-FI" dirty="0"/>
              <a:t> to </a:t>
            </a:r>
            <a:r>
              <a:rPr lang="fi-FI" dirty="0" err="1"/>
              <a:t>receive</a:t>
            </a:r>
            <a:r>
              <a:rPr lang="fi-FI" dirty="0"/>
              <a:t> a </a:t>
            </a:r>
            <a:r>
              <a:rPr lang="fi-FI" dirty="0" err="1"/>
              <a:t>prompt</a:t>
            </a:r>
            <a:r>
              <a:rPr lang="fi-FI" dirty="0"/>
              <a:t> </a:t>
            </a:r>
            <a:r>
              <a:rPr lang="fi-FI" dirty="0" err="1"/>
              <a:t>reply</a:t>
            </a:r>
            <a:r>
              <a:rPr lang="fi-FI" dirty="0"/>
              <a:t>.</a:t>
            </a:r>
          </a:p>
          <a:p>
            <a:r>
              <a:rPr lang="fi-FI" b="1" dirty="0" err="1"/>
              <a:t>Yours</a:t>
            </a:r>
            <a:r>
              <a:rPr lang="fi-FI" b="1" dirty="0"/>
              <a:t> </a:t>
            </a:r>
            <a:r>
              <a:rPr lang="fi-FI" b="1" dirty="0" err="1"/>
              <a:t>faithfully</a:t>
            </a:r>
            <a:r>
              <a:rPr lang="fi-FI" b="1" dirty="0"/>
              <a:t>,</a:t>
            </a:r>
          </a:p>
          <a:p>
            <a:r>
              <a:rPr lang="fi-FI" b="1" dirty="0"/>
              <a:t>Mary </a:t>
            </a:r>
            <a:r>
              <a:rPr lang="fi-FI" b="1" dirty="0" err="1"/>
              <a:t>Higgins</a:t>
            </a:r>
            <a:endParaRPr lang="fi-FI" b="1" dirty="0"/>
          </a:p>
          <a:p>
            <a:r>
              <a:rPr lang="fi-FI" b="1" dirty="0"/>
              <a:t>Jos kirjeen alussa on </a:t>
            </a:r>
            <a:r>
              <a:rPr lang="fi-FI" b="1" dirty="0" err="1"/>
              <a:t>Dear</a:t>
            </a:r>
            <a:r>
              <a:rPr lang="fi-FI" b="1" dirty="0"/>
              <a:t> Sir, </a:t>
            </a:r>
            <a:r>
              <a:rPr lang="fi-FI" b="1" dirty="0" err="1"/>
              <a:t>Dear</a:t>
            </a:r>
            <a:r>
              <a:rPr lang="fi-FI" b="1" dirty="0"/>
              <a:t> </a:t>
            </a:r>
            <a:r>
              <a:rPr lang="fi-FI" b="1" dirty="0" err="1"/>
              <a:t>Madam</a:t>
            </a:r>
            <a:r>
              <a:rPr lang="fi-FI" b="1" dirty="0"/>
              <a:t>, tai </a:t>
            </a:r>
            <a:r>
              <a:rPr lang="fi-FI" b="1" dirty="0" err="1"/>
              <a:t>Dear</a:t>
            </a:r>
            <a:r>
              <a:rPr lang="fi-FI" b="1" dirty="0"/>
              <a:t> Sir/</a:t>
            </a:r>
            <a:r>
              <a:rPr lang="fi-FI" b="1" dirty="0" err="1"/>
              <a:t>Madam</a:t>
            </a:r>
            <a:r>
              <a:rPr lang="fi-FI" b="1" dirty="0"/>
              <a:t>, lopussa on </a:t>
            </a:r>
            <a:r>
              <a:rPr lang="fi-FI" b="1" dirty="0" err="1"/>
              <a:t>Yours</a:t>
            </a:r>
            <a:r>
              <a:rPr lang="fi-FI" b="1" dirty="0"/>
              <a:t> </a:t>
            </a:r>
            <a:r>
              <a:rPr lang="fi-FI" b="1" dirty="0" err="1"/>
              <a:t>faithfully</a:t>
            </a:r>
            <a:r>
              <a:rPr lang="fi-FI" b="1" dirty="0"/>
              <a:t>. Tämä on virallisin muoto</a:t>
            </a:r>
            <a:r>
              <a:rPr lang="fi-FI" dirty="0"/>
              <a:t>.</a:t>
            </a:r>
          </a:p>
          <a:p>
            <a:r>
              <a:rPr lang="fi-FI" b="1" dirty="0"/>
              <a:t>Myös virallisessa kirjeessä voidaan käyttää vastanottajan nimeä. Kirje aloitetaan </a:t>
            </a:r>
            <a:r>
              <a:rPr lang="fi-FI" b="1" dirty="0" err="1"/>
              <a:t>Dear</a:t>
            </a:r>
            <a:r>
              <a:rPr lang="fi-FI" b="1" dirty="0"/>
              <a:t> </a:t>
            </a:r>
            <a:r>
              <a:rPr lang="fi-FI" b="1" dirty="0" err="1"/>
              <a:t>Mr</a:t>
            </a:r>
            <a:r>
              <a:rPr lang="fi-FI" b="1" dirty="0"/>
              <a:t> Jones, tai </a:t>
            </a:r>
            <a:r>
              <a:rPr lang="fi-FI" b="1" dirty="0" err="1"/>
              <a:t>Dear</a:t>
            </a:r>
            <a:r>
              <a:rPr lang="fi-FI" b="1" dirty="0"/>
              <a:t> Ms </a:t>
            </a:r>
            <a:r>
              <a:rPr lang="fi-FI" b="1" dirty="0" err="1"/>
              <a:t>Weatherspoon</a:t>
            </a:r>
            <a:r>
              <a:rPr lang="fi-FI" b="1" dirty="0"/>
              <a:t>. Tässä tapauksessa lopussa käytetään </a:t>
            </a:r>
            <a:r>
              <a:rPr lang="fi-FI" b="1" dirty="0" err="1"/>
              <a:t>Yours</a:t>
            </a:r>
            <a:r>
              <a:rPr lang="fi-FI" b="1" dirty="0"/>
              <a:t> </a:t>
            </a:r>
            <a:r>
              <a:rPr lang="fi-FI" b="1" dirty="0" err="1"/>
              <a:t>sincerely</a:t>
            </a:r>
            <a:r>
              <a:rPr lang="fi-FI" b="1" dirty="0"/>
              <a:t>.</a:t>
            </a:r>
          </a:p>
        </p:txBody>
      </p:sp>
    </p:spTree>
    <p:extLst>
      <p:ext uri="{BB962C8B-B14F-4D97-AF65-F5344CB8AC3E}">
        <p14:creationId xmlns:p14="http://schemas.microsoft.com/office/powerpoint/2010/main" val="3285184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B26B5E-CD90-43DF-A180-D2DA62CD59C5}"/>
              </a:ext>
            </a:extLst>
          </p:cNvPr>
          <p:cNvSpPr>
            <a:spLocks noGrp="1"/>
          </p:cNvSpPr>
          <p:nvPr>
            <p:ph type="title"/>
          </p:nvPr>
        </p:nvSpPr>
        <p:spPr/>
        <p:txBody>
          <a:bodyPr/>
          <a:lstStyle/>
          <a:p>
            <a:r>
              <a:rPr lang="fi-FI" dirty="0"/>
              <a:t>puhe</a:t>
            </a:r>
          </a:p>
        </p:txBody>
      </p:sp>
      <p:sp>
        <p:nvSpPr>
          <p:cNvPr id="3" name="Sisällön paikkamerkki 2">
            <a:extLst>
              <a:ext uri="{FF2B5EF4-FFF2-40B4-BE49-F238E27FC236}">
                <a16:creationId xmlns:a16="http://schemas.microsoft.com/office/drawing/2014/main" id="{CB5D9825-4874-4FE1-BADB-D818351D1BAF}"/>
              </a:ext>
            </a:extLst>
          </p:cNvPr>
          <p:cNvSpPr>
            <a:spLocks noGrp="1"/>
          </p:cNvSpPr>
          <p:nvPr>
            <p:ph idx="1"/>
          </p:nvPr>
        </p:nvSpPr>
        <p:spPr>
          <a:xfrm>
            <a:off x="2231136" y="2340527"/>
            <a:ext cx="7729728" cy="4286775"/>
          </a:xfrm>
        </p:spPr>
        <p:txBody>
          <a:bodyPr>
            <a:normAutofit fontScale="62500" lnSpcReduction="20000"/>
          </a:bodyPr>
          <a:lstStyle/>
          <a:p>
            <a:pPr marL="0" indent="0">
              <a:buNone/>
            </a:pPr>
            <a:endParaRPr lang="fi-FI" dirty="0"/>
          </a:p>
          <a:p>
            <a:r>
              <a:rPr lang="fi-FI" dirty="0"/>
              <a:t>•</a:t>
            </a:r>
            <a:r>
              <a:rPr lang="fi-FI" b="1" dirty="0"/>
              <a:t>Kuka on yleisö? </a:t>
            </a:r>
          </a:p>
          <a:p>
            <a:r>
              <a:rPr lang="fi-FI" dirty="0"/>
              <a:t>◦ystäviä, tuttuja, sukulaisia, työkavereita</a:t>
            </a:r>
          </a:p>
          <a:p>
            <a:r>
              <a:rPr lang="fi-FI" dirty="0"/>
              <a:t>◦asiantuntijoita</a:t>
            </a:r>
          </a:p>
          <a:p>
            <a:r>
              <a:rPr lang="fi-FI" dirty="0"/>
              <a:t>◦korkea-arvoisia vieraita</a:t>
            </a:r>
          </a:p>
          <a:p>
            <a:endParaRPr lang="fi-FI" dirty="0"/>
          </a:p>
          <a:p>
            <a:r>
              <a:rPr lang="fi-FI" b="1" dirty="0"/>
              <a:t>•Tunnelma? </a:t>
            </a:r>
          </a:p>
          <a:p>
            <a:r>
              <a:rPr lang="fi-FI" dirty="0"/>
              <a:t>◦muodollinen, virallinen</a:t>
            </a:r>
          </a:p>
          <a:p>
            <a:r>
              <a:rPr lang="fi-FI" dirty="0"/>
              <a:t>◦vapaa, lämmin</a:t>
            </a:r>
          </a:p>
          <a:p>
            <a:endParaRPr lang="fi-FI" dirty="0"/>
          </a:p>
          <a:p>
            <a:r>
              <a:rPr lang="fi-FI" dirty="0"/>
              <a:t>•</a:t>
            </a:r>
            <a:r>
              <a:rPr lang="fi-FI" b="1" dirty="0"/>
              <a:t>Mitä haluat sanoa? Mikä on keskeinen viestisi? </a:t>
            </a:r>
          </a:p>
          <a:p>
            <a:r>
              <a:rPr lang="fi-FI" dirty="0"/>
              <a:t>◦toivottaa tervetulleeksi</a:t>
            </a:r>
          </a:p>
          <a:p>
            <a:r>
              <a:rPr lang="fi-FI" dirty="0"/>
              <a:t>◦esitellä asian, paikan, henkilön</a:t>
            </a:r>
          </a:p>
          <a:p>
            <a:r>
              <a:rPr lang="fi-FI" dirty="0"/>
              <a:t>◦onnitella</a:t>
            </a:r>
          </a:p>
          <a:p>
            <a:r>
              <a:rPr lang="fi-FI" dirty="0"/>
              <a:t>◦myydä jotain</a:t>
            </a:r>
          </a:p>
          <a:p>
            <a:r>
              <a:rPr lang="fi-FI" dirty="0"/>
              <a:t>◦tai muuten vaikuttaa ihmisten toimintaan</a:t>
            </a:r>
          </a:p>
          <a:p>
            <a:endParaRPr lang="fi-FI" dirty="0"/>
          </a:p>
        </p:txBody>
      </p:sp>
    </p:spTree>
    <p:extLst>
      <p:ext uri="{BB962C8B-B14F-4D97-AF65-F5344CB8AC3E}">
        <p14:creationId xmlns:p14="http://schemas.microsoft.com/office/powerpoint/2010/main" val="4177076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26DA7E35-DB30-430F-8721-AF9BFE44E06C}"/>
              </a:ext>
            </a:extLst>
          </p:cNvPr>
          <p:cNvSpPr>
            <a:spLocks noGrp="1"/>
          </p:cNvSpPr>
          <p:nvPr>
            <p:ph type="title"/>
          </p:nvPr>
        </p:nvSpPr>
        <p:spPr>
          <a:xfrm>
            <a:off x="1363798" y="0"/>
            <a:ext cx="7729728" cy="1188720"/>
          </a:xfrm>
        </p:spPr>
        <p:txBody>
          <a:bodyPr/>
          <a:lstStyle/>
          <a:p>
            <a:r>
              <a:rPr lang="fi-FI" dirty="0"/>
              <a:t>RAKENNE: </a:t>
            </a:r>
            <a:br>
              <a:rPr lang="fi-FI" dirty="0"/>
            </a:br>
            <a:endParaRPr lang="fi-FI" dirty="0"/>
          </a:p>
        </p:txBody>
      </p:sp>
      <p:sp>
        <p:nvSpPr>
          <p:cNvPr id="5" name="Sisällön paikkamerkki 4">
            <a:extLst>
              <a:ext uri="{FF2B5EF4-FFF2-40B4-BE49-F238E27FC236}">
                <a16:creationId xmlns:a16="http://schemas.microsoft.com/office/drawing/2014/main" id="{81061E4F-69D6-44CF-9839-86BC3FDFCF38}"/>
              </a:ext>
            </a:extLst>
          </p:cNvPr>
          <p:cNvSpPr>
            <a:spLocks noGrp="1"/>
          </p:cNvSpPr>
          <p:nvPr>
            <p:ph sz="half" idx="1"/>
          </p:nvPr>
        </p:nvSpPr>
        <p:spPr>
          <a:xfrm>
            <a:off x="1363798" y="1423446"/>
            <a:ext cx="4271771" cy="5005633"/>
          </a:xfrm>
        </p:spPr>
        <p:txBody>
          <a:bodyPr>
            <a:normAutofit fontScale="62500" lnSpcReduction="20000"/>
          </a:bodyPr>
          <a:lstStyle/>
          <a:p>
            <a:endParaRPr lang="fi-FI" dirty="0"/>
          </a:p>
          <a:p>
            <a:r>
              <a:rPr lang="fi-FI" dirty="0"/>
              <a:t>1. Tervehdys </a:t>
            </a:r>
          </a:p>
          <a:p>
            <a:r>
              <a:rPr lang="fi-FI" dirty="0"/>
              <a:t>Puhuttele ensin kunniavierasta, jos sellainen on, sitten muuta yleisöä.</a:t>
            </a:r>
          </a:p>
          <a:p>
            <a:r>
              <a:rPr lang="en-US" dirty="0"/>
              <a:t>Ladies and Gentlemen, it is my very great privilege to address you on this most special occasion.</a:t>
            </a:r>
          </a:p>
          <a:p>
            <a:r>
              <a:rPr lang="en-US" dirty="0"/>
              <a:t>Ladies and Gentlemen, it is not without emotion that I speak to you on this monumental occasion. </a:t>
            </a:r>
            <a:endParaRPr lang="fi-FI" dirty="0"/>
          </a:p>
          <a:p>
            <a:endParaRPr lang="fi-FI" dirty="0"/>
          </a:p>
          <a:p>
            <a:r>
              <a:rPr lang="fi-FI" dirty="0"/>
              <a:t>2. Aloituskappale:</a:t>
            </a:r>
          </a:p>
          <a:p>
            <a:r>
              <a:rPr lang="fi-FI" dirty="0"/>
              <a:t>◦(Kiitä mahdollisuudesta puhua)</a:t>
            </a:r>
          </a:p>
          <a:p>
            <a:r>
              <a:rPr lang="fi-FI" dirty="0"/>
              <a:t>◦(Kuka olet? Eli miksi sinä puhut)</a:t>
            </a:r>
          </a:p>
          <a:p>
            <a:r>
              <a:rPr lang="fi-FI" dirty="0"/>
              <a:t>◦Missä olet puhumassa?</a:t>
            </a:r>
          </a:p>
          <a:p>
            <a:r>
              <a:rPr lang="fi-FI" dirty="0"/>
              <a:t>◦Miksi olet puhumassa?</a:t>
            </a:r>
          </a:p>
          <a:p>
            <a:r>
              <a:rPr lang="fi-FI" dirty="0"/>
              <a:t>◦Mikä on aiheesi?</a:t>
            </a:r>
          </a:p>
          <a:p>
            <a:r>
              <a:rPr lang="fi-FI" dirty="0"/>
              <a:t>◦Miksi se on tärkeä?</a:t>
            </a:r>
          </a:p>
          <a:p>
            <a:endParaRPr lang="fi-FI" dirty="0"/>
          </a:p>
        </p:txBody>
      </p:sp>
      <p:sp>
        <p:nvSpPr>
          <p:cNvPr id="6" name="Sisällön paikkamerkki 5">
            <a:extLst>
              <a:ext uri="{FF2B5EF4-FFF2-40B4-BE49-F238E27FC236}">
                <a16:creationId xmlns:a16="http://schemas.microsoft.com/office/drawing/2014/main" id="{013E8A8D-B8AA-458B-891E-4D93FA2CA66E}"/>
              </a:ext>
            </a:extLst>
          </p:cNvPr>
          <p:cNvSpPr>
            <a:spLocks noGrp="1"/>
          </p:cNvSpPr>
          <p:nvPr>
            <p:ph sz="half" idx="2"/>
          </p:nvPr>
        </p:nvSpPr>
        <p:spPr>
          <a:xfrm>
            <a:off x="6338315" y="1423447"/>
            <a:ext cx="4270247" cy="5111577"/>
          </a:xfrm>
        </p:spPr>
        <p:txBody>
          <a:bodyPr>
            <a:normAutofit fontScale="62500" lnSpcReduction="20000"/>
          </a:bodyPr>
          <a:lstStyle/>
          <a:p>
            <a:r>
              <a:rPr lang="fi-FI" dirty="0"/>
              <a:t>3. Käsittely</a:t>
            </a:r>
          </a:p>
          <a:p>
            <a:r>
              <a:rPr lang="fi-FI" dirty="0"/>
              <a:t>Kerro aiheesta:</a:t>
            </a:r>
          </a:p>
          <a:p>
            <a:r>
              <a:rPr lang="fi-FI" dirty="0"/>
              <a:t>◦Kuvaile aihetta</a:t>
            </a:r>
          </a:p>
          <a:p>
            <a:r>
              <a:rPr lang="fi-FI" dirty="0"/>
              <a:t>◦Kerro yhteinen muisto, huippuhetki, paras saavutus</a:t>
            </a:r>
          </a:p>
          <a:p>
            <a:r>
              <a:rPr lang="fi-FI" dirty="0"/>
              <a:t>◦Luettele faktatietoa (tilastoja, prosentteja, vuosilukuja ym.)</a:t>
            </a:r>
          </a:p>
          <a:p>
            <a:r>
              <a:rPr lang="fi-FI"/>
              <a:t>Kuvaile </a:t>
            </a:r>
            <a:r>
              <a:rPr lang="fi-FI" dirty="0"/>
              <a:t>ongelmaa</a:t>
            </a:r>
          </a:p>
          <a:p>
            <a:r>
              <a:rPr lang="fi-FI" dirty="0"/>
              <a:t>Kerro ratkaisu ongelmaan</a:t>
            </a:r>
          </a:p>
          <a:p>
            <a:r>
              <a:rPr lang="fi-FI" dirty="0"/>
              <a:t>Kerro mitä tapahtuu, jos ongelmaa ei ratkaista</a:t>
            </a:r>
          </a:p>
          <a:p>
            <a:endParaRPr lang="fi-FI" dirty="0"/>
          </a:p>
          <a:p>
            <a:r>
              <a:rPr lang="fi-FI" dirty="0"/>
              <a:t>4. Lopetuskappale</a:t>
            </a:r>
          </a:p>
          <a:p>
            <a:r>
              <a:rPr lang="fi-FI" dirty="0"/>
              <a:t>Toista aiheesi</a:t>
            </a:r>
          </a:p>
          <a:p>
            <a:r>
              <a:rPr lang="fi-FI" dirty="0"/>
              <a:t>Miksi se on tärkeä (vetoa tunteisiin)</a:t>
            </a:r>
          </a:p>
          <a:p>
            <a:r>
              <a:rPr lang="fi-FI" dirty="0"/>
              <a:t>Kiitä yleisöä kuuntelemisesta</a:t>
            </a:r>
          </a:p>
          <a:p>
            <a:r>
              <a:rPr lang="fi-FI" dirty="0"/>
              <a:t>Kehota toimintaan</a:t>
            </a:r>
          </a:p>
          <a:p>
            <a:r>
              <a:rPr lang="en-US" dirty="0"/>
              <a:t>Finally Ladies and Gentlemen, allow me to thank you all for participating in this event. I am sure you will agree that it has been a most successful occasion, and let me conclude by thanking the </a:t>
            </a:r>
            <a:r>
              <a:rPr lang="en-US" dirty="0" err="1"/>
              <a:t>organisers</a:t>
            </a:r>
            <a:r>
              <a:rPr lang="en-US" dirty="0"/>
              <a:t>.</a:t>
            </a:r>
          </a:p>
          <a:p>
            <a:r>
              <a:rPr lang="en-US" dirty="0"/>
              <a:t>So Ladies and Gentlemen, let us raise our glasses in a toast to the future cooperation between our companies. Success and prosperity!</a:t>
            </a:r>
          </a:p>
          <a:p>
            <a:endParaRPr lang="fi-FI" dirty="0"/>
          </a:p>
          <a:p>
            <a:endParaRPr lang="fi-FI" dirty="0"/>
          </a:p>
        </p:txBody>
      </p:sp>
    </p:spTree>
    <p:extLst>
      <p:ext uri="{BB962C8B-B14F-4D97-AF65-F5344CB8AC3E}">
        <p14:creationId xmlns:p14="http://schemas.microsoft.com/office/powerpoint/2010/main" val="4152012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EBAD4BDD-4020-484F-9343-9E4EB1DE24B5}"/>
              </a:ext>
            </a:extLst>
          </p:cNvPr>
          <p:cNvSpPr>
            <a:spLocks noGrp="1"/>
          </p:cNvSpPr>
          <p:nvPr>
            <p:ph type="title"/>
          </p:nvPr>
        </p:nvSpPr>
        <p:spPr/>
        <p:txBody>
          <a:bodyPr/>
          <a:lstStyle/>
          <a:p>
            <a:r>
              <a:rPr lang="fi-FI" dirty="0"/>
              <a:t>Keinoja sidosteisuuteen</a:t>
            </a:r>
          </a:p>
        </p:txBody>
      </p:sp>
      <p:sp>
        <p:nvSpPr>
          <p:cNvPr id="6" name="Sisällön paikkamerkki 5">
            <a:extLst>
              <a:ext uri="{FF2B5EF4-FFF2-40B4-BE49-F238E27FC236}">
                <a16:creationId xmlns:a16="http://schemas.microsoft.com/office/drawing/2014/main" id="{C461883D-22C8-4CB5-B702-BFEC38598B42}"/>
              </a:ext>
            </a:extLst>
          </p:cNvPr>
          <p:cNvSpPr>
            <a:spLocks noGrp="1"/>
          </p:cNvSpPr>
          <p:nvPr>
            <p:ph idx="1"/>
          </p:nvPr>
        </p:nvSpPr>
        <p:spPr/>
        <p:txBody>
          <a:bodyPr>
            <a:normAutofit fontScale="77500" lnSpcReduction="20000"/>
          </a:bodyPr>
          <a:lstStyle/>
          <a:p>
            <a:pPr marL="0" indent="0">
              <a:buNone/>
            </a:pPr>
            <a:endParaRPr lang="fi-FI" dirty="0"/>
          </a:p>
          <a:p>
            <a:r>
              <a:rPr lang="fi-FI" dirty="0"/>
              <a:t> -tarkoittaa ideoiden ja lauseiden, eri näkökulmien linkitystä loogisesti eteneväksi kokonaisuudeksi, jota lukijan on helppo seurata. </a:t>
            </a:r>
          </a:p>
          <a:p>
            <a:r>
              <a:rPr lang="fi-FI" dirty="0"/>
              <a:t> 1. Avaintermin tai fraasin toistaminen</a:t>
            </a:r>
          </a:p>
          <a:p>
            <a:r>
              <a:rPr lang="fi-FI" dirty="0"/>
              <a:t>(esim. puheet)</a:t>
            </a:r>
          </a:p>
          <a:p>
            <a:r>
              <a:rPr lang="fi-FI" dirty="0"/>
              <a:t>2. Synonyymit</a:t>
            </a:r>
          </a:p>
          <a:p>
            <a:r>
              <a:rPr lang="fi-FI" dirty="0"/>
              <a:t>3.  Aiemmin mainittuun asiaan/henkilöön  viitataan pronominilla</a:t>
            </a:r>
          </a:p>
          <a:p>
            <a:r>
              <a:rPr lang="fi-FI" dirty="0"/>
              <a:t>4. Linkittävät sanat: esim. </a:t>
            </a:r>
            <a:r>
              <a:rPr lang="fi-FI" dirty="0" err="1"/>
              <a:t>however</a:t>
            </a:r>
            <a:r>
              <a:rPr lang="fi-FI" dirty="0"/>
              <a:t>, </a:t>
            </a:r>
            <a:r>
              <a:rPr lang="fi-FI" dirty="0" err="1"/>
              <a:t>therefore</a:t>
            </a:r>
            <a:r>
              <a:rPr lang="fi-FI" dirty="0"/>
              <a:t>, in addition, </a:t>
            </a:r>
            <a:r>
              <a:rPr lang="fi-FI" dirty="0" err="1"/>
              <a:t>also</a:t>
            </a:r>
            <a:r>
              <a:rPr lang="fi-FI" dirty="0"/>
              <a:t>, </a:t>
            </a:r>
            <a:r>
              <a:rPr lang="fi-FI" dirty="0" err="1"/>
              <a:t>but</a:t>
            </a:r>
            <a:r>
              <a:rPr lang="fi-FI" dirty="0"/>
              <a:t>, </a:t>
            </a:r>
            <a:r>
              <a:rPr lang="fi-FI" dirty="0" err="1"/>
              <a:t>moreover</a:t>
            </a:r>
            <a:r>
              <a:rPr lang="fi-FI" dirty="0"/>
              <a:t>, etc.</a:t>
            </a:r>
          </a:p>
          <a:p>
            <a:r>
              <a:rPr lang="fi-FI" dirty="0"/>
              <a:t>5.  Lauseadverbit</a:t>
            </a:r>
          </a:p>
          <a:p>
            <a:r>
              <a:rPr lang="fi-FI" dirty="0"/>
              <a:t>, joilla  voi osoittaa, miten seuraava lause liittyy muuhun tekstiin ja kertoa kirjoittajan suhtautumisesta asiaansa. </a:t>
            </a:r>
          </a:p>
          <a:p>
            <a:endParaRPr lang="fi-FI" dirty="0"/>
          </a:p>
        </p:txBody>
      </p:sp>
    </p:spTree>
    <p:extLst>
      <p:ext uri="{BB962C8B-B14F-4D97-AF65-F5344CB8AC3E}">
        <p14:creationId xmlns:p14="http://schemas.microsoft.com/office/powerpoint/2010/main" val="139531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47A2BE-8FA2-4DD3-BF34-B3FA5CBE3728}"/>
              </a:ext>
            </a:extLst>
          </p:cNvPr>
          <p:cNvSpPr>
            <a:spLocks noGrp="1"/>
          </p:cNvSpPr>
          <p:nvPr>
            <p:ph type="title"/>
          </p:nvPr>
        </p:nvSpPr>
        <p:spPr/>
        <p:txBody>
          <a:bodyPr/>
          <a:lstStyle/>
          <a:p>
            <a:r>
              <a:rPr lang="fi-FI" dirty="0"/>
              <a:t>YLEISTÄ</a:t>
            </a:r>
            <a:br>
              <a:rPr lang="fi-FI" dirty="0"/>
            </a:br>
            <a:endParaRPr lang="fi-FI" dirty="0"/>
          </a:p>
        </p:txBody>
      </p:sp>
      <p:sp>
        <p:nvSpPr>
          <p:cNvPr id="3" name="Sisällön paikkamerkki 2">
            <a:extLst>
              <a:ext uri="{FF2B5EF4-FFF2-40B4-BE49-F238E27FC236}">
                <a16:creationId xmlns:a16="http://schemas.microsoft.com/office/drawing/2014/main" id="{0E47D3EB-1575-482D-BA10-34A1A4AA4B0C}"/>
              </a:ext>
            </a:extLst>
          </p:cNvPr>
          <p:cNvSpPr>
            <a:spLocks noGrp="1"/>
          </p:cNvSpPr>
          <p:nvPr>
            <p:ph idx="1"/>
          </p:nvPr>
        </p:nvSpPr>
        <p:spPr/>
        <p:txBody>
          <a:bodyPr/>
          <a:lstStyle/>
          <a:p>
            <a:r>
              <a:rPr lang="fi-FI" dirty="0"/>
              <a:t>viesti selkeästi ja luontevasti</a:t>
            </a:r>
          </a:p>
          <a:p>
            <a:r>
              <a:rPr lang="fi-FI" dirty="0"/>
              <a:t>käytä kieltä mahdollisimman aidosti ja virheettömästi</a:t>
            </a:r>
          </a:p>
          <a:p>
            <a:r>
              <a:rPr lang="fi-FI" dirty="0"/>
              <a:t>käytä valittuun aiheeseen sopivaa tyyliä ja valitse sanasto ja sanonnat sen mukaan</a:t>
            </a:r>
          </a:p>
          <a:p>
            <a:r>
              <a:rPr lang="fi-FI" dirty="0"/>
              <a:t>Pituus 150 - 250 sanaa. Sanamäärä laskettava loppuun.</a:t>
            </a:r>
          </a:p>
          <a:p>
            <a:r>
              <a:rPr lang="fi-FI" dirty="0"/>
              <a:t>Kokelas merkitsee kirjoitussuorituksensa alkuun kirjoitustehtävän numeron. Jos tehtävänanto edellyttää oman otsikon laatimista, se kirjoitetaan numeron perään. Kirjoitussuorituksensa loppuun kokelas merkitsee tekstinsä sanamäärän (alituksesta ja 25% ylityksestä pistevähennys).</a:t>
            </a:r>
          </a:p>
          <a:p>
            <a:endParaRPr lang="fi-FI" dirty="0"/>
          </a:p>
          <a:p>
            <a:endParaRPr lang="fi-FI" dirty="0"/>
          </a:p>
        </p:txBody>
      </p:sp>
    </p:spTree>
    <p:extLst>
      <p:ext uri="{BB962C8B-B14F-4D97-AF65-F5344CB8AC3E}">
        <p14:creationId xmlns:p14="http://schemas.microsoft.com/office/powerpoint/2010/main" val="987659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064A68C-5323-4F09-8E09-312DBAC15091}"/>
              </a:ext>
            </a:extLst>
          </p:cNvPr>
          <p:cNvSpPr>
            <a:spLocks noGrp="1"/>
          </p:cNvSpPr>
          <p:nvPr>
            <p:ph type="title"/>
          </p:nvPr>
        </p:nvSpPr>
        <p:spPr/>
        <p:txBody>
          <a:bodyPr/>
          <a:lstStyle/>
          <a:p>
            <a:r>
              <a:rPr lang="fi-FI" dirty="0"/>
              <a:t>AIHEEN VALINTA</a:t>
            </a:r>
            <a:br>
              <a:rPr lang="fi-FI" dirty="0"/>
            </a:br>
            <a:endParaRPr lang="fi-FI" dirty="0"/>
          </a:p>
        </p:txBody>
      </p:sp>
      <p:sp>
        <p:nvSpPr>
          <p:cNvPr id="3" name="Sisällön paikkamerkki 2">
            <a:extLst>
              <a:ext uri="{FF2B5EF4-FFF2-40B4-BE49-F238E27FC236}">
                <a16:creationId xmlns:a16="http://schemas.microsoft.com/office/drawing/2014/main" id="{F1C37112-F51A-4D31-B6F5-55F38D5D06B7}"/>
              </a:ext>
            </a:extLst>
          </p:cNvPr>
          <p:cNvSpPr>
            <a:spLocks noGrp="1"/>
          </p:cNvSpPr>
          <p:nvPr>
            <p:ph idx="1"/>
          </p:nvPr>
        </p:nvSpPr>
        <p:spPr>
          <a:xfrm>
            <a:off x="2231136" y="2638044"/>
            <a:ext cx="7729728" cy="3443974"/>
          </a:xfrm>
        </p:spPr>
        <p:txBody>
          <a:bodyPr>
            <a:normAutofit fontScale="85000" lnSpcReduction="20000"/>
          </a:bodyPr>
          <a:lstStyle/>
          <a:p>
            <a:r>
              <a:rPr lang="fi-FI" dirty="0"/>
              <a:t>LUE OHJEET TARKASTI JA POHDI</a:t>
            </a:r>
          </a:p>
          <a:p>
            <a:r>
              <a:rPr lang="fi-FI" dirty="0"/>
              <a:t>-mitä ne määräävät käsittelevästä aiheesta, miten ja mitä on sisällyttävä kirjoitelmaan.  Annettuja ohjeita on noudatettava. Mikäli ei käsittele aihetta pyydetystä näkökulmasta, seuraa pistevähennyksiä.</a:t>
            </a:r>
          </a:p>
          <a:p>
            <a:r>
              <a:rPr lang="fi-FI" dirty="0"/>
              <a:t>-pyydetäänkö vastaamaan johonkin kysymykseen </a:t>
            </a:r>
          </a:p>
          <a:p>
            <a:r>
              <a:rPr lang="fi-FI" dirty="0"/>
              <a:t>-mahdolliset käsittelyvinkit</a:t>
            </a:r>
          </a:p>
          <a:p>
            <a:r>
              <a:rPr lang="fi-FI" dirty="0"/>
              <a:t>•valitse aihe, jonka otsikon varmasti ymmärrät</a:t>
            </a:r>
          </a:p>
          <a:p>
            <a:r>
              <a:rPr lang="fi-FI" dirty="0"/>
              <a:t>•älä kopioi ohjetta tai sen osia tai esim. lauseita suoraan tekstinymmärtämistehtävästä kirjoitelmaan</a:t>
            </a:r>
          </a:p>
          <a:p>
            <a:r>
              <a:rPr lang="fi-FI" dirty="0"/>
              <a:t>•älä myöskään väkisin kirjoita ennalta opettelemaasi tekstiä</a:t>
            </a:r>
          </a:p>
          <a:p>
            <a:r>
              <a:rPr lang="fi-FI" dirty="0"/>
              <a:t>Arvioinnissa kiinnitetään huomiota </a:t>
            </a:r>
            <a:r>
              <a:rPr lang="fi-FI" dirty="0" err="1"/>
              <a:t>viestinnällisyyteen</a:t>
            </a:r>
            <a:r>
              <a:rPr lang="fi-FI" dirty="0"/>
              <a:t>, tekstin sisältöön ja rakenteeseen sekä kielelliseen laajuuteen ja tarkkuuteen. Pisteytys 0 - 99 p.</a:t>
            </a:r>
          </a:p>
          <a:p>
            <a:endParaRPr lang="fi-FI" dirty="0"/>
          </a:p>
        </p:txBody>
      </p:sp>
    </p:spTree>
    <p:extLst>
      <p:ext uri="{BB962C8B-B14F-4D97-AF65-F5344CB8AC3E}">
        <p14:creationId xmlns:p14="http://schemas.microsoft.com/office/powerpoint/2010/main" val="1764460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E8771D3-FDB4-43C6-89D0-7B3E7EA5A815}"/>
              </a:ext>
            </a:extLst>
          </p:cNvPr>
          <p:cNvSpPr>
            <a:spLocks noGrp="1"/>
          </p:cNvSpPr>
          <p:nvPr>
            <p:ph type="title"/>
          </p:nvPr>
        </p:nvSpPr>
        <p:spPr/>
        <p:txBody>
          <a:bodyPr/>
          <a:lstStyle/>
          <a:p>
            <a:r>
              <a:rPr lang="fi-FI" dirty="0"/>
              <a:t>Kirjoitelman rakentaminen</a:t>
            </a:r>
          </a:p>
        </p:txBody>
      </p:sp>
      <p:sp>
        <p:nvSpPr>
          <p:cNvPr id="3" name="Sisällön paikkamerkki 2">
            <a:extLst>
              <a:ext uri="{FF2B5EF4-FFF2-40B4-BE49-F238E27FC236}">
                <a16:creationId xmlns:a16="http://schemas.microsoft.com/office/drawing/2014/main" id="{73DA6318-A770-4B57-B893-D87928FC1108}"/>
              </a:ext>
            </a:extLst>
          </p:cNvPr>
          <p:cNvSpPr>
            <a:spLocks noGrp="1"/>
          </p:cNvSpPr>
          <p:nvPr>
            <p:ph idx="1"/>
          </p:nvPr>
        </p:nvSpPr>
        <p:spPr/>
        <p:txBody>
          <a:bodyPr/>
          <a:lstStyle/>
          <a:p>
            <a:r>
              <a:rPr lang="fi-FI" dirty="0"/>
              <a:t>Voit edetä esim. seuraavasti: </a:t>
            </a:r>
          </a:p>
          <a:p>
            <a:r>
              <a:rPr lang="fi-FI" dirty="0"/>
              <a:t>1.Ideoi ja suunnittele, kirjoita paperille eri aiheista mieleen tulevia asioita, (</a:t>
            </a:r>
            <a:r>
              <a:rPr lang="fi-FI" dirty="0" err="1"/>
              <a:t>mindmap</a:t>
            </a:r>
            <a:r>
              <a:rPr lang="fi-FI" dirty="0"/>
              <a:t>)</a:t>
            </a:r>
          </a:p>
          <a:p>
            <a:r>
              <a:rPr lang="fi-FI" dirty="0"/>
              <a:t>2.Kirjoita luonnos</a:t>
            </a:r>
          </a:p>
          <a:p>
            <a:r>
              <a:rPr lang="fi-FI" dirty="0"/>
              <a:t>3.Lue kirjoittamasi ja korjaa, täydennä ja muuta</a:t>
            </a:r>
          </a:p>
          <a:p>
            <a:r>
              <a:rPr lang="fi-FI" dirty="0"/>
              <a:t>4.Kirjoita puhtaaksi</a:t>
            </a:r>
          </a:p>
          <a:p>
            <a:endParaRPr lang="fi-FI" dirty="0"/>
          </a:p>
        </p:txBody>
      </p:sp>
    </p:spTree>
    <p:extLst>
      <p:ext uri="{BB962C8B-B14F-4D97-AF65-F5344CB8AC3E}">
        <p14:creationId xmlns:p14="http://schemas.microsoft.com/office/powerpoint/2010/main" val="2889996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4376E8-8960-4E37-8C84-C6F47DDC39FB}"/>
              </a:ext>
            </a:extLst>
          </p:cNvPr>
          <p:cNvSpPr>
            <a:spLocks noGrp="1"/>
          </p:cNvSpPr>
          <p:nvPr>
            <p:ph type="title"/>
          </p:nvPr>
        </p:nvSpPr>
        <p:spPr/>
        <p:txBody>
          <a:bodyPr/>
          <a:lstStyle/>
          <a:p>
            <a:r>
              <a:rPr lang="fi-FI" dirty="0"/>
              <a:t>KIRJOITELMATYYPIT</a:t>
            </a:r>
          </a:p>
        </p:txBody>
      </p:sp>
      <p:sp>
        <p:nvSpPr>
          <p:cNvPr id="3" name="Sisällön paikkamerkki 2">
            <a:extLst>
              <a:ext uri="{FF2B5EF4-FFF2-40B4-BE49-F238E27FC236}">
                <a16:creationId xmlns:a16="http://schemas.microsoft.com/office/drawing/2014/main" id="{94D7EFE6-A5E9-4449-B060-D22E48530051}"/>
              </a:ext>
            </a:extLst>
          </p:cNvPr>
          <p:cNvSpPr>
            <a:spLocks noGrp="1"/>
          </p:cNvSpPr>
          <p:nvPr>
            <p:ph idx="1"/>
          </p:nvPr>
        </p:nvSpPr>
        <p:spPr>
          <a:xfrm>
            <a:off x="2231136" y="2638044"/>
            <a:ext cx="7729728" cy="3519475"/>
          </a:xfrm>
        </p:spPr>
        <p:txBody>
          <a:bodyPr>
            <a:normAutofit/>
          </a:bodyPr>
          <a:lstStyle/>
          <a:p>
            <a:pPr marL="0" indent="0">
              <a:buNone/>
            </a:pPr>
            <a:r>
              <a:rPr lang="fi-FI" dirty="0"/>
              <a:t>Yleistä tyyppejä ovat:</a:t>
            </a:r>
          </a:p>
          <a:p>
            <a:r>
              <a:rPr lang="fi-FI" dirty="0"/>
              <a:t>puheet (onnittelu, tervetulotoivotus, esittely, kiitos, vaikuttamiseen pyrkivä)</a:t>
            </a:r>
          </a:p>
          <a:p>
            <a:r>
              <a:rPr lang="fi-FI" dirty="0"/>
              <a:t>kirjeet</a:t>
            </a:r>
          </a:p>
          <a:p>
            <a:r>
              <a:rPr lang="fi-FI" dirty="0"/>
              <a:t>mielipidetekstit</a:t>
            </a:r>
          </a:p>
          <a:p>
            <a:r>
              <a:rPr lang="fi-FI" dirty="0"/>
              <a:t>tarinat</a:t>
            </a:r>
          </a:p>
          <a:p>
            <a:r>
              <a:rPr lang="fi-FI" dirty="0"/>
              <a:t>aihe voi olla myös kantaaottava, kertova, kuvaileva</a:t>
            </a:r>
          </a:p>
          <a:p>
            <a:endParaRPr lang="fi-FI" dirty="0"/>
          </a:p>
        </p:txBody>
      </p:sp>
    </p:spTree>
    <p:extLst>
      <p:ext uri="{BB962C8B-B14F-4D97-AF65-F5344CB8AC3E}">
        <p14:creationId xmlns:p14="http://schemas.microsoft.com/office/powerpoint/2010/main" val="1634233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27A1D12-A53A-4272-B3A3-73498F145492}"/>
              </a:ext>
            </a:extLst>
          </p:cNvPr>
          <p:cNvSpPr>
            <a:spLocks noGrp="1"/>
          </p:cNvSpPr>
          <p:nvPr>
            <p:ph type="title"/>
          </p:nvPr>
        </p:nvSpPr>
        <p:spPr>
          <a:xfrm>
            <a:off x="897622" y="964692"/>
            <a:ext cx="9063242" cy="1188720"/>
          </a:xfrm>
        </p:spPr>
        <p:txBody>
          <a:bodyPr/>
          <a:lstStyle/>
          <a:p>
            <a:r>
              <a:rPr lang="fi-FI" dirty="0"/>
              <a:t>KIRJOITELMAN RAKENNE</a:t>
            </a:r>
            <a:br>
              <a:rPr lang="fi-FI" dirty="0"/>
            </a:br>
            <a:endParaRPr lang="fi-FI" dirty="0"/>
          </a:p>
        </p:txBody>
      </p:sp>
      <p:sp>
        <p:nvSpPr>
          <p:cNvPr id="3" name="Sisällön paikkamerkki 2">
            <a:extLst>
              <a:ext uri="{FF2B5EF4-FFF2-40B4-BE49-F238E27FC236}">
                <a16:creationId xmlns:a16="http://schemas.microsoft.com/office/drawing/2014/main" id="{A3313D56-7376-4667-8B74-94DC4FEBEF6E}"/>
              </a:ext>
            </a:extLst>
          </p:cNvPr>
          <p:cNvSpPr>
            <a:spLocks noGrp="1"/>
          </p:cNvSpPr>
          <p:nvPr>
            <p:ph idx="1"/>
          </p:nvPr>
        </p:nvSpPr>
        <p:spPr>
          <a:xfrm>
            <a:off x="964734" y="2638043"/>
            <a:ext cx="8996130" cy="4123483"/>
          </a:xfrm>
        </p:spPr>
        <p:txBody>
          <a:bodyPr>
            <a:normAutofit fontScale="70000" lnSpcReduction="20000"/>
          </a:bodyPr>
          <a:lstStyle/>
          <a:p>
            <a:r>
              <a:rPr lang="fi-FI" dirty="0"/>
              <a:t>Kirjoitelman on oltava looginen kokonaisuus, jossa on johdanto, käsittely ja kirjoitelman lyhyydestä huolimatta mielellään myös loppulause.</a:t>
            </a:r>
          </a:p>
          <a:p>
            <a:r>
              <a:rPr lang="fi-FI" b="1" dirty="0"/>
              <a:t>Johdanto</a:t>
            </a:r>
          </a:p>
          <a:p>
            <a:r>
              <a:rPr lang="fi-FI" dirty="0"/>
              <a:t>Johdanto tarkoittaa lyhyessä kirjoitelmassa yleensä aloituskappaletta, joka ei saa olla liian pitkä.  Johdannon tarkoitus on selvittää mistä asiasta kirjoitetaan ja kuinka kirjoittaja asiaan suhtautuu. Johdannon tarkoitus on saada lukija kiinnostumaan tekstistäsi!</a:t>
            </a:r>
          </a:p>
          <a:p>
            <a:r>
              <a:rPr lang="fi-FI" b="1" dirty="0"/>
              <a:t>Käsittely</a:t>
            </a:r>
          </a:p>
          <a:p>
            <a:r>
              <a:rPr lang="fi-FI" dirty="0"/>
              <a:t>Vieraan kielen kirjoitelma on niin lyhyt, että varsinaiseen aiheen käsittelyyn riittää yleensä 1-3 kappaletta. Jokaisen kappaleen on pysyttävä asiassa ja vietävä aiheen käsittelyä eteenpäin. </a:t>
            </a:r>
          </a:p>
          <a:p>
            <a:r>
              <a:rPr lang="fi-FI" b="1" dirty="0"/>
              <a:t>Lopetus</a:t>
            </a:r>
          </a:p>
          <a:p>
            <a:r>
              <a:rPr lang="fi-FI" dirty="0"/>
              <a:t>Voi olla esim. lyhyt tiivistelmä (1-2 lausetta) keskeisistä asioista. Ei aina välttämätön. </a:t>
            </a:r>
          </a:p>
          <a:p>
            <a:r>
              <a:rPr lang="fi-FI" b="1" dirty="0"/>
              <a:t>Muuta</a:t>
            </a:r>
          </a:p>
          <a:p>
            <a:r>
              <a:rPr lang="fi-FI" dirty="0"/>
              <a:t>-Selkeä ja siisti käsiala</a:t>
            </a:r>
          </a:p>
          <a:p>
            <a:r>
              <a:rPr lang="fi-FI" dirty="0"/>
              <a:t>-Sanaston hallinta&gt;käytä tuttuja sanoja ja toistoa voi välttää esim. sopivilla synonyymeillä.</a:t>
            </a:r>
          </a:p>
          <a:p>
            <a:r>
              <a:rPr lang="fi-FI" dirty="0"/>
              <a:t>-Jos et muista/tiedä tiettyä sanaa koita kiertää se tai keksiä kokonaan uusi lause</a:t>
            </a:r>
          </a:p>
          <a:p>
            <a:r>
              <a:rPr lang="fi-FI" dirty="0"/>
              <a:t>-Älä käytä slangia tai lyhennettyjä muotoja </a:t>
            </a:r>
          </a:p>
          <a:p>
            <a:endParaRPr lang="fi-FI" dirty="0"/>
          </a:p>
        </p:txBody>
      </p:sp>
    </p:spTree>
    <p:extLst>
      <p:ext uri="{BB962C8B-B14F-4D97-AF65-F5344CB8AC3E}">
        <p14:creationId xmlns:p14="http://schemas.microsoft.com/office/powerpoint/2010/main" val="352308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37B8369-1E81-438B-AEEA-761F6D638E8E}"/>
              </a:ext>
            </a:extLst>
          </p:cNvPr>
          <p:cNvSpPr>
            <a:spLocks noGrp="1"/>
          </p:cNvSpPr>
          <p:nvPr>
            <p:ph type="title"/>
          </p:nvPr>
        </p:nvSpPr>
        <p:spPr/>
        <p:txBody>
          <a:bodyPr/>
          <a:lstStyle/>
          <a:p>
            <a:r>
              <a:rPr lang="fi-FI" dirty="0"/>
              <a:t>TARKISTUS</a:t>
            </a:r>
            <a:br>
              <a:rPr lang="fi-FI" dirty="0"/>
            </a:br>
            <a:endParaRPr lang="fi-FI" dirty="0"/>
          </a:p>
        </p:txBody>
      </p:sp>
      <p:sp>
        <p:nvSpPr>
          <p:cNvPr id="3" name="Sisällön paikkamerkki 2">
            <a:extLst>
              <a:ext uri="{FF2B5EF4-FFF2-40B4-BE49-F238E27FC236}">
                <a16:creationId xmlns:a16="http://schemas.microsoft.com/office/drawing/2014/main" id="{A3AC5939-9EAE-49AF-A134-2CCCE8EE89B7}"/>
              </a:ext>
            </a:extLst>
          </p:cNvPr>
          <p:cNvSpPr>
            <a:spLocks noGrp="1"/>
          </p:cNvSpPr>
          <p:nvPr>
            <p:ph idx="1"/>
          </p:nvPr>
        </p:nvSpPr>
        <p:spPr/>
        <p:txBody>
          <a:bodyPr>
            <a:normAutofit lnSpcReduction="10000"/>
          </a:bodyPr>
          <a:lstStyle/>
          <a:p>
            <a:r>
              <a:rPr lang="fi-FI" dirty="0"/>
              <a:t>•vastaako ohjausta ja otsikkoa</a:t>
            </a:r>
          </a:p>
          <a:p>
            <a:r>
              <a:rPr lang="fi-FI" dirty="0"/>
              <a:t>•onko kirjoitelmasi pituus pysynyt sallituissa rajoissa. </a:t>
            </a:r>
          </a:p>
          <a:p>
            <a:r>
              <a:rPr lang="fi-FI" dirty="0"/>
              <a:t>•ovatko lauseet sujuvia</a:t>
            </a:r>
          </a:p>
          <a:p>
            <a:r>
              <a:rPr lang="fi-FI" dirty="0"/>
              <a:t>•subjektin ja predikaatin vastaavuus</a:t>
            </a:r>
          </a:p>
          <a:p>
            <a:r>
              <a:rPr lang="fi-FI" dirty="0"/>
              <a:t>•aikamuodot kohdallaan ja niiden yhteensopivuus</a:t>
            </a:r>
          </a:p>
          <a:p>
            <a:r>
              <a:rPr lang="fi-FI" dirty="0"/>
              <a:t>•sanajärjestys</a:t>
            </a:r>
          </a:p>
          <a:p>
            <a:r>
              <a:rPr lang="fi-FI" dirty="0"/>
              <a:t>•epäsäännölliset verbit </a:t>
            </a:r>
          </a:p>
          <a:p>
            <a:r>
              <a:rPr lang="fi-FI" dirty="0"/>
              <a:t>•artikkelit</a:t>
            </a:r>
          </a:p>
          <a:p>
            <a:endParaRPr lang="fi-FI" dirty="0"/>
          </a:p>
        </p:txBody>
      </p:sp>
    </p:spTree>
    <p:extLst>
      <p:ext uri="{BB962C8B-B14F-4D97-AF65-F5344CB8AC3E}">
        <p14:creationId xmlns:p14="http://schemas.microsoft.com/office/powerpoint/2010/main" val="2972806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3B7FF9-F8C3-4453-9257-166906B6DB99}"/>
              </a:ext>
            </a:extLst>
          </p:cNvPr>
          <p:cNvSpPr>
            <a:spLocks noGrp="1"/>
          </p:cNvSpPr>
          <p:nvPr>
            <p:ph type="title"/>
          </p:nvPr>
        </p:nvSpPr>
        <p:spPr/>
        <p:txBody>
          <a:bodyPr>
            <a:normAutofit fontScale="90000"/>
          </a:bodyPr>
          <a:lstStyle/>
          <a:p>
            <a:r>
              <a:rPr lang="fi-FI" dirty="0"/>
              <a:t>Kantaaottava/</a:t>
            </a:r>
            <a:r>
              <a:rPr lang="fi-FI" dirty="0" err="1"/>
              <a:t>argumentatiivinen</a:t>
            </a:r>
            <a:r>
              <a:rPr lang="fi-FI" dirty="0"/>
              <a:t> teksti</a:t>
            </a:r>
            <a:br>
              <a:rPr lang="fi-FI" dirty="0"/>
            </a:br>
            <a:endParaRPr lang="fi-FI" dirty="0"/>
          </a:p>
        </p:txBody>
      </p:sp>
      <p:sp>
        <p:nvSpPr>
          <p:cNvPr id="3" name="Sisällön paikkamerkki 2">
            <a:extLst>
              <a:ext uri="{FF2B5EF4-FFF2-40B4-BE49-F238E27FC236}">
                <a16:creationId xmlns:a16="http://schemas.microsoft.com/office/drawing/2014/main" id="{A8B5BE28-64FA-40FE-8BFB-292D1440D4CA}"/>
              </a:ext>
            </a:extLst>
          </p:cNvPr>
          <p:cNvSpPr>
            <a:spLocks noGrp="1"/>
          </p:cNvSpPr>
          <p:nvPr>
            <p:ph idx="1"/>
          </p:nvPr>
        </p:nvSpPr>
        <p:spPr/>
        <p:txBody>
          <a:bodyPr/>
          <a:lstStyle/>
          <a:p>
            <a:r>
              <a:rPr lang="fi-FI" dirty="0"/>
              <a:t>-esim. kirje yleisönosastoon, blogi, vastine keskustelufoorumille. </a:t>
            </a:r>
          </a:p>
          <a:p>
            <a:r>
              <a:rPr lang="fi-FI" dirty="0"/>
              <a:t> -käytä asiatyyliä ja perustele oma mielipide</a:t>
            </a:r>
          </a:p>
          <a:p>
            <a:r>
              <a:rPr lang="fi-FI" dirty="0"/>
              <a:t>Tehtävänannossa saatetaan pyytää perustelemaan mielipide. Sinulla saattaa olla vankka mielipide jostakin otsikon kysymyksestä ja sinun kannattaa huomioida erityisesti, miten saat mielipiteesi mahdollisimman selkeästi ja vakuuttavasti esille.</a:t>
            </a:r>
          </a:p>
        </p:txBody>
      </p:sp>
    </p:spTree>
    <p:extLst>
      <p:ext uri="{BB962C8B-B14F-4D97-AF65-F5344CB8AC3E}">
        <p14:creationId xmlns:p14="http://schemas.microsoft.com/office/powerpoint/2010/main" val="204523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1456AFA3-2B8F-4CBD-983C-11B54FE23544}"/>
              </a:ext>
            </a:extLst>
          </p:cNvPr>
          <p:cNvSpPr>
            <a:spLocks noGrp="1"/>
          </p:cNvSpPr>
          <p:nvPr>
            <p:ph idx="1"/>
          </p:nvPr>
        </p:nvSpPr>
        <p:spPr>
          <a:xfrm>
            <a:off x="1610686" y="578840"/>
            <a:ext cx="8350178" cy="5352177"/>
          </a:xfrm>
        </p:spPr>
        <p:txBody>
          <a:bodyPr>
            <a:normAutofit fontScale="77500" lnSpcReduction="20000"/>
          </a:bodyPr>
          <a:lstStyle/>
          <a:p>
            <a:r>
              <a:rPr lang="fi-FI" b="1" dirty="0"/>
              <a:t>1) OTSIKKO</a:t>
            </a:r>
          </a:p>
          <a:p>
            <a:r>
              <a:rPr lang="fi-FI" dirty="0"/>
              <a:t>•Käytä tehtävässä annettua otsikkoa</a:t>
            </a:r>
          </a:p>
          <a:p>
            <a:r>
              <a:rPr lang="fi-FI" dirty="0"/>
              <a:t>•Jos ei ole annettua otsikkoa, sitä ei tarvitse keksiä (esim. vastaukset blogeihin tai keskustelufoorumeilla).</a:t>
            </a:r>
          </a:p>
          <a:p>
            <a:r>
              <a:rPr lang="fi-FI" dirty="0"/>
              <a:t>•Voi keksiä myös oman, jos näin on pyydetty. </a:t>
            </a:r>
          </a:p>
          <a:p>
            <a:r>
              <a:rPr lang="fi-FI" dirty="0"/>
              <a:t>2) </a:t>
            </a:r>
            <a:r>
              <a:rPr lang="fi-FI" b="1" dirty="0"/>
              <a:t>SUUNNITTELE </a:t>
            </a:r>
          </a:p>
          <a:p>
            <a:r>
              <a:rPr lang="fi-FI" dirty="0"/>
              <a:t>•Määrittele oma näkökulma (puolesta, vastaan)</a:t>
            </a:r>
          </a:p>
          <a:p>
            <a:r>
              <a:rPr lang="fi-FI" dirty="0"/>
              <a:t>•Mieti riittävät perustelut (2 - 3 kpl) </a:t>
            </a:r>
          </a:p>
          <a:p>
            <a:r>
              <a:rPr lang="fi-FI" dirty="0"/>
              <a:t>&gt;faktatiedot, esimerkit, asiantuntijat jne..</a:t>
            </a:r>
          </a:p>
          <a:p>
            <a:r>
              <a:rPr lang="fi-FI" dirty="0"/>
              <a:t>•Mieti myös mahdollisia vastaväitteitä</a:t>
            </a:r>
          </a:p>
          <a:p>
            <a:r>
              <a:rPr lang="fi-FI" dirty="0"/>
              <a:t>3) </a:t>
            </a:r>
            <a:r>
              <a:rPr lang="fi-FI" b="1" dirty="0"/>
              <a:t>RAKENNE</a:t>
            </a:r>
          </a:p>
          <a:p>
            <a:r>
              <a:rPr lang="fi-FI" dirty="0"/>
              <a:t>1.kappale: johdattelee aiheeseen ja määrittelee näkökulman  </a:t>
            </a:r>
          </a:p>
          <a:p>
            <a:r>
              <a:rPr lang="fi-FI" dirty="0"/>
              <a:t>•totea tilanne</a:t>
            </a:r>
          </a:p>
          <a:p>
            <a:r>
              <a:rPr lang="fi-FI" dirty="0"/>
              <a:t>•kuvaile esimerkkitapaus</a:t>
            </a:r>
          </a:p>
          <a:p>
            <a:r>
              <a:rPr lang="fi-FI" dirty="0"/>
              <a:t>•tee kysymyksiä</a:t>
            </a:r>
          </a:p>
          <a:p>
            <a:r>
              <a:rPr lang="fi-FI" dirty="0"/>
              <a:t>2. kappale: tarkastelee aihetta ja pohjustaa ratkaisuehdotuksen </a:t>
            </a:r>
          </a:p>
          <a:p>
            <a:r>
              <a:rPr lang="fi-FI" dirty="0"/>
              <a:t>•2 - 4 perustelua</a:t>
            </a:r>
          </a:p>
          <a:p>
            <a:r>
              <a:rPr lang="fi-FI" dirty="0"/>
              <a:t>3. kappale: johtopäätös, ratkaisuehdotus </a:t>
            </a:r>
            <a:r>
              <a:rPr lang="fi-FI" dirty="0" err="1"/>
              <a:t>jne</a:t>
            </a:r>
            <a:r>
              <a:rPr lang="fi-FI" dirty="0"/>
              <a:t> </a:t>
            </a:r>
          </a:p>
          <a:p>
            <a:endParaRPr lang="fi-FI" dirty="0"/>
          </a:p>
        </p:txBody>
      </p:sp>
    </p:spTree>
    <p:extLst>
      <p:ext uri="{BB962C8B-B14F-4D97-AF65-F5344CB8AC3E}">
        <p14:creationId xmlns:p14="http://schemas.microsoft.com/office/powerpoint/2010/main" val="195498066"/>
      </p:ext>
    </p:extLst>
  </p:cSld>
  <p:clrMapOvr>
    <a:masterClrMapping/>
  </p:clrMapOvr>
</p:sld>
</file>

<file path=ppt/theme/theme1.xml><?xml version="1.0" encoding="utf-8"?>
<a:theme xmlns:a="http://schemas.openxmlformats.org/drawingml/2006/main" name="Pakkaus">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TM10001115[[fn=Pakkaus]]</Template>
  <TotalTime>69</TotalTime>
  <Words>1153</Words>
  <Application>Microsoft Office PowerPoint</Application>
  <PresentationFormat>Laajakuva</PresentationFormat>
  <Paragraphs>200</Paragraphs>
  <Slides>15</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15</vt:i4>
      </vt:variant>
    </vt:vector>
  </HeadingPairs>
  <TitlesOfParts>
    <vt:vector size="18" baseType="lpstr">
      <vt:lpstr>Arial</vt:lpstr>
      <vt:lpstr>Gill Sans MT</vt:lpstr>
      <vt:lpstr>Pakkaus</vt:lpstr>
      <vt:lpstr>Englannin Yo-kirjoitelmaan liittyviä ohjeita</vt:lpstr>
      <vt:lpstr>YLEISTÄ </vt:lpstr>
      <vt:lpstr>AIHEEN VALINTA </vt:lpstr>
      <vt:lpstr>Kirjoitelman rakentaminen</vt:lpstr>
      <vt:lpstr>KIRJOITELMATYYPIT</vt:lpstr>
      <vt:lpstr>KIRJOITELMAN RAKENNE </vt:lpstr>
      <vt:lpstr>TARKISTUS </vt:lpstr>
      <vt:lpstr>Kantaaottava/argumentatiivinen teksti </vt:lpstr>
      <vt:lpstr>PowerPoint-esitys</vt:lpstr>
      <vt:lpstr>TYYPILLISIÄ ILMAISUJA </vt:lpstr>
      <vt:lpstr>PowerPoint-esitys</vt:lpstr>
      <vt:lpstr>Virallinen kirje </vt:lpstr>
      <vt:lpstr>puhe</vt:lpstr>
      <vt:lpstr>RAKENNE:  </vt:lpstr>
      <vt:lpstr>Keinoja sidosteisuuteen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Englannin Yo-kirjoitelmaan liittyviä ohjeita</dc:title>
  <dc:creator>HP</dc:creator>
  <cp:lastModifiedBy>HP</cp:lastModifiedBy>
  <cp:revision>4</cp:revision>
  <dcterms:created xsi:type="dcterms:W3CDTF">2017-08-22T18:57:44Z</dcterms:created>
  <dcterms:modified xsi:type="dcterms:W3CDTF">2017-11-06T05:25:03Z</dcterms:modified>
</cp:coreProperties>
</file>