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411" r:id="rId3"/>
    <p:sldId id="402" r:id="rId4"/>
    <p:sldId id="413" r:id="rId5"/>
    <p:sldId id="414" r:id="rId6"/>
    <p:sldId id="403" r:id="rId7"/>
    <p:sldId id="404" r:id="rId8"/>
    <p:sldId id="405" r:id="rId9"/>
    <p:sldId id="412" r:id="rId10"/>
    <p:sldId id="407" r:id="rId11"/>
    <p:sldId id="408" r:id="rId12"/>
    <p:sldId id="409" r:id="rId13"/>
    <p:sldId id="410" r:id="rId14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Kannattanee jakaa kahteen diaan… Ne seuraavana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83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FF0000"/>
                </a:solidFill>
              </a:rPr>
              <a:t>HUOM! Kannattanee jakaa kahteen diaan… Ne seuraavana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423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Kannattanee jakaa kahteen diaan… </a:t>
            </a:r>
            <a:r>
              <a:rPr lang="fi-FI" smtClean="0"/>
              <a:t>Ne seuraavana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3173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8F41F8-B404-48CE-BAB9-E6D058590A0E}" type="slidenum">
              <a:rPr lang="fi-FI" altLang="fi-FI" smtClean="0"/>
              <a:pPr>
                <a:spcBef>
                  <a:spcPct val="0"/>
                </a:spcBef>
              </a:pPr>
              <a:t>9</a:t>
            </a:fld>
            <a:endParaRPr lang="fi-FI" altLang="fi-FI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2616301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08CD790-9C9C-4189-9BBE-3F260F2218C3}" type="slidenum">
              <a:rPr lang="fi-FI" altLang="fi-FI" smtClean="0">
                <a:latin typeface="Arial" panose="020B0604020202020204" pitchFamily="34" charset="0"/>
              </a:rPr>
              <a:pPr/>
              <a:t>11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089985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C70F577-C427-4079-870B-79A43C87E206}" type="slidenum">
              <a:rPr lang="fi-FI" altLang="fi-FI" smtClean="0">
                <a:latin typeface="Arial" panose="020B0604020202020204" pitchFamily="34" charset="0"/>
              </a:rPr>
              <a:pPr/>
              <a:t>12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2049626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13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77952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13.10.2017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>
          <a:xfrm>
            <a:off x="633413" y="620688"/>
            <a:ext cx="7886700" cy="760413"/>
          </a:xfrm>
        </p:spPr>
        <p:txBody>
          <a:bodyPr>
            <a:normAutofit/>
          </a:bodyPr>
          <a:lstStyle/>
          <a:p>
            <a:r>
              <a:rPr lang="fi-FI" altLang="fi-FI" sz="3600" i="1" dirty="0" smtClean="0"/>
              <a:t>CAN</a:t>
            </a:r>
            <a:r>
              <a:rPr lang="fi-FI" altLang="fi-FI" sz="3600" dirty="0" smtClean="0"/>
              <a:t> VAI </a:t>
            </a:r>
            <a:r>
              <a:rPr lang="fi-FI" altLang="fi-FI" sz="3600" i="1" dirty="0" smtClean="0"/>
              <a:t>BE ABLE TO?</a:t>
            </a:r>
          </a:p>
        </p:txBody>
      </p:sp>
      <p:sp>
        <p:nvSpPr>
          <p:cNvPr id="10243" name="Sisällön paikkamerkki 2"/>
          <p:cNvSpPr>
            <a:spLocks noGrp="1"/>
          </p:cNvSpPr>
          <p:nvPr>
            <p:ph idx="1"/>
          </p:nvPr>
        </p:nvSpPr>
        <p:spPr>
          <a:xfrm>
            <a:off x="633413" y="1484784"/>
            <a:ext cx="7886700" cy="43924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fi-FI" altLang="fi-FI" sz="2400" b="1" dirty="0" smtClean="0">
                <a:solidFill>
                  <a:srgbClr val="2DA2BF"/>
                </a:solidFill>
              </a:rPr>
              <a:t>Vertaile lauseita. Mikä merkitysero on ’</a:t>
            </a:r>
            <a:r>
              <a:rPr lang="fi-FI" altLang="fi-FI" sz="2400" b="1" i="1" dirty="0" err="1" smtClean="0">
                <a:solidFill>
                  <a:srgbClr val="2DA2BF"/>
                </a:solidFill>
              </a:rPr>
              <a:t>can</a:t>
            </a:r>
            <a:r>
              <a:rPr lang="fi-FI" altLang="fi-FI" sz="2400" b="1" dirty="0" smtClean="0">
                <a:solidFill>
                  <a:srgbClr val="2DA2BF"/>
                </a:solidFill>
              </a:rPr>
              <a:t>’ ja ’</a:t>
            </a:r>
            <a:r>
              <a:rPr lang="fi-FI" altLang="fi-FI" sz="2400" b="1" i="1" dirty="0" err="1" smtClean="0">
                <a:solidFill>
                  <a:srgbClr val="2DA2BF"/>
                </a:solidFill>
              </a:rPr>
              <a:t>be</a:t>
            </a:r>
            <a:r>
              <a:rPr lang="fi-FI" altLang="fi-FI" sz="2400" b="1" i="1" dirty="0" smtClean="0">
                <a:solidFill>
                  <a:srgbClr val="2DA2BF"/>
                </a:solidFill>
              </a:rPr>
              <a:t> </a:t>
            </a:r>
            <a:r>
              <a:rPr lang="fi-FI" altLang="fi-FI" sz="2400" b="1" i="1" dirty="0" err="1" smtClean="0">
                <a:solidFill>
                  <a:srgbClr val="2DA2BF"/>
                </a:solidFill>
              </a:rPr>
              <a:t>able</a:t>
            </a:r>
            <a:r>
              <a:rPr lang="fi-FI" altLang="fi-FI" sz="2400" b="1" i="1" dirty="0" smtClean="0">
                <a:solidFill>
                  <a:srgbClr val="2DA2BF"/>
                </a:solidFill>
              </a:rPr>
              <a:t> to</a:t>
            </a:r>
            <a:r>
              <a:rPr lang="fi-FI" altLang="fi-FI" sz="2400" b="1" dirty="0" smtClean="0">
                <a:solidFill>
                  <a:srgbClr val="2DA2BF"/>
                </a:solidFill>
              </a:rPr>
              <a:t>’-rakenteen käytössä?</a:t>
            </a:r>
          </a:p>
          <a:p>
            <a:pPr>
              <a:buFont typeface="Wingdings" panose="05000000000000000000" pitchFamily="2" charset="2"/>
              <a:buNone/>
            </a:pPr>
            <a:endParaRPr lang="fi-FI" altLang="fi-FI" sz="2000" i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fi-FI" altLang="fi-FI" sz="2000" b="1" i="1" u="sng" dirty="0" err="1" smtClean="0">
                <a:solidFill>
                  <a:schemeClr val="bg1">
                    <a:lumMod val="50000"/>
                  </a:schemeClr>
                </a:solidFill>
              </a:rPr>
              <a:t>can</a:t>
            </a:r>
            <a:r>
              <a:rPr lang="fi-FI" altLang="fi-FI" sz="2000" b="1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000" b="1" i="1" u="sng" dirty="0" err="1" smtClean="0">
                <a:solidFill>
                  <a:schemeClr val="bg1">
                    <a:lumMod val="50000"/>
                  </a:schemeClr>
                </a:solidFill>
              </a:rPr>
              <a:t>dance</a:t>
            </a:r>
            <a:r>
              <a:rPr lang="fi-FI" altLang="fi-FI" sz="20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000" i="1" dirty="0" err="1" smtClean="0">
                <a:solidFill>
                  <a:schemeClr val="bg1">
                    <a:lumMod val="50000"/>
                  </a:schemeClr>
                </a:solidFill>
              </a:rPr>
              <a:t>well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fi-FI" sz="2000" i="1" dirty="0" err="1" smtClean="0">
                <a:solidFill>
                  <a:schemeClr val="bg1">
                    <a:lumMod val="50000"/>
                  </a:schemeClr>
                </a:solidFill>
              </a:rPr>
              <a:t>Now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fi-FI" altLang="fi-FI" sz="2000" i="1" dirty="0" err="1" smtClean="0">
                <a:solidFill>
                  <a:schemeClr val="bg1">
                    <a:lumMod val="50000"/>
                  </a:schemeClr>
                </a:solidFill>
              </a:rPr>
              <a:t>stage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 I </a:t>
            </a:r>
            <a:r>
              <a:rPr lang="fi-FI" altLang="fi-FI" sz="2000" b="1" i="1" u="sng" dirty="0" smtClean="0">
                <a:solidFill>
                  <a:schemeClr val="bg1">
                    <a:lumMod val="50000"/>
                  </a:schemeClr>
                </a:solidFill>
              </a:rPr>
              <a:t>am </a:t>
            </a:r>
            <a:r>
              <a:rPr lang="fi-FI" altLang="fi-FI" sz="2000" b="1" i="1" u="sng" dirty="0" err="1" smtClean="0">
                <a:solidFill>
                  <a:schemeClr val="bg1">
                    <a:lumMod val="50000"/>
                  </a:schemeClr>
                </a:solidFill>
              </a:rPr>
              <a:t>able</a:t>
            </a:r>
            <a:r>
              <a:rPr lang="fi-FI" altLang="fi-FI" sz="2000" b="1" i="1" u="sng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fi-FI" altLang="fi-FI" sz="2000" b="1" i="1" u="sng" dirty="0" err="1" smtClean="0">
                <a:solidFill>
                  <a:schemeClr val="bg1">
                    <a:lumMod val="50000"/>
                  </a:schemeClr>
                </a:solidFill>
              </a:rPr>
              <a:t>dance</a:t>
            </a:r>
            <a:r>
              <a:rPr lang="fi-FI" altLang="fi-FI" sz="2000" b="1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000" i="1" dirty="0" err="1" smtClean="0">
                <a:solidFill>
                  <a:schemeClr val="bg1">
                    <a:lumMod val="50000"/>
                  </a:schemeClr>
                </a:solidFill>
              </a:rPr>
              <a:t>better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000" i="1" dirty="0" err="1" smtClean="0">
                <a:solidFill>
                  <a:schemeClr val="bg1">
                    <a:lumMod val="50000"/>
                  </a:schemeClr>
                </a:solidFill>
              </a:rPr>
              <a:t>than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000" i="1" dirty="0" err="1" smtClean="0">
                <a:solidFill>
                  <a:schemeClr val="bg1">
                    <a:lumMod val="50000"/>
                  </a:schemeClr>
                </a:solidFill>
              </a:rPr>
              <a:t>ever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000" i="1" dirty="0" err="1" smtClean="0">
                <a:solidFill>
                  <a:schemeClr val="bg1">
                    <a:lumMod val="50000"/>
                  </a:schemeClr>
                </a:solidFill>
              </a:rPr>
              <a:t>before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fi-FI" altLang="fi-FI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He </a:t>
            </a:r>
            <a:r>
              <a:rPr lang="fi-FI" altLang="fi-FI" sz="2000" b="1" i="1" u="sng" dirty="0" err="1" smtClean="0">
                <a:solidFill>
                  <a:schemeClr val="bg1">
                    <a:lumMod val="50000"/>
                  </a:schemeClr>
                </a:solidFill>
              </a:rPr>
              <a:t>could</a:t>
            </a:r>
            <a:r>
              <a:rPr lang="fi-FI" altLang="fi-FI" sz="2000" b="1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000" b="1" i="1" u="sng" dirty="0" err="1" smtClean="0">
                <a:solidFill>
                  <a:schemeClr val="bg1">
                    <a:lumMod val="50000"/>
                  </a:schemeClr>
                </a:solidFill>
              </a:rPr>
              <a:t>climb</a:t>
            </a:r>
            <a:r>
              <a:rPr lang="fi-FI" altLang="fi-FI" sz="2000" b="1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000" b="1" i="1" u="sng" dirty="0" err="1" smtClean="0">
                <a:solidFill>
                  <a:schemeClr val="bg1">
                    <a:lumMod val="50000"/>
                  </a:schemeClr>
                </a:solidFill>
              </a:rPr>
              <a:t>trees</a:t>
            </a:r>
            <a:r>
              <a:rPr lang="fi-FI" altLang="fi-FI" sz="20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000" i="1" dirty="0" err="1" smtClean="0">
                <a:solidFill>
                  <a:schemeClr val="bg1">
                    <a:lumMod val="50000"/>
                  </a:schemeClr>
                </a:solidFill>
              </a:rPr>
              <a:t>already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 at a </a:t>
            </a:r>
            <a:r>
              <a:rPr lang="fi-FI" altLang="fi-FI" sz="2000" i="1" dirty="0" err="1" smtClean="0">
                <a:solidFill>
                  <a:schemeClr val="bg1">
                    <a:lumMod val="50000"/>
                  </a:schemeClr>
                </a:solidFill>
              </a:rPr>
              <a:t>very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000" i="1" dirty="0" err="1" smtClean="0">
                <a:solidFill>
                  <a:schemeClr val="bg1">
                    <a:lumMod val="50000"/>
                  </a:schemeClr>
                </a:solidFill>
              </a:rPr>
              <a:t>young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000" i="1" dirty="0" err="1" smtClean="0">
                <a:solidFill>
                  <a:schemeClr val="bg1">
                    <a:lumMod val="50000"/>
                  </a:schemeClr>
                </a:solidFill>
              </a:rPr>
              <a:t>age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fi-FI" altLang="fi-FI" sz="2000" i="1" dirty="0" err="1" smtClean="0">
                <a:solidFill>
                  <a:schemeClr val="bg1">
                    <a:lumMod val="50000"/>
                  </a:schemeClr>
                </a:solidFill>
              </a:rPr>
              <a:t>Once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 he </a:t>
            </a:r>
            <a:r>
              <a:rPr lang="fi-FI" altLang="fi-FI" sz="2000" b="1" i="1" u="sng" dirty="0" err="1" smtClean="0">
                <a:solidFill>
                  <a:schemeClr val="bg1">
                    <a:lumMod val="50000"/>
                  </a:schemeClr>
                </a:solidFill>
              </a:rPr>
              <a:t>was</a:t>
            </a:r>
            <a:r>
              <a:rPr lang="fi-FI" altLang="fi-FI" sz="2000" b="1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000" b="1" i="1" u="sng" dirty="0" err="1" smtClean="0">
                <a:solidFill>
                  <a:schemeClr val="bg1">
                    <a:lumMod val="50000"/>
                  </a:schemeClr>
                </a:solidFill>
              </a:rPr>
              <a:t>able</a:t>
            </a:r>
            <a:r>
              <a:rPr lang="fi-FI" altLang="fi-FI" sz="2000" b="1" i="1" u="sng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fi-FI" altLang="fi-FI" sz="2000" b="1" i="1" u="sng" dirty="0" err="1" smtClean="0">
                <a:solidFill>
                  <a:schemeClr val="bg1">
                    <a:lumMod val="50000"/>
                  </a:schemeClr>
                </a:solidFill>
              </a:rPr>
              <a:t>climb</a:t>
            </a:r>
            <a:r>
              <a:rPr lang="fi-FI" altLang="fi-FI" sz="20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fi-FI" altLang="fi-FI" sz="20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000" i="1" dirty="0" err="1" smtClean="0">
                <a:solidFill>
                  <a:schemeClr val="bg1">
                    <a:lumMod val="50000"/>
                  </a:schemeClr>
                </a:solidFill>
              </a:rPr>
              <a:t>roof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i-FI" altLang="fi-FI" sz="2000" i="1" dirty="0" err="1" smtClean="0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000" i="1" dirty="0" err="1" smtClean="0">
                <a:solidFill>
                  <a:schemeClr val="bg1">
                    <a:lumMod val="50000"/>
                  </a:schemeClr>
                </a:solidFill>
              </a:rPr>
              <a:t>house</a:t>
            </a:r>
            <a:r>
              <a:rPr lang="fi-FI" altLang="fi-FI" sz="20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fi-FI" altLang="fi-FI" sz="2000" i="1" dirty="0"/>
          </a:p>
          <a:p>
            <a:pPr marL="0" indent="0">
              <a:buNone/>
            </a:pPr>
            <a:r>
              <a:rPr lang="fi-FI" altLang="fi-FI" sz="2400" b="1" dirty="0" smtClean="0"/>
              <a:t>CAN</a:t>
            </a:r>
            <a:r>
              <a:rPr lang="fi-FI" altLang="fi-FI" sz="2400" b="1" dirty="0" smtClean="0">
                <a:solidFill>
                  <a:schemeClr val="tx1"/>
                </a:solidFill>
              </a:rPr>
              <a:t> </a:t>
            </a:r>
            <a:r>
              <a:rPr lang="fi-FI" altLang="fi-FI" sz="2400" dirty="0" smtClean="0">
                <a:solidFill>
                  <a:schemeClr val="tx1"/>
                </a:solidFill>
              </a:rPr>
              <a:t>ilmaisee </a:t>
            </a:r>
            <a:r>
              <a:rPr lang="fi-FI" altLang="fi-FI" sz="2400" dirty="0" err="1" smtClean="0">
                <a:solidFill>
                  <a:schemeClr val="tx1"/>
                </a:solidFill>
              </a:rPr>
              <a:t>olemassaolevaa</a:t>
            </a:r>
            <a:r>
              <a:rPr lang="fi-FI" altLang="fi-FI" sz="2400" dirty="0" smtClean="0">
                <a:solidFill>
                  <a:schemeClr val="tx1"/>
                </a:solidFill>
              </a:rPr>
              <a:t> kykyä tai taitoa</a:t>
            </a:r>
          </a:p>
          <a:p>
            <a:pPr marL="0" indent="0">
              <a:buNone/>
            </a:pPr>
            <a:r>
              <a:rPr lang="fi-FI" altLang="fi-FI" sz="2400" b="1" dirty="0" smtClean="0"/>
              <a:t>BE ABLE TO</a:t>
            </a:r>
            <a:r>
              <a:rPr lang="fi-FI" altLang="fi-FI" sz="2400" dirty="0" smtClean="0">
                <a:solidFill>
                  <a:schemeClr val="tx1"/>
                </a:solidFill>
              </a:rPr>
              <a:t> ilmaisee tilannekohtaista pystymistä, kykenemistä</a:t>
            </a:r>
          </a:p>
          <a:p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16230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0668" y="620688"/>
            <a:ext cx="8229600" cy="994122"/>
          </a:xfrm>
        </p:spPr>
        <p:txBody>
          <a:bodyPr>
            <a:normAutofit/>
          </a:bodyPr>
          <a:lstStyle/>
          <a:p>
            <a:r>
              <a:rPr lang="fi-FI" altLang="fi-FI" sz="3600" dirty="0" smtClean="0"/>
              <a:t>VRT. SUOMEN OSATA-VERBI:</a:t>
            </a:r>
            <a:endParaRPr lang="fi-FI" altLang="fi-FI" sz="28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00808"/>
            <a:ext cx="7543800" cy="3990395"/>
          </a:xfrm>
        </p:spPr>
        <p:txBody>
          <a:bodyPr>
            <a:normAutofit lnSpcReduction="10000"/>
          </a:bodyPr>
          <a:lstStyle/>
          <a:p>
            <a:r>
              <a:rPr lang="fi-FI" altLang="fi-FI" sz="2400" b="1" dirty="0">
                <a:solidFill>
                  <a:schemeClr val="tx1"/>
                </a:solidFill>
              </a:rPr>
              <a:t>S</a:t>
            </a:r>
            <a:r>
              <a:rPr lang="fi-FI" altLang="fi-FI" sz="2400" b="1" dirty="0" smtClean="0">
                <a:solidFill>
                  <a:schemeClr val="tx1"/>
                </a:solidFill>
              </a:rPr>
              <a:t>uomessa osata-verbi voi olla yksin lauseen predikaattina:</a:t>
            </a:r>
          </a:p>
          <a:p>
            <a:pPr marL="457200" lvl="1" indent="0">
              <a:buNone/>
            </a:pPr>
            <a:r>
              <a:rPr lang="fi-FI" altLang="fi-FI" sz="2400" dirty="0" smtClean="0"/>
              <a:t>	</a:t>
            </a:r>
            <a:r>
              <a:rPr lang="fi-FI" altLang="fi-FI" sz="2400" i="1" dirty="0" smtClean="0">
                <a:solidFill>
                  <a:srgbClr val="2DA2BF"/>
                </a:solidFill>
              </a:rPr>
              <a:t>Osaan ranskaa.</a:t>
            </a:r>
          </a:p>
          <a:p>
            <a:pPr marL="457200" lvl="1" indent="0">
              <a:buNone/>
            </a:pPr>
            <a:r>
              <a:rPr lang="fi-FI" altLang="fi-FI" sz="2400" i="1" dirty="0">
                <a:solidFill>
                  <a:srgbClr val="2DA2BF"/>
                </a:solidFill>
              </a:rPr>
              <a:t>	</a:t>
            </a:r>
            <a:r>
              <a:rPr lang="fi-FI" altLang="fi-FI" sz="2400" i="1" dirty="0" smtClean="0">
                <a:solidFill>
                  <a:srgbClr val="2DA2BF"/>
                </a:solidFill>
              </a:rPr>
              <a:t>Osaan neuloa.</a:t>
            </a:r>
          </a:p>
          <a:p>
            <a:pPr marL="457200" lvl="1" indent="0">
              <a:buNone/>
            </a:pPr>
            <a:r>
              <a:rPr lang="fi-FI" altLang="fi-FI" sz="2400" i="1" dirty="0">
                <a:solidFill>
                  <a:srgbClr val="2DA2BF"/>
                </a:solidFill>
              </a:rPr>
              <a:t>	</a:t>
            </a:r>
            <a:r>
              <a:rPr lang="fi-FI" altLang="fi-FI" sz="2400" i="1" dirty="0" smtClean="0">
                <a:solidFill>
                  <a:srgbClr val="2DA2BF"/>
                </a:solidFill>
              </a:rPr>
              <a:t>Osaan kävellä.</a:t>
            </a:r>
          </a:p>
          <a:p>
            <a:pPr lvl="1"/>
            <a:endParaRPr lang="fi-FI" altLang="fi-FI" sz="2400" dirty="0" smtClean="0"/>
          </a:p>
          <a:p>
            <a:r>
              <a:rPr lang="fi-FI" altLang="fi-FI" sz="2400" b="1" dirty="0" smtClean="0">
                <a:solidFill>
                  <a:schemeClr val="tx1"/>
                </a:solidFill>
              </a:rPr>
              <a:t>Englannissa apuverbi ei voi olla ilman pääverbiä</a:t>
            </a:r>
            <a:r>
              <a:rPr lang="fi-FI" altLang="fi-FI" sz="2400" b="1" dirty="0">
                <a:solidFill>
                  <a:schemeClr val="tx1"/>
                </a:solidFill>
              </a:rPr>
              <a:t>:</a:t>
            </a:r>
            <a:r>
              <a:rPr lang="fi-FI" altLang="fi-FI" sz="2400" i="1" dirty="0" smtClean="0">
                <a:solidFill>
                  <a:srgbClr val="2DA2BF"/>
                </a:solidFill>
              </a:rPr>
              <a:t>		I </a:t>
            </a:r>
            <a:r>
              <a:rPr lang="fi-FI" altLang="fi-FI" sz="2400" i="1" u="sng" dirty="0" err="1" smtClean="0">
                <a:solidFill>
                  <a:srgbClr val="2DA2BF"/>
                </a:solidFill>
              </a:rPr>
              <a:t>can</a:t>
            </a:r>
            <a:r>
              <a:rPr lang="fi-FI" altLang="fi-FI" sz="2400" i="1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i="1" u="sng" dirty="0" err="1" smtClean="0">
                <a:solidFill>
                  <a:srgbClr val="2DA2BF"/>
                </a:solidFill>
              </a:rPr>
              <a:t>speak</a:t>
            </a:r>
            <a:r>
              <a:rPr lang="fi-FI" altLang="fi-FI" sz="2400" i="1" dirty="0" smtClean="0">
                <a:solidFill>
                  <a:srgbClr val="2DA2BF"/>
                </a:solidFill>
              </a:rPr>
              <a:t> </a:t>
            </a:r>
            <a:r>
              <a:rPr lang="fi-FI" altLang="fi-FI" sz="2400" i="1" dirty="0" err="1" smtClean="0">
                <a:solidFill>
                  <a:srgbClr val="2DA2BF"/>
                </a:solidFill>
              </a:rPr>
              <a:t>French</a:t>
            </a:r>
            <a:r>
              <a:rPr lang="fi-FI" altLang="fi-FI" sz="2400" i="1" dirty="0" smtClean="0">
                <a:solidFill>
                  <a:srgbClr val="2DA2BF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i-FI" altLang="fi-FI" sz="2400" i="1" dirty="0" smtClean="0">
                <a:solidFill>
                  <a:srgbClr val="2DA2BF"/>
                </a:solidFill>
              </a:rPr>
              <a:t>	I </a:t>
            </a:r>
            <a:r>
              <a:rPr lang="fi-FI" altLang="fi-FI" sz="2400" i="1" u="sng" dirty="0" err="1" smtClean="0">
                <a:solidFill>
                  <a:srgbClr val="2DA2BF"/>
                </a:solidFill>
              </a:rPr>
              <a:t>know</a:t>
            </a:r>
            <a:r>
              <a:rPr lang="fi-FI" altLang="fi-FI" sz="2400" i="1" u="sng" dirty="0" smtClean="0">
                <a:solidFill>
                  <a:srgbClr val="2DA2BF"/>
                </a:solidFill>
              </a:rPr>
              <a:t> </a:t>
            </a:r>
            <a:r>
              <a:rPr lang="fi-FI" altLang="fi-FI" sz="2400" i="1" u="sng" dirty="0" err="1" smtClean="0">
                <a:solidFill>
                  <a:srgbClr val="2DA2BF"/>
                </a:solidFill>
              </a:rPr>
              <a:t>how</a:t>
            </a:r>
            <a:r>
              <a:rPr lang="fi-FI" altLang="fi-FI" sz="2400" i="1" u="sng" dirty="0" smtClean="0">
                <a:solidFill>
                  <a:srgbClr val="2DA2BF"/>
                </a:solidFill>
              </a:rPr>
              <a:t> to</a:t>
            </a:r>
            <a:r>
              <a:rPr lang="fi-FI" altLang="fi-FI" sz="2400" i="1" dirty="0" smtClean="0">
                <a:solidFill>
                  <a:srgbClr val="2DA2BF"/>
                </a:solidFill>
              </a:rPr>
              <a:t> </a:t>
            </a:r>
            <a:r>
              <a:rPr lang="fi-FI" altLang="fi-FI" sz="2400" i="1" dirty="0" err="1" smtClean="0">
                <a:solidFill>
                  <a:srgbClr val="2DA2BF"/>
                </a:solidFill>
              </a:rPr>
              <a:t>speak</a:t>
            </a:r>
            <a:r>
              <a:rPr lang="fi-FI" altLang="fi-FI" sz="2400" i="1" dirty="0" smtClean="0">
                <a:solidFill>
                  <a:srgbClr val="2DA2BF"/>
                </a:solidFill>
              </a:rPr>
              <a:t> </a:t>
            </a:r>
            <a:r>
              <a:rPr lang="fi-FI" altLang="fi-FI" sz="2400" i="1" dirty="0" err="1" smtClean="0">
                <a:solidFill>
                  <a:srgbClr val="2DA2BF"/>
                </a:solidFill>
              </a:rPr>
              <a:t>French</a:t>
            </a:r>
            <a:r>
              <a:rPr lang="fi-FI" altLang="fi-FI" sz="2400" i="1" dirty="0" smtClean="0">
                <a:solidFill>
                  <a:srgbClr val="2DA2BF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i-FI" altLang="fi-FI" sz="2400" i="1" dirty="0" smtClean="0">
                <a:solidFill>
                  <a:srgbClr val="2DA2BF"/>
                </a:solidFill>
              </a:rPr>
              <a:t>	I </a:t>
            </a:r>
            <a:r>
              <a:rPr lang="fi-FI" altLang="fi-FI" sz="2400" i="1" u="sng" dirty="0" err="1" smtClean="0">
                <a:solidFill>
                  <a:srgbClr val="2DA2BF"/>
                </a:solidFill>
              </a:rPr>
              <a:t>know</a:t>
            </a:r>
            <a:r>
              <a:rPr lang="fi-FI" altLang="fi-FI" sz="2400" i="1" dirty="0" smtClean="0">
                <a:solidFill>
                  <a:srgbClr val="2DA2BF"/>
                </a:solidFill>
              </a:rPr>
              <a:t> </a:t>
            </a:r>
            <a:r>
              <a:rPr lang="fi-FI" altLang="fi-FI" sz="2400" i="1" dirty="0" err="1" smtClean="0">
                <a:solidFill>
                  <a:srgbClr val="2DA2BF"/>
                </a:solidFill>
              </a:rPr>
              <a:t>French</a:t>
            </a:r>
            <a:r>
              <a:rPr lang="fi-FI" altLang="fi-FI" sz="2400" i="1" dirty="0" smtClean="0">
                <a:solidFill>
                  <a:srgbClr val="2DA2B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19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92695"/>
            <a:ext cx="7639050" cy="936079"/>
          </a:xfrm>
        </p:spPr>
        <p:txBody>
          <a:bodyPr>
            <a:normAutofit/>
          </a:bodyPr>
          <a:lstStyle/>
          <a:p>
            <a:r>
              <a:rPr lang="fi-FI" altLang="fi-FI" sz="3600" dirty="0" smtClean="0"/>
              <a:t>VOIDA, SAATTAA, OLLA MAHDOLLISTA </a:t>
            </a:r>
            <a:endParaRPr lang="fi-FI" altLang="fi-FI" sz="2400" b="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8136904" cy="4320480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fi-FI" altLang="fi-FI" sz="3500" b="1" dirty="0"/>
              <a:t>NYKYHETKI: </a:t>
            </a:r>
            <a:r>
              <a:rPr lang="fi-FI" altLang="fi-FI" sz="3500" dirty="0"/>
              <a:t>	</a:t>
            </a:r>
            <a:r>
              <a:rPr lang="fi-FI" altLang="fi-FI" sz="3500" b="1" dirty="0" smtClean="0">
                <a:solidFill>
                  <a:schemeClr val="tx2"/>
                </a:solidFill>
              </a:rPr>
              <a:t>CAN </a:t>
            </a:r>
            <a:r>
              <a:rPr lang="fi-FI" altLang="fi-FI" sz="3500" b="1" dirty="0">
                <a:solidFill>
                  <a:schemeClr val="tx2"/>
                </a:solidFill>
              </a:rPr>
              <a:t>+ PERUSMUOTO</a:t>
            </a:r>
          </a:p>
          <a:p>
            <a:pPr marL="0" indent="0">
              <a:buNone/>
              <a:defRPr/>
            </a:pPr>
            <a:r>
              <a:rPr lang="fi-FI" altLang="fi-FI" sz="3500" b="1" dirty="0"/>
              <a:t>MENNYT AIKA:</a:t>
            </a:r>
            <a:r>
              <a:rPr lang="fi-FI" altLang="fi-FI" sz="3500" dirty="0"/>
              <a:t>	</a:t>
            </a:r>
            <a:r>
              <a:rPr lang="fi-FI" altLang="fi-FI" sz="3500" b="1" dirty="0" smtClean="0">
                <a:solidFill>
                  <a:schemeClr val="tx2"/>
                </a:solidFill>
              </a:rPr>
              <a:t>CAN </a:t>
            </a:r>
            <a:r>
              <a:rPr lang="fi-FI" altLang="fi-FI" sz="3500" b="1" dirty="0">
                <a:solidFill>
                  <a:schemeClr val="tx2"/>
                </a:solidFill>
              </a:rPr>
              <a:t>+ HAVE + 3.MUOTO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400" dirty="0"/>
              <a:t>Et voi </a:t>
            </a:r>
            <a:r>
              <a:rPr lang="fi-FI" altLang="fi-FI" sz="2400" dirty="0" smtClean="0"/>
              <a:t>olla nälkäinen! Söit juuri ruoan.</a:t>
            </a:r>
            <a:endParaRPr lang="fi-FI" altLang="fi-FI" sz="24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400" dirty="0"/>
              <a:t>		</a:t>
            </a:r>
            <a:r>
              <a:rPr lang="fi-FI" altLang="fi-FI" sz="2400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u="sng" dirty="0" err="1">
                <a:solidFill>
                  <a:schemeClr val="bg1">
                    <a:lumMod val="50000"/>
                  </a:schemeClr>
                </a:solidFill>
              </a:rPr>
              <a:t>can’t</a:t>
            </a:r>
            <a:r>
              <a:rPr lang="fi-FI" altLang="fi-FI" sz="2400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u="sng" dirty="0" err="1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hungry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!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just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had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meal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i-FI" altLang="fi-FI" sz="2400" i="1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400" dirty="0"/>
              <a:t>Et voinut olla </a:t>
            </a:r>
            <a:r>
              <a:rPr lang="fi-FI" altLang="fi-FI" sz="2400" dirty="0" smtClean="0"/>
              <a:t>nälkäinen! Olit juuri syönyt ruoan.</a:t>
            </a:r>
            <a:endParaRPr lang="fi-FI" altLang="fi-FI" sz="24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400" dirty="0"/>
              <a:t>		</a:t>
            </a:r>
            <a:r>
              <a:rPr lang="fi-FI" altLang="fi-FI" sz="2400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u="sng" dirty="0" err="1">
                <a:solidFill>
                  <a:schemeClr val="bg1">
                    <a:lumMod val="50000"/>
                  </a:schemeClr>
                </a:solidFill>
              </a:rPr>
              <a:t>can’t</a:t>
            </a:r>
            <a:r>
              <a:rPr lang="fi-FI" altLang="fi-FI" sz="2400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u="sng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2400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u="sng" dirty="0" err="1">
                <a:solidFill>
                  <a:schemeClr val="bg1">
                    <a:lumMod val="50000"/>
                  </a:schemeClr>
                </a:solidFill>
              </a:rPr>
              <a:t>been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hungry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!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had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just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had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meal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i-FI" altLang="fi-FI" sz="2400" i="1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400" dirty="0"/>
              <a:t>Hän ei voi </a:t>
            </a:r>
            <a:r>
              <a:rPr lang="fi-FI" altLang="fi-FI" sz="2400" dirty="0" smtClean="0"/>
              <a:t>olla myöhässä! Ei tänään! </a:t>
            </a:r>
            <a:endParaRPr lang="fi-FI" altLang="fi-FI" sz="24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400" dirty="0"/>
              <a:t>		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He </a:t>
            </a:r>
            <a:r>
              <a:rPr lang="fi-FI" altLang="fi-FI" sz="2400" i="1" u="sng" dirty="0" err="1">
                <a:solidFill>
                  <a:schemeClr val="bg1">
                    <a:lumMod val="50000"/>
                  </a:schemeClr>
                </a:solidFill>
              </a:rPr>
              <a:t>can’t</a:t>
            </a:r>
            <a:r>
              <a:rPr lang="fi-FI" altLang="fi-FI" sz="2400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u="sng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fi-FI" altLang="fi-FI" sz="24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u="sng" dirty="0" err="1" smtClean="0">
                <a:solidFill>
                  <a:schemeClr val="bg1">
                    <a:lumMod val="50000"/>
                  </a:schemeClr>
                </a:solidFill>
              </a:rPr>
              <a:t>late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!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Not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today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all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days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  <a:endParaRPr lang="fi-FI" altLang="fi-FI" sz="2400" i="1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400" dirty="0"/>
              <a:t>Hän ei ole voinut myöhästyä bussista</a:t>
            </a:r>
            <a:r>
              <a:rPr lang="fi-FI" altLang="fi-FI" sz="2400" dirty="0" smtClean="0"/>
              <a:t>. Hän on aina ajoissa.</a:t>
            </a:r>
            <a:endParaRPr lang="fi-FI" altLang="fi-FI" sz="24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400" dirty="0"/>
              <a:t>		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He </a:t>
            </a:r>
            <a:r>
              <a:rPr lang="fi-FI" altLang="fi-FI" sz="2400" i="1" u="sng" dirty="0" err="1">
                <a:solidFill>
                  <a:schemeClr val="bg1">
                    <a:lumMod val="50000"/>
                  </a:schemeClr>
                </a:solidFill>
              </a:rPr>
              <a:t>can’t</a:t>
            </a:r>
            <a:r>
              <a:rPr lang="fi-FI" altLang="fi-FI" sz="2400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u="sng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altLang="fi-FI" sz="2400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u="sng" dirty="0" err="1">
                <a:solidFill>
                  <a:schemeClr val="bg1">
                    <a:lumMod val="50000"/>
                  </a:schemeClr>
                </a:solidFill>
              </a:rPr>
              <a:t>missed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altLang="fi-FI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400" i="1" dirty="0" err="1">
                <a:solidFill>
                  <a:schemeClr val="bg1">
                    <a:lumMod val="50000"/>
                  </a:schemeClr>
                </a:solidFill>
              </a:rPr>
              <a:t>bus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. He is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always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fi-FI" alt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time</a:t>
            </a:r>
            <a:r>
              <a:rPr lang="fi-FI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i-FI" altLang="fi-FI" sz="2400" i="1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i-FI" altLang="fi-FI" i="1" dirty="0"/>
          </a:p>
        </p:txBody>
      </p:sp>
    </p:spTree>
    <p:extLst>
      <p:ext uri="{BB962C8B-B14F-4D97-AF65-F5344CB8AC3E}">
        <p14:creationId xmlns:p14="http://schemas.microsoft.com/office/powerpoint/2010/main" val="326338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1151"/>
          </a:xfrm>
        </p:spPr>
        <p:txBody>
          <a:bodyPr>
            <a:normAutofit/>
          </a:bodyPr>
          <a:lstStyle/>
          <a:p>
            <a:r>
              <a:rPr lang="fi-FI" altLang="fi-FI" sz="3600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600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5536" y="1196752"/>
            <a:ext cx="4382771" cy="46799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AutoNum type="arabicPeriod"/>
            </a:pPr>
            <a:r>
              <a:rPr lang="fi-FI" altLang="fi-FI" sz="2200" dirty="0" smtClean="0">
                <a:solidFill>
                  <a:srgbClr val="2DA2BF"/>
                </a:solidFill>
              </a:rPr>
              <a:t>Hän osaa laulaa hyvin.</a:t>
            </a:r>
          </a:p>
          <a:p>
            <a:pPr>
              <a:buFont typeface="Wingdings" panose="05000000000000000000" pitchFamily="2" charset="2"/>
              <a:buAutoNum type="arabicPeriod"/>
            </a:pPr>
            <a:r>
              <a:rPr lang="fi-FI" altLang="fi-FI" sz="2200" dirty="0" smtClean="0">
                <a:solidFill>
                  <a:srgbClr val="2DA2BF"/>
                </a:solidFill>
              </a:rPr>
              <a:t>En voi unohtaa häntä. En vain voi.</a:t>
            </a:r>
          </a:p>
          <a:p>
            <a:pPr>
              <a:buFont typeface="Wingdings" panose="05000000000000000000" pitchFamily="2" charset="2"/>
              <a:buAutoNum type="arabicPeriod"/>
            </a:pPr>
            <a:r>
              <a:rPr lang="fi-FI" altLang="fi-FI" sz="2200" dirty="0" smtClean="0">
                <a:solidFill>
                  <a:srgbClr val="2DA2BF"/>
                </a:solidFill>
              </a:rPr>
              <a:t>Milloin saan tavata hänet?</a:t>
            </a:r>
          </a:p>
          <a:p>
            <a:pPr>
              <a:buFont typeface="Wingdings" panose="05000000000000000000" pitchFamily="2" charset="2"/>
              <a:buAutoNum type="arabicPeriod"/>
            </a:pPr>
            <a:r>
              <a:rPr lang="fi-FI" altLang="fi-FI" sz="2200" dirty="0" smtClean="0">
                <a:solidFill>
                  <a:srgbClr val="2DA2BF"/>
                </a:solidFill>
              </a:rPr>
              <a:t>Osasin uida, kun olin kuusi.</a:t>
            </a:r>
          </a:p>
          <a:p>
            <a:pPr>
              <a:buFont typeface="Wingdings" panose="05000000000000000000" pitchFamily="2" charset="2"/>
              <a:buAutoNum type="arabicPeriod"/>
            </a:pPr>
            <a:r>
              <a:rPr lang="fi-FI" altLang="fi-FI" sz="2200" dirty="0" smtClean="0">
                <a:solidFill>
                  <a:srgbClr val="2DA2BF"/>
                </a:solidFill>
              </a:rPr>
              <a:t>Jos seinät osaisivat puhua…</a:t>
            </a:r>
          </a:p>
          <a:p>
            <a:pPr>
              <a:buFont typeface="Wingdings" panose="05000000000000000000" pitchFamily="2" charset="2"/>
              <a:buAutoNum type="arabicPeriod"/>
            </a:pPr>
            <a:r>
              <a:rPr lang="fi-FI" altLang="fi-FI" sz="2200" dirty="0" smtClean="0">
                <a:solidFill>
                  <a:srgbClr val="2DA2BF"/>
                </a:solidFill>
              </a:rPr>
              <a:t>He ovat aina kyenneet viettämään aikaa yhdessä.</a:t>
            </a:r>
          </a:p>
          <a:p>
            <a:pPr>
              <a:buFont typeface="Wingdings" panose="05000000000000000000" pitchFamily="2" charset="2"/>
              <a:buAutoNum type="arabicPeriod"/>
            </a:pPr>
            <a:r>
              <a:rPr lang="fi-FI" altLang="fi-FI" sz="2200" dirty="0" smtClean="0">
                <a:solidFill>
                  <a:srgbClr val="2DA2BF"/>
                </a:solidFill>
              </a:rPr>
              <a:t>Voit tehdä sen uudestaan.</a:t>
            </a:r>
          </a:p>
          <a:p>
            <a:pPr>
              <a:buFont typeface="Wingdings" panose="05000000000000000000" pitchFamily="2" charset="2"/>
              <a:buAutoNum type="arabicPeriod"/>
            </a:pPr>
            <a:r>
              <a:rPr lang="fi-FI" altLang="fi-FI" sz="2200" dirty="0" smtClean="0">
                <a:solidFill>
                  <a:srgbClr val="2DA2BF"/>
                </a:solidFill>
              </a:rPr>
              <a:t>Osaan käyttää tätä laitetta.</a:t>
            </a:r>
          </a:p>
          <a:p>
            <a:pPr>
              <a:buFont typeface="Wingdings" panose="05000000000000000000" pitchFamily="2" charset="2"/>
              <a:buAutoNum type="arabicPeriod"/>
            </a:pPr>
            <a:r>
              <a:rPr lang="fi-FI" altLang="fi-FI" sz="2200" dirty="0" smtClean="0">
                <a:solidFill>
                  <a:srgbClr val="2DA2BF"/>
                </a:solidFill>
              </a:rPr>
              <a:t>Et voi olla noin ilkeä!</a:t>
            </a:r>
          </a:p>
          <a:p>
            <a:pPr>
              <a:buFont typeface="Wingdings" panose="05000000000000000000" pitchFamily="2" charset="2"/>
              <a:buAutoNum type="arabicPeriod"/>
            </a:pPr>
            <a:r>
              <a:rPr lang="fi-FI" altLang="fi-FI" sz="2200" dirty="0" smtClean="0">
                <a:solidFill>
                  <a:srgbClr val="2DA2BF"/>
                </a:solidFill>
              </a:rPr>
              <a:t>Hän ei ole voinut tehdä sitä!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51976" y="1196752"/>
            <a:ext cx="4392613" cy="4760913"/>
          </a:xfrm>
        </p:spPr>
        <p:txBody>
          <a:bodyPr>
            <a:normAutofit/>
          </a:bodyPr>
          <a:lstStyle/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en-GB" altLang="fi-FI" sz="2200" i="1" dirty="0" smtClean="0">
                <a:solidFill>
                  <a:schemeClr val="bg1">
                    <a:lumMod val="50000"/>
                  </a:schemeClr>
                </a:solidFill>
              </a:rPr>
              <a:t>She can sing well.</a:t>
            </a:r>
          </a:p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en-GB" altLang="fi-FI" sz="2200" i="1" dirty="0" smtClean="0">
                <a:solidFill>
                  <a:schemeClr val="bg1">
                    <a:lumMod val="50000"/>
                  </a:schemeClr>
                </a:solidFill>
              </a:rPr>
              <a:t>I cannot forget her. I just can’t.</a:t>
            </a:r>
          </a:p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en-GB" altLang="fi-FI" sz="2200" i="1" dirty="0" smtClean="0">
                <a:solidFill>
                  <a:schemeClr val="bg1">
                    <a:lumMod val="50000"/>
                  </a:schemeClr>
                </a:solidFill>
              </a:rPr>
              <a:t>When can I see / meet her?</a:t>
            </a:r>
          </a:p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en-GB" altLang="fi-FI" sz="2200" i="1" dirty="0" smtClean="0">
                <a:solidFill>
                  <a:schemeClr val="bg1">
                    <a:lumMod val="50000"/>
                  </a:schemeClr>
                </a:solidFill>
              </a:rPr>
              <a:t>I could swim when I was six.</a:t>
            </a:r>
          </a:p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en-GB" altLang="fi-FI" sz="2200" i="1" dirty="0" smtClean="0">
                <a:solidFill>
                  <a:schemeClr val="bg1">
                    <a:lumMod val="50000"/>
                  </a:schemeClr>
                </a:solidFill>
              </a:rPr>
              <a:t>If walls could talk...</a:t>
            </a:r>
          </a:p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en-GB" altLang="fi-FI" sz="2200" i="1" dirty="0" smtClean="0">
                <a:solidFill>
                  <a:schemeClr val="bg1">
                    <a:lumMod val="50000"/>
                  </a:schemeClr>
                </a:solidFill>
              </a:rPr>
              <a:t>They have always been able to spend time together.</a:t>
            </a:r>
          </a:p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en-GB" altLang="fi-FI" sz="2200" i="1" dirty="0" smtClean="0">
                <a:solidFill>
                  <a:schemeClr val="bg1">
                    <a:lumMod val="50000"/>
                  </a:schemeClr>
                </a:solidFill>
              </a:rPr>
              <a:t>You will be able to do it again.</a:t>
            </a:r>
          </a:p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en-GB" altLang="fi-FI" sz="2200" i="1" dirty="0" smtClean="0">
                <a:solidFill>
                  <a:schemeClr val="bg1">
                    <a:lumMod val="50000"/>
                  </a:schemeClr>
                </a:solidFill>
              </a:rPr>
              <a:t>I know how to use this device.</a:t>
            </a:r>
          </a:p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en-GB" altLang="fi-FI" sz="2200" i="1" dirty="0" smtClean="0">
                <a:solidFill>
                  <a:schemeClr val="bg1">
                    <a:lumMod val="50000"/>
                  </a:schemeClr>
                </a:solidFill>
              </a:rPr>
              <a:t>You can’t be that mean / nasty.</a:t>
            </a:r>
          </a:p>
          <a:p>
            <a:pPr marL="381000" indent="-381000">
              <a:buFont typeface="Wingdings" panose="05000000000000000000" pitchFamily="2" charset="2"/>
              <a:buAutoNum type="arabicPeriod"/>
            </a:pPr>
            <a:r>
              <a:rPr lang="en-GB" altLang="fi-FI" sz="2200" i="1" dirty="0" smtClean="0">
                <a:solidFill>
                  <a:schemeClr val="bg1">
                    <a:lumMod val="50000"/>
                  </a:schemeClr>
                </a:solidFill>
              </a:rPr>
              <a:t>She can’t have done it / that!</a:t>
            </a:r>
            <a:r>
              <a:rPr lang="fi-FI" altLang="fi-FI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6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>
                <a:solidFill>
                  <a:schemeClr val="accent1"/>
                </a:solidFill>
              </a:rPr>
              <a:t>Vaillinaiset apuverbit: </a:t>
            </a:r>
            <a:br>
              <a:rPr lang="fi-FI" altLang="fi-FI" b="1" dirty="0">
                <a:solidFill>
                  <a:schemeClr val="accent1"/>
                </a:solidFill>
              </a:rPr>
            </a:br>
            <a:r>
              <a:rPr lang="fi-FI" altLang="fi-FI" b="1" i="1" dirty="0" err="1">
                <a:solidFill>
                  <a:schemeClr val="accent1"/>
                </a:solidFill>
              </a:rPr>
              <a:t>can</a:t>
            </a:r>
            <a:r>
              <a:rPr lang="fi-FI" altLang="fi-FI" b="1" dirty="0">
                <a:solidFill>
                  <a:schemeClr val="accent1"/>
                </a:solidFill>
              </a:rPr>
              <a:t>, </a:t>
            </a:r>
            <a:r>
              <a:rPr lang="fi-FI" altLang="fi-FI" b="1" i="1" dirty="0" err="1">
                <a:solidFill>
                  <a:schemeClr val="accent1"/>
                </a:solidFill>
              </a:rPr>
              <a:t>could</a:t>
            </a:r>
            <a:r>
              <a:rPr lang="fi-FI" altLang="fi-FI" b="1" dirty="0">
                <a:solidFill>
                  <a:schemeClr val="accent1"/>
                </a:solidFill>
              </a:rPr>
              <a:t> </a:t>
            </a:r>
            <a:r>
              <a:rPr lang="fi-FI" altLang="fi-FI" b="1" dirty="0" smtClean="0">
                <a:solidFill>
                  <a:schemeClr val="accent1"/>
                </a:solidFill>
              </a:rPr>
              <a:t> ja  </a:t>
            </a:r>
            <a:r>
              <a:rPr lang="fi-FI" altLang="fi-FI" b="1" i="1" dirty="0" err="1">
                <a:solidFill>
                  <a:schemeClr val="accent1"/>
                </a:solidFill>
              </a:rPr>
              <a:t>be</a:t>
            </a:r>
            <a:r>
              <a:rPr lang="fi-FI" altLang="fi-FI" b="1" dirty="0">
                <a:solidFill>
                  <a:schemeClr val="accent1"/>
                </a:solidFill>
              </a:rPr>
              <a:t> </a:t>
            </a:r>
            <a:r>
              <a:rPr lang="fi-FI" altLang="fi-FI" b="1" i="1" dirty="0" err="1">
                <a:solidFill>
                  <a:schemeClr val="accent1"/>
                </a:solidFill>
              </a:rPr>
              <a:t>able</a:t>
            </a:r>
            <a:r>
              <a:rPr lang="fi-FI" altLang="fi-FI" b="1" dirty="0">
                <a:solidFill>
                  <a:schemeClr val="accent1"/>
                </a:solidFill>
              </a:rPr>
              <a:t> </a:t>
            </a:r>
            <a:r>
              <a:rPr lang="fi-FI" altLang="fi-FI" b="1" i="1" dirty="0">
                <a:solidFill>
                  <a:schemeClr val="accent1"/>
                </a:solidFill>
              </a:rPr>
              <a:t>to</a:t>
            </a:r>
            <a:r>
              <a:rPr lang="fi-FI" altLang="fi-FI" b="1" dirty="0">
                <a:solidFill>
                  <a:schemeClr val="accent1"/>
                </a:solidFill>
              </a:rPr>
              <a:t> </a:t>
            </a:r>
            <a:r>
              <a:rPr lang="fi-FI" altLang="fi-FI" b="1" dirty="0" smtClean="0">
                <a:solidFill>
                  <a:schemeClr val="accent1"/>
                </a:solidFill>
              </a:rPr>
              <a:t>–rakenne</a:t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sz="3100" i="1" dirty="0" smtClean="0">
                <a:solidFill>
                  <a:schemeClr val="hlink"/>
                </a:solidFill>
              </a:rPr>
              <a:t>(osata, voida, kyetä, saada</a:t>
            </a:r>
            <a:r>
              <a:rPr lang="fi-FI" altLang="fi-FI" sz="3100" dirty="0" smtClean="0">
                <a:solidFill>
                  <a:schemeClr val="hlink"/>
                </a:solidFill>
              </a:rPr>
              <a:t> </a:t>
            </a:r>
            <a:r>
              <a:rPr lang="fi-FI" altLang="fi-FI" sz="3100" dirty="0">
                <a:solidFill>
                  <a:schemeClr val="hlink"/>
                </a:solidFill>
              </a:rPr>
              <a:t>tai </a:t>
            </a:r>
            <a:r>
              <a:rPr lang="fi-FI" altLang="fi-FI" sz="3100" i="1" dirty="0">
                <a:solidFill>
                  <a:schemeClr val="hlink"/>
                </a:solidFill>
              </a:rPr>
              <a:t>saattaa </a:t>
            </a:r>
            <a:r>
              <a:rPr lang="fi-FI" altLang="fi-FI" sz="3100" i="1" dirty="0" smtClean="0">
                <a:solidFill>
                  <a:schemeClr val="hlink"/>
                </a:solidFill>
              </a:rPr>
              <a:t>tehdä)</a:t>
            </a: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2015467" y="1378216"/>
            <a:ext cx="6464833" cy="4756623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900" dirty="0" smtClean="0">
                <a:solidFill>
                  <a:schemeClr val="bg1">
                    <a:lumMod val="50000"/>
                  </a:schemeClr>
                </a:solidFill>
              </a:rPr>
              <a:t>1. Jonathan can speak several languages. 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i-FI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fi-FI" sz="2900" dirty="0" smtClean="0">
                <a:solidFill>
                  <a:schemeClr val="bg1">
                    <a:lumMod val="50000"/>
                  </a:schemeClr>
                </a:solidFill>
              </a:rPr>
              <a:t>   He is able to learn them quickly.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900" dirty="0" smtClean="0">
                <a:solidFill>
                  <a:schemeClr val="bg1">
                    <a:lumMod val="50000"/>
                  </a:schemeClr>
                </a:solidFill>
              </a:rPr>
              <a:t>2. He could understand Korean already when he was six. 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i-FI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fi-FI" sz="2900" dirty="0" smtClean="0">
                <a:solidFill>
                  <a:schemeClr val="bg1">
                    <a:lumMod val="50000"/>
                  </a:schemeClr>
                </a:solidFill>
              </a:rPr>
              <a:t>   He was able to speak two languages at that age.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900" dirty="0" smtClean="0">
                <a:solidFill>
                  <a:schemeClr val="bg1">
                    <a:lumMod val="50000"/>
                  </a:schemeClr>
                </a:solidFill>
              </a:rPr>
              <a:t>3. I haven’t been able to find good language learning apps. 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900" dirty="0" smtClean="0">
                <a:solidFill>
                  <a:schemeClr val="bg1">
                    <a:lumMod val="50000"/>
                  </a:schemeClr>
                </a:solidFill>
              </a:rPr>
              <a:t>4. I thought you had been able to speak Swahili as a child.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900" dirty="0" smtClean="0">
                <a:solidFill>
                  <a:schemeClr val="bg1">
                    <a:lumMod val="50000"/>
                  </a:schemeClr>
                </a:solidFill>
              </a:rPr>
              <a:t>5. You can go on a language course next summer. 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i-FI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fi-FI" sz="2900" dirty="0" smtClean="0">
                <a:solidFill>
                  <a:schemeClr val="bg1">
                    <a:lumMod val="50000"/>
                  </a:schemeClr>
                </a:solidFill>
              </a:rPr>
              <a:t>   You will be able to speak French better after that.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900" dirty="0" smtClean="0">
                <a:solidFill>
                  <a:schemeClr val="bg1">
                    <a:lumMod val="50000"/>
                  </a:schemeClr>
                </a:solidFill>
              </a:rPr>
              <a:t>6. I would be able to understand Japanese if I studied it.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i-FI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fi-FI" sz="2900" dirty="0" smtClean="0">
                <a:solidFill>
                  <a:schemeClr val="bg1">
                    <a:lumMod val="50000"/>
                  </a:schemeClr>
                </a:solidFill>
              </a:rPr>
              <a:t>   I couldn’t understand Japanese even if I tried. 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900" dirty="0" smtClean="0">
                <a:solidFill>
                  <a:schemeClr val="bg1">
                    <a:lumMod val="50000"/>
                  </a:schemeClr>
                </a:solidFill>
              </a:rPr>
              <a:t>7. Then I would have been able to talk with our Japanese    guests.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i-FI" sz="2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fi-FI" sz="2900" dirty="0" smtClean="0">
                <a:solidFill>
                  <a:schemeClr val="bg1">
                    <a:lumMod val="50000"/>
                  </a:schemeClr>
                </a:solidFill>
              </a:rPr>
              <a:t>   I could have talked with our Japanese guests when they were        here.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fi-FI" sz="2000" dirty="0" smtClean="0">
              <a:latin typeface="Arial" panose="020B0604020202020204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398118" y="1495848"/>
            <a:ext cx="1152128" cy="42972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preesens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398118" y="2075922"/>
            <a:ext cx="1296144" cy="42227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imperfekti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398118" y="2702419"/>
            <a:ext cx="1152128" cy="41996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perfekti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385472" y="3264747"/>
            <a:ext cx="1440160" cy="43600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pl.kv.perfekti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373377" y="3837164"/>
            <a:ext cx="1152128" cy="44500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futuuri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373377" y="4467304"/>
            <a:ext cx="1614318" cy="40185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1. konditionaali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373377" y="5192944"/>
            <a:ext cx="1663390" cy="3711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2. konditionaali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398118" y="54722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i-FI" sz="2400" dirty="0" err="1">
                <a:solidFill>
                  <a:srgbClr val="2DA2BF"/>
                </a:solidFill>
              </a:rPr>
              <a:t>Miten</a:t>
            </a:r>
            <a:r>
              <a:rPr lang="en-US" altLang="fi-FI" sz="2400" dirty="0">
                <a:solidFill>
                  <a:srgbClr val="2DA2BF"/>
                </a:solidFill>
              </a:rPr>
              <a:t> </a:t>
            </a:r>
            <a:r>
              <a:rPr lang="en-US" altLang="fi-FI" sz="2400" dirty="0" err="1">
                <a:solidFill>
                  <a:srgbClr val="2DA2BF"/>
                </a:solidFill>
              </a:rPr>
              <a:t>kykenemisen</a:t>
            </a:r>
            <a:r>
              <a:rPr lang="en-US" altLang="fi-FI" sz="2400" dirty="0">
                <a:solidFill>
                  <a:srgbClr val="2DA2BF"/>
                </a:solidFill>
              </a:rPr>
              <a:t> </a:t>
            </a:r>
            <a:r>
              <a:rPr lang="en-US" altLang="fi-FI" sz="2400" dirty="0" err="1">
                <a:solidFill>
                  <a:srgbClr val="2DA2BF"/>
                </a:solidFill>
              </a:rPr>
              <a:t>eri</a:t>
            </a:r>
            <a:r>
              <a:rPr lang="en-US" altLang="fi-FI" sz="2400" dirty="0">
                <a:solidFill>
                  <a:srgbClr val="2DA2BF"/>
                </a:solidFill>
              </a:rPr>
              <a:t> </a:t>
            </a:r>
            <a:r>
              <a:rPr lang="en-US" altLang="fi-FI" sz="2400" dirty="0" err="1">
                <a:solidFill>
                  <a:srgbClr val="2DA2BF"/>
                </a:solidFill>
              </a:rPr>
              <a:t>aikamuodot</a:t>
            </a:r>
            <a:r>
              <a:rPr lang="en-US" altLang="fi-FI" sz="2400" dirty="0">
                <a:solidFill>
                  <a:srgbClr val="2DA2BF"/>
                </a:solidFill>
              </a:rPr>
              <a:t> on </a:t>
            </a:r>
            <a:r>
              <a:rPr lang="en-US" altLang="fi-FI" sz="2400" dirty="0" err="1">
                <a:solidFill>
                  <a:srgbClr val="2DA2BF"/>
                </a:solidFill>
              </a:rPr>
              <a:t>ilmaistu</a:t>
            </a:r>
            <a:r>
              <a:rPr lang="en-US" altLang="fi-FI" sz="2400" dirty="0">
                <a:solidFill>
                  <a:srgbClr val="2DA2BF"/>
                </a:solidFill>
              </a:rPr>
              <a:t> </a:t>
            </a:r>
            <a:r>
              <a:rPr lang="en-US" altLang="fi-FI" sz="2400" dirty="0" err="1">
                <a:solidFill>
                  <a:srgbClr val="2DA2BF"/>
                </a:solidFill>
              </a:rPr>
              <a:t>seuraavissa</a:t>
            </a:r>
            <a:r>
              <a:rPr lang="en-US" altLang="fi-FI" sz="2400" dirty="0">
                <a:solidFill>
                  <a:srgbClr val="2DA2BF"/>
                </a:solidFill>
              </a:rPr>
              <a:t> </a:t>
            </a:r>
            <a:r>
              <a:rPr lang="en-US" altLang="fi-FI" sz="2400" dirty="0" err="1">
                <a:solidFill>
                  <a:srgbClr val="2DA2BF"/>
                </a:solidFill>
              </a:rPr>
              <a:t>lauseissa</a:t>
            </a:r>
            <a:r>
              <a:rPr lang="en-US" altLang="fi-FI" sz="2400" dirty="0">
                <a:solidFill>
                  <a:srgbClr val="2DA2BF"/>
                </a:solidFill>
              </a:rPr>
              <a:t>?</a:t>
            </a:r>
            <a:endParaRPr lang="en-US" altLang="fi-FI" sz="2000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2267744" y="1909574"/>
            <a:ext cx="6624736" cy="3888432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000" dirty="0" smtClean="0">
                <a:solidFill>
                  <a:schemeClr val="tx2">
                    <a:lumMod val="75000"/>
                  </a:schemeClr>
                </a:solidFill>
              </a:rPr>
              <a:t>1. Jonathan </a:t>
            </a:r>
            <a:r>
              <a:rPr lang="en-US" altLang="fi-FI" sz="2000" b="1" dirty="0" smtClean="0">
                <a:solidFill>
                  <a:schemeClr val="tx2">
                    <a:lumMod val="75000"/>
                  </a:schemeClr>
                </a:solidFill>
              </a:rPr>
              <a:t>can</a:t>
            </a:r>
            <a:r>
              <a:rPr lang="en-US" altLang="fi-FI" sz="2000" dirty="0" smtClean="0">
                <a:solidFill>
                  <a:schemeClr val="tx2">
                    <a:lumMod val="75000"/>
                  </a:schemeClr>
                </a:solidFill>
              </a:rPr>
              <a:t> speak several languages. 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i-FI" sz="2000" dirty="0" smtClean="0">
                <a:solidFill>
                  <a:schemeClr val="tx2">
                    <a:lumMod val="75000"/>
                  </a:schemeClr>
                </a:solidFill>
              </a:rPr>
              <a:t>    He </a:t>
            </a:r>
            <a:r>
              <a:rPr lang="en-US" altLang="fi-FI" sz="2000" b="1" dirty="0" smtClean="0">
                <a:solidFill>
                  <a:schemeClr val="tx2">
                    <a:lumMod val="75000"/>
                  </a:schemeClr>
                </a:solidFill>
              </a:rPr>
              <a:t>is able</a:t>
            </a:r>
            <a:r>
              <a:rPr lang="en-US" altLang="fi-FI" sz="2000" dirty="0" smtClean="0">
                <a:solidFill>
                  <a:schemeClr val="tx2">
                    <a:lumMod val="75000"/>
                  </a:schemeClr>
                </a:solidFill>
              </a:rPr>
              <a:t> to learn them quickly.</a:t>
            </a:r>
            <a:endParaRPr lang="en-US" altLang="fi-FI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000" dirty="0" smtClean="0">
                <a:solidFill>
                  <a:schemeClr val="tx2">
                    <a:lumMod val="75000"/>
                  </a:schemeClr>
                </a:solidFill>
              </a:rPr>
              <a:t>2. He </a:t>
            </a:r>
            <a:r>
              <a:rPr lang="en-US" altLang="fi-FI" sz="2000" b="1" dirty="0" smtClean="0">
                <a:solidFill>
                  <a:schemeClr val="tx2">
                    <a:lumMod val="75000"/>
                  </a:schemeClr>
                </a:solidFill>
              </a:rPr>
              <a:t>could</a:t>
            </a:r>
            <a:r>
              <a:rPr lang="en-US" altLang="fi-FI" sz="2000" dirty="0" smtClean="0">
                <a:solidFill>
                  <a:schemeClr val="tx2">
                    <a:lumMod val="75000"/>
                  </a:schemeClr>
                </a:solidFill>
              </a:rPr>
              <a:t> understand Korean already when he was six. 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i-FI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fi-FI" sz="2000" dirty="0" smtClean="0">
                <a:solidFill>
                  <a:schemeClr val="tx2">
                    <a:lumMod val="75000"/>
                  </a:schemeClr>
                </a:solidFill>
              </a:rPr>
              <a:t>   He </a:t>
            </a:r>
            <a:r>
              <a:rPr lang="en-US" altLang="fi-FI" sz="2000" b="1" dirty="0" smtClean="0">
                <a:solidFill>
                  <a:schemeClr val="tx2">
                    <a:lumMod val="75000"/>
                  </a:schemeClr>
                </a:solidFill>
              </a:rPr>
              <a:t>was able</a:t>
            </a:r>
            <a:r>
              <a:rPr lang="en-US" altLang="fi-FI" sz="2000" dirty="0" smtClean="0">
                <a:solidFill>
                  <a:schemeClr val="tx2">
                    <a:lumMod val="75000"/>
                  </a:schemeClr>
                </a:solidFill>
              </a:rPr>
              <a:t> to speak two languages at that age.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fi-FI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i-FI" sz="2000" dirty="0" smtClean="0">
                <a:solidFill>
                  <a:schemeClr val="tx2">
                    <a:lumMod val="75000"/>
                  </a:schemeClr>
                </a:solidFill>
              </a:rPr>
              <a:t>3. I </a:t>
            </a:r>
            <a:r>
              <a:rPr lang="en-US" altLang="fi-FI" sz="2000" b="1" dirty="0" smtClean="0">
                <a:solidFill>
                  <a:schemeClr val="tx2">
                    <a:lumMod val="75000"/>
                  </a:schemeClr>
                </a:solidFill>
              </a:rPr>
              <a:t>haven’t been able </a:t>
            </a:r>
            <a:r>
              <a:rPr lang="en-US" altLang="fi-FI" sz="2000" dirty="0" smtClean="0">
                <a:solidFill>
                  <a:schemeClr val="tx2">
                    <a:lumMod val="75000"/>
                  </a:schemeClr>
                </a:solidFill>
              </a:rPr>
              <a:t>to find good language learning apps. 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fi-FI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i-FI" sz="2000" dirty="0" smtClean="0">
                <a:solidFill>
                  <a:schemeClr val="tx2">
                    <a:lumMod val="75000"/>
                  </a:schemeClr>
                </a:solidFill>
              </a:rPr>
              <a:t>4. I thought you </a:t>
            </a:r>
            <a:r>
              <a:rPr lang="en-US" altLang="fi-FI" sz="2000" b="1" dirty="0" smtClean="0">
                <a:solidFill>
                  <a:schemeClr val="tx2">
                    <a:lumMod val="75000"/>
                  </a:schemeClr>
                </a:solidFill>
              </a:rPr>
              <a:t>had been able </a:t>
            </a:r>
            <a:r>
              <a:rPr lang="en-US" altLang="fi-FI" sz="2000" dirty="0" smtClean="0">
                <a:solidFill>
                  <a:schemeClr val="tx2">
                    <a:lumMod val="75000"/>
                  </a:schemeClr>
                </a:solidFill>
              </a:rPr>
              <a:t>to speak Swahili as a child.</a:t>
            </a:r>
          </a:p>
        </p:txBody>
      </p:sp>
      <p:sp>
        <p:nvSpPr>
          <p:cNvPr id="3" name="Suorakulmio 2"/>
          <p:cNvSpPr/>
          <p:nvPr/>
        </p:nvSpPr>
        <p:spPr>
          <a:xfrm>
            <a:off x="673316" y="2028548"/>
            <a:ext cx="1365995" cy="51131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preesens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683568" y="2918121"/>
            <a:ext cx="1384100" cy="51131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imperfekti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695920" y="3991343"/>
            <a:ext cx="1384100" cy="54006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perfekti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673316" y="4941168"/>
            <a:ext cx="1384100" cy="85683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p</a:t>
            </a:r>
            <a:r>
              <a:rPr lang="fi-FI" dirty="0" err="1" smtClean="0">
                <a:solidFill>
                  <a:schemeClr val="tx1"/>
                </a:solidFill>
              </a:rPr>
              <a:t>luskvam</a:t>
            </a:r>
            <a:r>
              <a:rPr lang="fi-FI" dirty="0" smtClean="0">
                <a:solidFill>
                  <a:schemeClr val="tx1"/>
                </a:solidFill>
              </a:rPr>
              <a:t>-perfekti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683568" y="801578"/>
            <a:ext cx="7779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i-FI" sz="2400" dirty="0" err="1">
                <a:solidFill>
                  <a:srgbClr val="2DA2BF"/>
                </a:solidFill>
              </a:rPr>
              <a:t>Miten</a:t>
            </a:r>
            <a:r>
              <a:rPr lang="en-US" altLang="fi-FI" sz="2400" dirty="0">
                <a:solidFill>
                  <a:srgbClr val="2DA2BF"/>
                </a:solidFill>
              </a:rPr>
              <a:t> </a:t>
            </a:r>
            <a:r>
              <a:rPr lang="en-US" altLang="fi-FI" sz="2400" dirty="0" err="1">
                <a:solidFill>
                  <a:srgbClr val="2DA2BF"/>
                </a:solidFill>
              </a:rPr>
              <a:t>kykenemisen</a:t>
            </a:r>
            <a:r>
              <a:rPr lang="en-US" altLang="fi-FI" sz="2400" dirty="0">
                <a:solidFill>
                  <a:srgbClr val="2DA2BF"/>
                </a:solidFill>
              </a:rPr>
              <a:t> </a:t>
            </a:r>
            <a:r>
              <a:rPr lang="en-US" altLang="fi-FI" sz="2400" dirty="0" err="1">
                <a:solidFill>
                  <a:srgbClr val="2DA2BF"/>
                </a:solidFill>
              </a:rPr>
              <a:t>eri</a:t>
            </a:r>
            <a:r>
              <a:rPr lang="en-US" altLang="fi-FI" sz="2400" dirty="0">
                <a:solidFill>
                  <a:srgbClr val="2DA2BF"/>
                </a:solidFill>
              </a:rPr>
              <a:t> </a:t>
            </a:r>
            <a:r>
              <a:rPr lang="en-US" altLang="fi-FI" sz="2400" dirty="0" err="1">
                <a:solidFill>
                  <a:srgbClr val="2DA2BF"/>
                </a:solidFill>
              </a:rPr>
              <a:t>aikamuodot</a:t>
            </a:r>
            <a:r>
              <a:rPr lang="en-US" altLang="fi-FI" sz="2400" dirty="0">
                <a:solidFill>
                  <a:srgbClr val="2DA2BF"/>
                </a:solidFill>
              </a:rPr>
              <a:t> on </a:t>
            </a:r>
            <a:r>
              <a:rPr lang="en-US" altLang="fi-FI" sz="2400" dirty="0" err="1">
                <a:solidFill>
                  <a:srgbClr val="2DA2BF"/>
                </a:solidFill>
              </a:rPr>
              <a:t>ilmaistu</a:t>
            </a:r>
            <a:r>
              <a:rPr lang="en-US" altLang="fi-FI" sz="2400" dirty="0">
                <a:solidFill>
                  <a:srgbClr val="2DA2BF"/>
                </a:solidFill>
              </a:rPr>
              <a:t> </a:t>
            </a:r>
            <a:r>
              <a:rPr lang="en-US" altLang="fi-FI" sz="2400" dirty="0" err="1">
                <a:solidFill>
                  <a:srgbClr val="2DA2BF"/>
                </a:solidFill>
              </a:rPr>
              <a:t>seuraavissa</a:t>
            </a:r>
            <a:r>
              <a:rPr lang="en-US" altLang="fi-FI" sz="2400" dirty="0">
                <a:solidFill>
                  <a:srgbClr val="2DA2BF"/>
                </a:solidFill>
              </a:rPr>
              <a:t> </a:t>
            </a:r>
            <a:r>
              <a:rPr lang="en-US" altLang="fi-FI" sz="2400" dirty="0" err="1">
                <a:solidFill>
                  <a:srgbClr val="2DA2BF"/>
                </a:solidFill>
              </a:rPr>
              <a:t>lauseissa</a:t>
            </a:r>
            <a:r>
              <a:rPr lang="en-US" altLang="fi-FI" sz="2400" dirty="0">
                <a:solidFill>
                  <a:srgbClr val="2DA2BF"/>
                </a:solidFill>
              </a:rPr>
              <a:t>?</a:t>
            </a:r>
            <a:endParaRPr lang="en-US" altLang="fi-FI" dirty="0">
              <a:solidFill>
                <a:srgbClr val="2DA2BF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7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2699792" y="1016732"/>
            <a:ext cx="6264696" cy="4356484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000" dirty="0" smtClean="0"/>
              <a:t>5. You </a:t>
            </a:r>
            <a:r>
              <a:rPr lang="en-US" altLang="fi-FI" sz="2000" b="1" dirty="0" smtClean="0"/>
              <a:t>can</a:t>
            </a:r>
            <a:r>
              <a:rPr lang="en-US" altLang="fi-FI" sz="2000" dirty="0" smtClean="0"/>
              <a:t> go on a language course next summer. 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i-FI" sz="2000" dirty="0"/>
              <a:t> </a:t>
            </a:r>
            <a:r>
              <a:rPr lang="en-US" altLang="fi-FI" sz="2000" dirty="0" smtClean="0"/>
              <a:t>   You will </a:t>
            </a:r>
            <a:r>
              <a:rPr lang="en-US" altLang="fi-FI" sz="2000" b="1" dirty="0" smtClean="0"/>
              <a:t>be able to </a:t>
            </a:r>
            <a:r>
              <a:rPr lang="en-US" altLang="fi-FI" sz="2000" dirty="0" smtClean="0"/>
              <a:t>speak French better after that.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endParaRPr lang="en-US" altLang="fi-FI" sz="2000" dirty="0" smtClean="0"/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000" dirty="0" smtClean="0"/>
              <a:t>6. I </a:t>
            </a:r>
            <a:r>
              <a:rPr lang="en-US" altLang="fi-FI" sz="2000" b="1" dirty="0" smtClean="0"/>
              <a:t>would be able to </a:t>
            </a:r>
            <a:r>
              <a:rPr lang="en-US" altLang="fi-FI" sz="2000" dirty="0" smtClean="0"/>
              <a:t>understand Japanese if I studied it.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i-FI" sz="2000" dirty="0"/>
              <a:t> </a:t>
            </a:r>
            <a:r>
              <a:rPr lang="en-US" altLang="fi-FI" sz="2000" dirty="0" smtClean="0"/>
              <a:t>   I </a:t>
            </a:r>
            <a:r>
              <a:rPr lang="en-US" altLang="fi-FI" sz="2000" b="1" dirty="0" smtClean="0"/>
              <a:t>couldn’t</a:t>
            </a:r>
            <a:r>
              <a:rPr lang="en-US" altLang="fi-FI" sz="2000" dirty="0" smtClean="0"/>
              <a:t> understand Japanese even if I tried. 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endParaRPr lang="en-US" altLang="fi-FI" sz="2000" dirty="0" smtClean="0"/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000" dirty="0" smtClean="0"/>
              <a:t>7. Then I </a:t>
            </a:r>
            <a:r>
              <a:rPr lang="en-US" altLang="fi-FI" sz="2000" b="1" dirty="0" smtClean="0"/>
              <a:t>would have been able</a:t>
            </a:r>
            <a:r>
              <a:rPr lang="en-US" altLang="fi-FI" sz="2000" dirty="0" smtClean="0"/>
              <a:t> to talk with our Japanese guests.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fi-FI" sz="2000" dirty="0" smtClean="0"/>
              <a:t>I </a:t>
            </a:r>
            <a:r>
              <a:rPr lang="en-US" altLang="fi-FI" sz="2000" b="1" dirty="0" smtClean="0"/>
              <a:t>could have</a:t>
            </a:r>
            <a:r>
              <a:rPr lang="en-US" altLang="fi-FI" sz="2000" dirty="0" smtClean="0"/>
              <a:t> talked with our Japanese guests when they were here.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fi-FI" sz="2000" dirty="0" smtClean="0">
              <a:latin typeface="Arial" panose="020B0604020202020204" pitchFamily="34" charset="0"/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683568" y="1016732"/>
            <a:ext cx="1215907" cy="50405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futuuri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660907" y="2492896"/>
            <a:ext cx="1863978" cy="50405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1. konditionaali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637045" y="3959512"/>
            <a:ext cx="1887839" cy="4776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2. konditionaali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63272" cy="1080120"/>
          </a:xfrm>
        </p:spPr>
        <p:txBody>
          <a:bodyPr>
            <a:normAutofit/>
          </a:bodyPr>
          <a:lstStyle/>
          <a:p>
            <a:r>
              <a:rPr lang="fi-FI" altLang="fi-FI" sz="2800" dirty="0" smtClean="0"/>
              <a:t>VAILLINAISET APUVERBIT: </a:t>
            </a:r>
            <a:br>
              <a:rPr lang="fi-FI" altLang="fi-FI" sz="2800" dirty="0" smtClean="0"/>
            </a:br>
            <a:r>
              <a:rPr lang="fi-FI" altLang="fi-FI" sz="2800" i="1" dirty="0" err="1" smtClean="0"/>
              <a:t>can</a:t>
            </a:r>
            <a:r>
              <a:rPr lang="fi-FI" altLang="fi-FI" sz="2800" i="1" dirty="0"/>
              <a:t>, </a:t>
            </a:r>
            <a:r>
              <a:rPr lang="fi-FI" altLang="fi-FI" sz="2800" i="1" dirty="0" err="1"/>
              <a:t>could</a:t>
            </a:r>
            <a:r>
              <a:rPr lang="fi-FI" altLang="fi-FI" sz="2800" i="1" dirty="0"/>
              <a:t> </a:t>
            </a:r>
            <a:r>
              <a:rPr lang="fi-FI" altLang="fi-FI" sz="2800" dirty="0"/>
              <a:t>ja</a:t>
            </a:r>
            <a:r>
              <a:rPr lang="fi-FI" altLang="fi-FI" sz="2800" i="1" dirty="0"/>
              <a:t>  </a:t>
            </a:r>
            <a:r>
              <a:rPr lang="fi-FI" altLang="fi-FI" sz="2800" i="1" dirty="0" err="1"/>
              <a:t>be</a:t>
            </a:r>
            <a:r>
              <a:rPr lang="fi-FI" altLang="fi-FI" sz="2800" i="1" dirty="0"/>
              <a:t> </a:t>
            </a:r>
            <a:r>
              <a:rPr lang="fi-FI" altLang="fi-FI" sz="2800" i="1" dirty="0" err="1"/>
              <a:t>able</a:t>
            </a:r>
            <a:r>
              <a:rPr lang="fi-FI" altLang="fi-FI" sz="2800" i="1" dirty="0"/>
              <a:t> </a:t>
            </a:r>
            <a:r>
              <a:rPr lang="fi-FI" altLang="fi-FI" sz="2800" i="1" dirty="0" smtClean="0"/>
              <a:t>to</a:t>
            </a:r>
            <a:r>
              <a:rPr lang="fi-FI" altLang="fi-FI" sz="2800" dirty="0" smtClean="0"/>
              <a:t>-rakenne</a:t>
            </a:r>
            <a:endParaRPr lang="fi-FI" sz="2800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3960440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r>
              <a:rPr lang="en-US" altLang="fi-FI" sz="3100" dirty="0" smtClean="0"/>
              <a:t>		    </a:t>
            </a:r>
            <a:r>
              <a:rPr lang="en-US" altLang="fi-FI" sz="3100" dirty="0" smtClean="0">
                <a:solidFill>
                  <a:schemeClr val="tx1"/>
                </a:solidFill>
              </a:rPr>
              <a:t>Jonathan </a:t>
            </a:r>
            <a:r>
              <a:rPr lang="en-US" altLang="fi-FI" sz="3100" b="1" dirty="0" smtClean="0">
                <a:solidFill>
                  <a:schemeClr val="tx1"/>
                </a:solidFill>
              </a:rPr>
              <a:t>can speak </a:t>
            </a:r>
            <a:r>
              <a:rPr lang="en-US" altLang="fi-FI" sz="3100" dirty="0" smtClean="0">
                <a:solidFill>
                  <a:schemeClr val="tx1"/>
                </a:solidFill>
              </a:rPr>
              <a:t>several languages. </a:t>
            </a:r>
            <a:r>
              <a:rPr lang="en-US" altLang="fi-FI" sz="3100" dirty="0" smtClean="0"/>
              <a:t>		               </a:t>
            </a:r>
            <a:r>
              <a:rPr lang="en-US" altLang="fi-FI" sz="2100" dirty="0" smtClean="0"/>
              <a:t>(</a:t>
            </a:r>
            <a:r>
              <a:rPr lang="en-US" altLang="fi-FI" sz="2100" dirty="0" err="1" smtClean="0"/>
              <a:t>osaa</a:t>
            </a:r>
            <a:r>
              <a:rPr lang="en-US" altLang="fi-FI" sz="2100" dirty="0" smtClean="0"/>
              <a:t> </a:t>
            </a:r>
            <a:r>
              <a:rPr lang="en-US" altLang="fi-FI" sz="2100" dirty="0" err="1" smtClean="0"/>
              <a:t>puhua</a:t>
            </a:r>
            <a:r>
              <a:rPr lang="en-US" altLang="fi-FI" sz="2100" dirty="0" smtClean="0"/>
              <a:t>)</a:t>
            </a:r>
            <a:endParaRPr lang="en-US" altLang="fi-FI" sz="28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fi-FI" sz="3100" dirty="0" smtClean="0">
                <a:solidFill>
                  <a:schemeClr val="tx1"/>
                </a:solidFill>
              </a:rPr>
              <a:t>		   He </a:t>
            </a:r>
            <a:r>
              <a:rPr lang="en-US" altLang="fi-FI" sz="3100" b="1" dirty="0" smtClean="0">
                <a:solidFill>
                  <a:schemeClr val="tx1"/>
                </a:solidFill>
              </a:rPr>
              <a:t>is able to learn </a:t>
            </a:r>
            <a:r>
              <a:rPr lang="en-US" altLang="fi-FI" sz="3100" dirty="0" smtClean="0">
                <a:solidFill>
                  <a:schemeClr val="tx1"/>
                </a:solidFill>
              </a:rPr>
              <a:t>them quickly. </a:t>
            </a:r>
            <a:r>
              <a:rPr lang="en-US" altLang="fi-FI" sz="3100" dirty="0"/>
              <a:t>	</a:t>
            </a:r>
            <a:endParaRPr lang="en-US" altLang="fi-FI" sz="31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fi-FI" sz="3100" dirty="0"/>
              <a:t> </a:t>
            </a:r>
            <a:r>
              <a:rPr lang="en-US" altLang="fi-FI" sz="3100" dirty="0" smtClean="0"/>
              <a:t>                          </a:t>
            </a:r>
            <a:r>
              <a:rPr lang="en-US" altLang="fi-FI" sz="2100" dirty="0" smtClean="0"/>
              <a:t>(</a:t>
            </a:r>
            <a:r>
              <a:rPr lang="en-US" altLang="fi-FI" sz="2100" dirty="0" err="1" smtClean="0"/>
              <a:t>kykenee</a:t>
            </a:r>
            <a:r>
              <a:rPr lang="en-US" altLang="fi-FI" sz="2100" dirty="0" smtClean="0"/>
              <a:t> </a:t>
            </a:r>
            <a:r>
              <a:rPr lang="en-US" altLang="fi-FI" sz="2100" dirty="0" err="1" smtClean="0"/>
              <a:t>oppimaan</a:t>
            </a:r>
            <a:r>
              <a:rPr lang="en-US" altLang="fi-FI" sz="2100" dirty="0"/>
              <a:t>)</a:t>
            </a:r>
            <a:endParaRPr lang="en-US" altLang="fi-FI" sz="19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fi-FI" sz="31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fi-FI" sz="3100" dirty="0" smtClean="0"/>
              <a:t>2.  		    </a:t>
            </a:r>
            <a:r>
              <a:rPr lang="en-US" altLang="fi-FI" sz="3100" dirty="0" smtClean="0">
                <a:solidFill>
                  <a:schemeClr val="tx1"/>
                </a:solidFill>
              </a:rPr>
              <a:t>He </a:t>
            </a:r>
            <a:r>
              <a:rPr lang="en-US" altLang="fi-FI" sz="3100" b="1" dirty="0" smtClean="0">
                <a:solidFill>
                  <a:schemeClr val="tx1"/>
                </a:solidFill>
              </a:rPr>
              <a:t>could understand </a:t>
            </a:r>
            <a:r>
              <a:rPr lang="en-US" altLang="fi-FI" sz="3100" dirty="0" smtClean="0">
                <a:solidFill>
                  <a:schemeClr val="tx1"/>
                </a:solidFill>
              </a:rPr>
              <a:t>Korean already 			    when he was six. </a:t>
            </a:r>
            <a:r>
              <a:rPr lang="en-US" altLang="fi-FI" sz="1900" dirty="0" smtClean="0"/>
              <a:t>(</a:t>
            </a:r>
            <a:r>
              <a:rPr lang="en-US" altLang="fi-FI" sz="1900" dirty="0" err="1" smtClean="0"/>
              <a:t>kykeni</a:t>
            </a:r>
            <a:r>
              <a:rPr lang="en-US" altLang="fi-FI" sz="1900" dirty="0"/>
              <a:t> </a:t>
            </a:r>
            <a:r>
              <a:rPr lang="en-US" altLang="fi-FI" sz="1900" dirty="0" err="1" smtClean="0"/>
              <a:t>ymmärtämään</a:t>
            </a:r>
            <a:r>
              <a:rPr lang="en-US" altLang="fi-FI" sz="1900" dirty="0" smtClean="0"/>
              <a:t>)</a:t>
            </a:r>
            <a:endParaRPr lang="en-US" altLang="fi-FI" sz="31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fi-FI" sz="3100" dirty="0" smtClean="0">
                <a:solidFill>
                  <a:schemeClr val="tx1"/>
                </a:solidFill>
              </a:rPr>
              <a:t>		    He </a:t>
            </a:r>
            <a:r>
              <a:rPr lang="en-US" altLang="fi-FI" sz="3100" b="1" dirty="0" smtClean="0">
                <a:solidFill>
                  <a:schemeClr val="tx1"/>
                </a:solidFill>
              </a:rPr>
              <a:t>was able to speak </a:t>
            </a:r>
            <a:r>
              <a:rPr lang="en-US" altLang="fi-FI" sz="3100" dirty="0" smtClean="0">
                <a:solidFill>
                  <a:schemeClr val="tx1"/>
                </a:solidFill>
              </a:rPr>
              <a:t>two languages at 			    that age.</a:t>
            </a:r>
            <a:r>
              <a:rPr lang="en-US" altLang="fi-FI" sz="3100" dirty="0" smtClean="0"/>
              <a:t>		</a:t>
            </a:r>
            <a:r>
              <a:rPr lang="en-US" altLang="fi-FI" sz="1900" dirty="0" smtClean="0"/>
              <a:t>(</a:t>
            </a:r>
            <a:r>
              <a:rPr lang="en-US" altLang="fi-FI" sz="1900" dirty="0" err="1"/>
              <a:t>k</a:t>
            </a:r>
            <a:r>
              <a:rPr lang="en-US" altLang="fi-FI" sz="1900" dirty="0" err="1" smtClean="0"/>
              <a:t>ykeni</a:t>
            </a:r>
            <a:r>
              <a:rPr lang="en-US" altLang="fi-FI" sz="1900" dirty="0" smtClean="0"/>
              <a:t> </a:t>
            </a:r>
            <a:r>
              <a:rPr lang="en-US" altLang="fi-FI" sz="1900" dirty="0" err="1" smtClean="0"/>
              <a:t>puhumaan</a:t>
            </a:r>
            <a:r>
              <a:rPr lang="en-US" altLang="fi-FI" sz="1900" dirty="0" smtClean="0"/>
              <a:t>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fi-FI" dirty="0">
              <a:latin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fi-FI" dirty="0" smtClean="0">
              <a:latin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fi-FI" dirty="0" smtClean="0">
              <a:latin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827584" y="1844824"/>
            <a:ext cx="1517986" cy="63984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preesens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27584" y="3892937"/>
            <a:ext cx="1517986" cy="64807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imperfekti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5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isällön paikkamerkki 5"/>
          <p:cNvSpPr>
            <a:spLocks noGrp="1"/>
          </p:cNvSpPr>
          <p:nvPr>
            <p:ph idx="4294967295"/>
          </p:nvPr>
        </p:nvSpPr>
        <p:spPr>
          <a:xfrm>
            <a:off x="251520" y="980728"/>
            <a:ext cx="7776864" cy="5505797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fi-FI" sz="2200" dirty="0" smtClean="0">
              <a:solidFill>
                <a:schemeClr val="accent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fi-FI" sz="2200" dirty="0" smtClean="0">
                <a:solidFill>
                  <a:schemeClr val="accent1"/>
                </a:solidFill>
              </a:rPr>
              <a:t>3. 		 	</a:t>
            </a:r>
            <a:r>
              <a:rPr lang="en-US" altLang="fi-FI" sz="2400" dirty="0" smtClean="0">
                <a:solidFill>
                  <a:schemeClr val="tx1"/>
                </a:solidFill>
              </a:rPr>
              <a:t>I </a:t>
            </a:r>
            <a:r>
              <a:rPr lang="en-US" altLang="fi-FI" sz="2400" b="1" dirty="0" smtClean="0">
                <a:solidFill>
                  <a:schemeClr val="tx1"/>
                </a:solidFill>
              </a:rPr>
              <a:t>haven’t been able to find </a:t>
            </a:r>
            <a:r>
              <a:rPr lang="en-US" altLang="fi-FI" sz="2400" dirty="0" smtClean="0">
                <a:solidFill>
                  <a:schemeClr val="tx1"/>
                </a:solidFill>
              </a:rPr>
              <a:t>good 				language learning apps. 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(</a:t>
            </a:r>
            <a:r>
              <a:rPr lang="en-US" altLang="fi-FI" sz="1800" i="1" dirty="0" err="1" smtClean="0">
                <a:solidFill>
                  <a:schemeClr val="accent1"/>
                </a:solidFill>
              </a:rPr>
              <a:t>en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 ole </a:t>
            </a:r>
            <a:r>
              <a:rPr lang="en-US" altLang="fi-FI" sz="1800" i="1" dirty="0" err="1" smtClean="0">
                <a:solidFill>
                  <a:schemeClr val="accent1"/>
                </a:solidFill>
              </a:rPr>
              <a:t>kyennyt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 				</a:t>
            </a:r>
            <a:r>
              <a:rPr lang="en-US" altLang="fi-FI" sz="1800" i="1" dirty="0" err="1" smtClean="0">
                <a:solidFill>
                  <a:schemeClr val="accent1"/>
                </a:solidFill>
              </a:rPr>
              <a:t>löytämään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)</a:t>
            </a:r>
            <a:endParaRPr lang="en-US" altLang="fi-FI" sz="2400" i="1" dirty="0" smtClean="0">
              <a:solidFill>
                <a:schemeClr val="accent1"/>
              </a:solidFill>
            </a:endParaRPr>
          </a:p>
          <a:p>
            <a:pPr marL="0" indent="0" eaLnBrk="1" hangingPunct="1">
              <a:buNone/>
            </a:pPr>
            <a:endParaRPr lang="en-US" altLang="fi-FI" sz="2200" dirty="0" smtClean="0">
              <a:solidFill>
                <a:schemeClr val="accent1"/>
              </a:solidFill>
            </a:endParaRPr>
          </a:p>
          <a:p>
            <a:pPr marL="0" indent="0" eaLnBrk="1" hangingPunct="1">
              <a:buNone/>
            </a:pPr>
            <a:r>
              <a:rPr lang="en-US" altLang="fi-FI" sz="2200" dirty="0" smtClean="0">
                <a:solidFill>
                  <a:schemeClr val="accent1"/>
                </a:solidFill>
              </a:rPr>
              <a:t>4. 			</a:t>
            </a:r>
            <a:r>
              <a:rPr lang="en-US" altLang="fi-FI" sz="2400" dirty="0" smtClean="0">
                <a:solidFill>
                  <a:schemeClr val="tx1"/>
                </a:solidFill>
              </a:rPr>
              <a:t>I thought you </a:t>
            </a:r>
            <a:r>
              <a:rPr lang="en-US" altLang="fi-FI" sz="2400" b="1" dirty="0">
                <a:solidFill>
                  <a:schemeClr val="tx1"/>
                </a:solidFill>
              </a:rPr>
              <a:t>had been able to </a:t>
            </a:r>
            <a:r>
              <a:rPr lang="en-US" altLang="fi-FI" sz="2400" b="1" dirty="0" smtClean="0">
                <a:solidFill>
                  <a:schemeClr val="tx1"/>
                </a:solidFill>
              </a:rPr>
              <a:t>speak 			</a:t>
            </a:r>
            <a:r>
              <a:rPr lang="en-US" altLang="fi-FI" sz="2400" dirty="0" smtClean="0">
                <a:solidFill>
                  <a:schemeClr val="tx1"/>
                </a:solidFill>
              </a:rPr>
              <a:t>Swahili as a child. 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(</a:t>
            </a:r>
            <a:r>
              <a:rPr lang="en-US" altLang="fi-FI" sz="1800" i="1" dirty="0" err="1" smtClean="0">
                <a:solidFill>
                  <a:schemeClr val="accent1"/>
                </a:solidFill>
              </a:rPr>
              <a:t>olit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 </a:t>
            </a:r>
            <a:r>
              <a:rPr lang="en-US" altLang="fi-FI" sz="1800" i="1" dirty="0" err="1" smtClean="0">
                <a:solidFill>
                  <a:schemeClr val="accent1"/>
                </a:solidFill>
              </a:rPr>
              <a:t>osannut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 </a:t>
            </a:r>
            <a:r>
              <a:rPr lang="en-US" altLang="fi-FI" sz="1800" i="1" dirty="0" err="1" smtClean="0">
                <a:solidFill>
                  <a:schemeClr val="accent1"/>
                </a:solidFill>
              </a:rPr>
              <a:t>puhua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)</a:t>
            </a:r>
            <a:r>
              <a:rPr lang="en-US" altLang="fi-FI" sz="2200" dirty="0" smtClean="0"/>
              <a:t>	</a:t>
            </a:r>
          </a:p>
          <a:p>
            <a:pPr marL="0" indent="0" eaLnBrk="1" hangingPunct="1">
              <a:buNone/>
            </a:pPr>
            <a:endParaRPr lang="en-US" altLang="fi-FI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fi-FI" sz="2200" dirty="0" smtClean="0">
                <a:solidFill>
                  <a:schemeClr val="accent1"/>
                </a:solidFill>
              </a:rPr>
              <a:t>5.			</a:t>
            </a:r>
            <a:r>
              <a:rPr lang="en-US" altLang="fi-FI" sz="2400" dirty="0" smtClean="0">
                <a:solidFill>
                  <a:schemeClr val="tx1"/>
                </a:solidFill>
              </a:rPr>
              <a:t>You </a:t>
            </a:r>
            <a:r>
              <a:rPr lang="en-US" altLang="fi-FI" sz="2400" b="1" dirty="0">
                <a:solidFill>
                  <a:schemeClr val="tx1"/>
                </a:solidFill>
              </a:rPr>
              <a:t>can go </a:t>
            </a:r>
            <a:r>
              <a:rPr lang="en-US" altLang="fi-FI" sz="2400" dirty="0">
                <a:solidFill>
                  <a:schemeClr val="tx1"/>
                </a:solidFill>
              </a:rPr>
              <a:t>on a language course next </a:t>
            </a:r>
            <a:r>
              <a:rPr lang="en-US" altLang="fi-FI" sz="2400" dirty="0" smtClean="0">
                <a:solidFill>
                  <a:schemeClr val="tx1"/>
                </a:solidFill>
              </a:rPr>
              <a:t>			summer</a:t>
            </a:r>
            <a:r>
              <a:rPr lang="en-US" altLang="fi-FI" sz="2400" dirty="0">
                <a:solidFill>
                  <a:schemeClr val="tx1"/>
                </a:solidFill>
              </a:rPr>
              <a:t>. </a:t>
            </a:r>
            <a:r>
              <a:rPr lang="en-US" altLang="fi-FI" sz="2400" dirty="0" smtClean="0">
                <a:solidFill>
                  <a:schemeClr val="tx1"/>
                </a:solidFill>
              </a:rPr>
              <a:t>		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(</a:t>
            </a:r>
            <a:r>
              <a:rPr lang="en-US" altLang="fi-FI" sz="1800" i="1" dirty="0" err="1">
                <a:solidFill>
                  <a:schemeClr val="accent1"/>
                </a:solidFill>
              </a:rPr>
              <a:t>voit</a:t>
            </a:r>
            <a:r>
              <a:rPr lang="en-US" altLang="fi-FI" sz="1800" i="1" dirty="0">
                <a:solidFill>
                  <a:schemeClr val="accent1"/>
                </a:solidFill>
              </a:rPr>
              <a:t> </a:t>
            </a:r>
            <a:r>
              <a:rPr lang="en-US" altLang="fi-FI" sz="1800" i="1" dirty="0" err="1">
                <a:solidFill>
                  <a:schemeClr val="accent1"/>
                </a:solidFill>
              </a:rPr>
              <a:t>mennä</a:t>
            </a:r>
            <a:r>
              <a:rPr lang="en-US" altLang="fi-FI" sz="1800" i="1" dirty="0">
                <a:solidFill>
                  <a:schemeClr val="accent1"/>
                </a:solidFill>
              </a:rPr>
              <a:t>)</a:t>
            </a:r>
            <a:endParaRPr lang="en-US" altLang="fi-FI" sz="2400" i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fi-FI" sz="2400" dirty="0" smtClean="0">
                <a:solidFill>
                  <a:schemeClr val="tx1"/>
                </a:solidFill>
              </a:rPr>
              <a:t>			You </a:t>
            </a:r>
            <a:r>
              <a:rPr lang="en-US" altLang="fi-FI" sz="2400" b="1" dirty="0">
                <a:solidFill>
                  <a:schemeClr val="tx1"/>
                </a:solidFill>
              </a:rPr>
              <a:t>will be able to speak </a:t>
            </a:r>
            <a:r>
              <a:rPr lang="en-US" altLang="fi-FI" sz="2400" dirty="0">
                <a:solidFill>
                  <a:schemeClr val="tx1"/>
                </a:solidFill>
              </a:rPr>
              <a:t>French better </a:t>
            </a:r>
            <a:r>
              <a:rPr lang="en-US" altLang="fi-FI" sz="2400" dirty="0" smtClean="0">
                <a:solidFill>
                  <a:schemeClr val="tx1"/>
                </a:solidFill>
              </a:rPr>
              <a:t>			after </a:t>
            </a:r>
            <a:r>
              <a:rPr lang="en-US" altLang="fi-FI" sz="2400" dirty="0">
                <a:solidFill>
                  <a:schemeClr val="tx1"/>
                </a:solidFill>
              </a:rPr>
              <a:t>that</a:t>
            </a:r>
            <a:r>
              <a:rPr lang="en-US" altLang="fi-FI" sz="2400" dirty="0" smtClean="0">
                <a:solidFill>
                  <a:schemeClr val="tx1"/>
                </a:solidFill>
              </a:rPr>
              <a:t>.</a:t>
            </a:r>
            <a:r>
              <a:rPr lang="en-US" altLang="fi-FI" sz="2400" dirty="0"/>
              <a:t>	</a:t>
            </a:r>
            <a:r>
              <a:rPr lang="en-US" altLang="fi-FI" sz="2400" dirty="0" smtClean="0"/>
              <a:t>	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(</a:t>
            </a:r>
            <a:r>
              <a:rPr lang="en-US" altLang="fi-FI" sz="1800" i="1" dirty="0" err="1">
                <a:solidFill>
                  <a:schemeClr val="accent1"/>
                </a:solidFill>
              </a:rPr>
              <a:t>osaat</a:t>
            </a:r>
            <a:r>
              <a:rPr lang="en-US" altLang="fi-FI" sz="1800" i="1" dirty="0">
                <a:solidFill>
                  <a:schemeClr val="accent1"/>
                </a:solidFill>
              </a:rPr>
              <a:t> </a:t>
            </a:r>
            <a:r>
              <a:rPr lang="en-US" altLang="fi-FI" sz="1800" i="1" dirty="0" err="1">
                <a:solidFill>
                  <a:schemeClr val="accent1"/>
                </a:solidFill>
              </a:rPr>
              <a:t>puhua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)</a:t>
            </a:r>
            <a:endParaRPr lang="fi-FI" altLang="fi-FI" sz="1800" i="1" dirty="0" smtClean="0">
              <a:solidFill>
                <a:schemeClr val="accent1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827582" y="1334000"/>
            <a:ext cx="1464441" cy="57606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perfekti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27582" y="2780928"/>
            <a:ext cx="1464441" cy="72008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pluskvam</a:t>
            </a:r>
            <a:r>
              <a:rPr lang="fi-FI" dirty="0" smtClean="0">
                <a:solidFill>
                  <a:schemeClr val="tx1"/>
                </a:solidFill>
              </a:rPr>
              <a:t>- perfekti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827581" y="3933056"/>
            <a:ext cx="1464441" cy="57606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futuuri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isällön paikkamerkki 5"/>
          <p:cNvSpPr>
            <a:spLocks noGrp="1"/>
          </p:cNvSpPr>
          <p:nvPr>
            <p:ph idx="4294967295"/>
          </p:nvPr>
        </p:nvSpPr>
        <p:spPr>
          <a:xfrm>
            <a:off x="539552" y="980728"/>
            <a:ext cx="7690048" cy="4886672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fi-FI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6. </a:t>
            </a:r>
            <a:r>
              <a:rPr lang="en-US" altLang="fi-FI" sz="2400" dirty="0" smtClean="0">
                <a:latin typeface="Arial" panose="020B0604020202020204" pitchFamily="34" charset="0"/>
              </a:rPr>
              <a:t>			</a:t>
            </a:r>
            <a:r>
              <a:rPr lang="en-US" altLang="fi-FI" sz="2400" dirty="0" smtClean="0">
                <a:solidFill>
                  <a:schemeClr val="tx1"/>
                </a:solidFill>
              </a:rPr>
              <a:t>I </a:t>
            </a:r>
            <a:r>
              <a:rPr lang="en-US" altLang="fi-FI" sz="2400" b="1" dirty="0" smtClean="0">
                <a:solidFill>
                  <a:schemeClr val="tx1"/>
                </a:solidFill>
              </a:rPr>
              <a:t>would be able to understand 				</a:t>
            </a:r>
            <a:r>
              <a:rPr lang="en-US" altLang="fi-FI" sz="2400" dirty="0" smtClean="0">
                <a:solidFill>
                  <a:schemeClr val="tx1"/>
                </a:solidFill>
              </a:rPr>
              <a:t>Japanese if I studied it.	</a:t>
            </a:r>
            <a:r>
              <a:rPr lang="en-US" altLang="fi-FI" sz="2400" dirty="0" smtClean="0"/>
              <a:t>						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(</a:t>
            </a:r>
            <a:r>
              <a:rPr lang="en-US" altLang="fi-FI" sz="1800" i="1" dirty="0" err="1" smtClean="0">
                <a:solidFill>
                  <a:schemeClr val="accent1"/>
                </a:solidFill>
              </a:rPr>
              <a:t>kykenisin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 </a:t>
            </a:r>
            <a:r>
              <a:rPr lang="en-US" altLang="fi-FI" sz="1800" i="1" dirty="0" err="1" smtClean="0">
                <a:solidFill>
                  <a:schemeClr val="accent1"/>
                </a:solidFill>
              </a:rPr>
              <a:t>ymmärtämään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)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fi-FI" sz="2400" dirty="0" smtClean="0">
                <a:solidFill>
                  <a:schemeClr val="tx1"/>
                </a:solidFill>
              </a:rPr>
              <a:t>			I </a:t>
            </a:r>
            <a:r>
              <a:rPr lang="en-US" altLang="fi-FI" sz="2400" b="1" dirty="0" smtClean="0">
                <a:solidFill>
                  <a:schemeClr val="tx1"/>
                </a:solidFill>
              </a:rPr>
              <a:t>couldn’t understand</a:t>
            </a:r>
            <a:r>
              <a:rPr lang="en-US" altLang="fi-FI" sz="2400" dirty="0" smtClean="0">
                <a:solidFill>
                  <a:schemeClr val="tx1"/>
                </a:solidFill>
              </a:rPr>
              <a:t> Japanese even 			if I tried. </a:t>
            </a:r>
            <a:r>
              <a:rPr lang="en-US" altLang="fi-FI" sz="2400" dirty="0"/>
              <a:t>	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(</a:t>
            </a:r>
            <a:r>
              <a:rPr lang="en-US" altLang="fi-FI" sz="1800" i="1" dirty="0" err="1" smtClean="0">
                <a:solidFill>
                  <a:schemeClr val="accent1"/>
                </a:solidFill>
              </a:rPr>
              <a:t>en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 </a:t>
            </a:r>
            <a:r>
              <a:rPr lang="en-US" altLang="fi-FI" sz="1800" i="1" dirty="0" err="1" smtClean="0">
                <a:solidFill>
                  <a:schemeClr val="accent1"/>
                </a:solidFill>
              </a:rPr>
              <a:t>kykenisi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 </a:t>
            </a:r>
            <a:r>
              <a:rPr lang="en-US" altLang="fi-FI" sz="1800" i="1" dirty="0" err="1" smtClean="0">
                <a:solidFill>
                  <a:schemeClr val="accent1"/>
                </a:solidFill>
              </a:rPr>
              <a:t>ymmärtämään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)</a:t>
            </a:r>
            <a:r>
              <a:rPr lang="en-US" altLang="fi-FI" sz="1800" i="1" dirty="0" smtClean="0"/>
              <a:t> 	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fi-FI" sz="1800" i="1" dirty="0" smtClean="0"/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fi-FI" sz="1800" i="1" dirty="0"/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fi-FI" sz="1800" i="1" dirty="0" smtClean="0"/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fi-FI" sz="2400" dirty="0" smtClean="0">
                <a:solidFill>
                  <a:schemeClr val="accent1"/>
                </a:solidFill>
              </a:rPr>
              <a:t>7. </a:t>
            </a:r>
            <a:r>
              <a:rPr lang="en-US" altLang="fi-FI" sz="2400" dirty="0" smtClean="0"/>
              <a:t>			</a:t>
            </a:r>
            <a:r>
              <a:rPr lang="en-US" altLang="fi-FI" sz="2400" dirty="0" smtClean="0">
                <a:solidFill>
                  <a:schemeClr val="tx1"/>
                </a:solidFill>
              </a:rPr>
              <a:t>Then I </a:t>
            </a:r>
            <a:r>
              <a:rPr lang="en-US" altLang="fi-FI" sz="2400" b="1" dirty="0" smtClean="0">
                <a:solidFill>
                  <a:schemeClr val="tx1"/>
                </a:solidFill>
              </a:rPr>
              <a:t>would have been able to talk 				</a:t>
            </a:r>
            <a:r>
              <a:rPr lang="en-US" altLang="fi-FI" sz="2400" dirty="0" smtClean="0">
                <a:solidFill>
                  <a:schemeClr val="tx1"/>
                </a:solidFill>
              </a:rPr>
              <a:t>with our Japanese guests.							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(</a:t>
            </a:r>
            <a:r>
              <a:rPr lang="en-US" altLang="fi-FI" sz="1800" i="1" dirty="0" err="1" smtClean="0">
                <a:solidFill>
                  <a:schemeClr val="accent1"/>
                </a:solidFill>
              </a:rPr>
              <a:t>olisin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 </a:t>
            </a:r>
            <a:r>
              <a:rPr lang="en-US" altLang="fi-FI" sz="1800" i="1" dirty="0" err="1" smtClean="0">
                <a:solidFill>
                  <a:schemeClr val="accent1"/>
                </a:solidFill>
              </a:rPr>
              <a:t>kyennyt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 </a:t>
            </a:r>
            <a:r>
              <a:rPr lang="en-US" altLang="fi-FI" sz="1800" i="1" dirty="0" err="1" smtClean="0">
                <a:solidFill>
                  <a:schemeClr val="accent1"/>
                </a:solidFill>
              </a:rPr>
              <a:t>puhumaan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)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fi-FI" sz="2400" dirty="0" smtClean="0">
                <a:solidFill>
                  <a:schemeClr val="tx1"/>
                </a:solidFill>
              </a:rPr>
              <a:t>			I </a:t>
            </a:r>
            <a:r>
              <a:rPr lang="en-US" altLang="fi-FI" sz="2400" b="1" dirty="0" smtClean="0">
                <a:solidFill>
                  <a:schemeClr val="tx1"/>
                </a:solidFill>
              </a:rPr>
              <a:t>could have talked </a:t>
            </a:r>
            <a:r>
              <a:rPr lang="en-US" altLang="fi-FI" sz="2400" dirty="0" smtClean="0">
                <a:solidFill>
                  <a:schemeClr val="tx1"/>
                </a:solidFill>
              </a:rPr>
              <a:t>with our Japanese 			guests when they were here.</a:t>
            </a:r>
            <a:r>
              <a:rPr lang="en-US" altLang="fi-FI" sz="2400" dirty="0" smtClean="0"/>
              <a:t>							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(</a:t>
            </a:r>
            <a:r>
              <a:rPr lang="en-US" altLang="fi-FI" sz="1800" i="1" dirty="0" err="1" smtClean="0">
                <a:solidFill>
                  <a:schemeClr val="accent1"/>
                </a:solidFill>
              </a:rPr>
              <a:t>olisin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 </a:t>
            </a:r>
            <a:r>
              <a:rPr lang="en-US" altLang="fi-FI" sz="1800" i="1" dirty="0" err="1" smtClean="0">
                <a:solidFill>
                  <a:schemeClr val="accent1"/>
                </a:solidFill>
              </a:rPr>
              <a:t>kyennyt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 </a:t>
            </a:r>
            <a:r>
              <a:rPr lang="en-US" altLang="fi-FI" sz="1800" i="1" dirty="0" err="1" smtClean="0">
                <a:solidFill>
                  <a:schemeClr val="accent1"/>
                </a:solidFill>
              </a:rPr>
              <a:t>puhumaan</a:t>
            </a:r>
            <a:r>
              <a:rPr lang="en-US" altLang="fi-FI" sz="1800" i="1" dirty="0" smtClean="0">
                <a:solidFill>
                  <a:schemeClr val="accent1"/>
                </a:solidFill>
              </a:rPr>
              <a:t>)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fi-FI" sz="2400" dirty="0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Suorakulmio 3"/>
          <p:cNvSpPr/>
          <p:nvPr/>
        </p:nvSpPr>
        <p:spPr>
          <a:xfrm>
            <a:off x="1085039" y="980728"/>
            <a:ext cx="1860773" cy="64807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1. konditionaali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1085040" y="3645024"/>
            <a:ext cx="1860772" cy="57606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2. konditionaali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5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6064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600" b="1" dirty="0" smtClean="0"/>
              <a:t>CAN / BE ABLE TO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23528" y="1268760"/>
            <a:ext cx="2952328" cy="452596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i-FI" altLang="fi-FI" sz="2400" dirty="0" smtClean="0"/>
              <a:t>infinitiivi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i-FI" altLang="fi-FI" sz="2400" dirty="0" smtClean="0"/>
              <a:t>preesens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i-FI" altLang="fi-FI" sz="2400" dirty="0" smtClean="0"/>
              <a:t>imperfekti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i-FI" altLang="fi-FI" sz="2400" dirty="0" smtClean="0"/>
              <a:t>perfekti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i-FI" altLang="fi-FI" sz="2400" dirty="0" smtClean="0"/>
              <a:t>pluskvamperfekti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i-FI" altLang="fi-FI" sz="2400" dirty="0" smtClean="0"/>
              <a:t>futuuri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i-FI" altLang="fi-FI" sz="2400" dirty="0" smtClean="0"/>
              <a:t>1. konditionaali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i-FI" altLang="fi-FI" sz="2400" dirty="0" smtClean="0"/>
              <a:t>2. konditionaali</a:t>
            </a:r>
          </a:p>
          <a:p>
            <a:pPr marL="0" indent="0">
              <a:buNone/>
            </a:pPr>
            <a:endParaRPr lang="fi-FI" alt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059832" y="1268760"/>
            <a:ext cx="5688632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fi-FI" altLang="fi-FI" sz="2400" b="1" dirty="0" smtClean="0">
                <a:latin typeface="+mn-lt"/>
              </a:rPr>
              <a:t>- 	/ </a:t>
            </a:r>
            <a:r>
              <a:rPr lang="fi-FI" altLang="fi-FI" sz="2400" b="1" dirty="0">
                <a:solidFill>
                  <a:schemeClr val="tx2"/>
                </a:solidFill>
                <a:latin typeface="+mn-lt"/>
              </a:rPr>
              <a:t>BE ABLE </a:t>
            </a:r>
            <a:r>
              <a:rPr lang="fi-FI" altLang="fi-FI" sz="2400" b="1" dirty="0" smtClean="0">
                <a:solidFill>
                  <a:schemeClr val="tx2"/>
                </a:solidFill>
                <a:latin typeface="+mn-lt"/>
              </a:rPr>
              <a:t>TO</a:t>
            </a:r>
          </a:p>
          <a:p>
            <a:pPr>
              <a:spcBef>
                <a:spcPts val="1200"/>
              </a:spcBef>
            </a:pPr>
            <a:r>
              <a:rPr lang="fi-FI" altLang="fi-FI" sz="2400" b="1" dirty="0">
                <a:solidFill>
                  <a:srgbClr val="2DA2BF"/>
                </a:solidFill>
                <a:latin typeface="+mn-lt"/>
              </a:rPr>
              <a:t>CAN</a:t>
            </a:r>
            <a:r>
              <a:rPr lang="fi-FI" altLang="fi-FI" sz="2400" b="1" dirty="0">
                <a:latin typeface="+mn-lt"/>
              </a:rPr>
              <a:t>	/ </a:t>
            </a:r>
            <a:r>
              <a:rPr lang="fi-FI" altLang="fi-FI" sz="2400" b="1" dirty="0" smtClean="0">
                <a:solidFill>
                  <a:schemeClr val="tx2"/>
                </a:solidFill>
                <a:latin typeface="+mn-lt"/>
              </a:rPr>
              <a:t>AM / ARE / IS ABLE TO</a:t>
            </a:r>
          </a:p>
          <a:p>
            <a:pPr>
              <a:spcBef>
                <a:spcPts val="1200"/>
              </a:spcBef>
            </a:pPr>
            <a:r>
              <a:rPr lang="fi-FI" altLang="fi-FI" sz="2400" b="1" dirty="0" smtClean="0">
                <a:solidFill>
                  <a:srgbClr val="2DA2BF"/>
                </a:solidFill>
                <a:latin typeface="+mn-lt"/>
              </a:rPr>
              <a:t>COULD</a:t>
            </a:r>
            <a:r>
              <a:rPr lang="fi-FI" altLang="fi-FI" sz="2400" b="1" dirty="0">
                <a:latin typeface="+mn-lt"/>
              </a:rPr>
              <a:t>	/ </a:t>
            </a:r>
            <a:r>
              <a:rPr lang="fi-FI" altLang="fi-FI" sz="2400" b="1" dirty="0" smtClean="0">
                <a:solidFill>
                  <a:schemeClr val="tx2"/>
                </a:solidFill>
                <a:latin typeface="+mn-lt"/>
              </a:rPr>
              <a:t>WAS / WERE </a:t>
            </a:r>
            <a:r>
              <a:rPr lang="fi-FI" altLang="fi-FI" sz="2400" b="1" dirty="0">
                <a:solidFill>
                  <a:schemeClr val="tx2"/>
                </a:solidFill>
                <a:latin typeface="+mn-lt"/>
              </a:rPr>
              <a:t>ABLE TO</a:t>
            </a:r>
          </a:p>
          <a:p>
            <a:pPr>
              <a:spcBef>
                <a:spcPts val="1200"/>
              </a:spcBef>
            </a:pPr>
            <a:r>
              <a:rPr lang="fi-FI" altLang="fi-FI" sz="2400" b="1" dirty="0">
                <a:latin typeface="+mn-lt"/>
              </a:rPr>
              <a:t>-	/ </a:t>
            </a:r>
            <a:r>
              <a:rPr lang="fi-FI" altLang="fi-FI" sz="2400" b="1" dirty="0">
                <a:solidFill>
                  <a:schemeClr val="tx2"/>
                </a:solidFill>
                <a:latin typeface="+mn-lt"/>
              </a:rPr>
              <a:t>HAVE </a:t>
            </a:r>
            <a:r>
              <a:rPr lang="fi-FI" altLang="fi-FI" sz="2400" b="1" dirty="0" smtClean="0">
                <a:solidFill>
                  <a:schemeClr val="tx2"/>
                </a:solidFill>
                <a:latin typeface="+mn-lt"/>
              </a:rPr>
              <a:t>BEEN / HAS </a:t>
            </a:r>
            <a:r>
              <a:rPr lang="fi-FI" altLang="fi-FI" sz="2400" b="1" dirty="0">
                <a:solidFill>
                  <a:schemeClr val="tx2"/>
                </a:solidFill>
                <a:latin typeface="+mn-lt"/>
              </a:rPr>
              <a:t>BEEN </a:t>
            </a:r>
            <a:r>
              <a:rPr lang="fi-FI" altLang="fi-FI" sz="2400" b="1" dirty="0" smtClean="0">
                <a:solidFill>
                  <a:schemeClr val="tx2"/>
                </a:solidFill>
                <a:latin typeface="+mn-lt"/>
              </a:rPr>
              <a:t>ABLE </a:t>
            </a:r>
            <a:r>
              <a:rPr lang="fi-FI" altLang="fi-FI" sz="2400" b="1" dirty="0">
                <a:solidFill>
                  <a:schemeClr val="tx2"/>
                </a:solidFill>
                <a:latin typeface="+mn-lt"/>
              </a:rPr>
              <a:t>TO</a:t>
            </a:r>
          </a:p>
          <a:p>
            <a:pPr>
              <a:spcBef>
                <a:spcPts val="1200"/>
              </a:spcBef>
            </a:pPr>
            <a:r>
              <a:rPr lang="fi-FI" altLang="fi-FI" sz="2400" b="1" dirty="0">
                <a:latin typeface="+mn-lt"/>
              </a:rPr>
              <a:t>-	/ </a:t>
            </a:r>
            <a:r>
              <a:rPr lang="fi-FI" altLang="fi-FI" sz="2400" b="1" dirty="0">
                <a:solidFill>
                  <a:schemeClr val="tx2"/>
                </a:solidFill>
                <a:latin typeface="+mn-lt"/>
              </a:rPr>
              <a:t>HAD BEEN ABLE TO</a:t>
            </a:r>
          </a:p>
          <a:p>
            <a:pPr>
              <a:spcBef>
                <a:spcPts val="1200"/>
              </a:spcBef>
            </a:pPr>
            <a:r>
              <a:rPr lang="fi-FI" altLang="fi-FI" sz="2400" b="1" dirty="0">
                <a:solidFill>
                  <a:srgbClr val="2DA2BF"/>
                </a:solidFill>
                <a:latin typeface="+mn-lt"/>
              </a:rPr>
              <a:t>CAN</a:t>
            </a:r>
            <a:r>
              <a:rPr lang="fi-FI" altLang="fi-FI" sz="2400" b="1" dirty="0">
                <a:latin typeface="+mn-lt"/>
              </a:rPr>
              <a:t>	/ </a:t>
            </a:r>
            <a:r>
              <a:rPr lang="fi-FI" altLang="fi-FI" sz="2400" b="1" dirty="0">
                <a:solidFill>
                  <a:schemeClr val="tx2"/>
                </a:solidFill>
                <a:latin typeface="+mn-lt"/>
              </a:rPr>
              <a:t>WILL BE ABLE TO</a:t>
            </a:r>
          </a:p>
          <a:p>
            <a:pPr>
              <a:spcBef>
                <a:spcPts val="1200"/>
              </a:spcBef>
            </a:pPr>
            <a:r>
              <a:rPr lang="fi-FI" altLang="fi-FI" sz="2400" b="1" dirty="0">
                <a:solidFill>
                  <a:srgbClr val="2DA2BF"/>
                </a:solidFill>
                <a:latin typeface="+mn-lt"/>
              </a:rPr>
              <a:t>COULD</a:t>
            </a:r>
            <a:r>
              <a:rPr lang="fi-FI" altLang="fi-FI" sz="2400" b="1" dirty="0">
                <a:latin typeface="+mn-lt"/>
              </a:rPr>
              <a:t>	/ </a:t>
            </a:r>
            <a:r>
              <a:rPr lang="fi-FI" altLang="fi-FI" sz="2400" b="1" dirty="0">
                <a:solidFill>
                  <a:schemeClr val="tx2"/>
                </a:solidFill>
                <a:latin typeface="+mn-lt"/>
              </a:rPr>
              <a:t>WOULD BE ABLE </a:t>
            </a:r>
            <a:r>
              <a:rPr lang="fi-FI" altLang="fi-FI" sz="2400" b="1" dirty="0" smtClean="0">
                <a:solidFill>
                  <a:schemeClr val="tx2"/>
                </a:solidFill>
                <a:latin typeface="+mn-lt"/>
              </a:rPr>
              <a:t>TO</a:t>
            </a:r>
          </a:p>
          <a:p>
            <a:pPr>
              <a:spcBef>
                <a:spcPts val="1200"/>
              </a:spcBef>
            </a:pPr>
            <a:r>
              <a:rPr lang="fi-FI" altLang="fi-FI" sz="2400" b="1" dirty="0" smtClean="0">
                <a:solidFill>
                  <a:srgbClr val="2DA2BF"/>
                </a:solidFill>
                <a:latin typeface="+mn-lt"/>
              </a:rPr>
              <a:t>COULD </a:t>
            </a:r>
            <a:r>
              <a:rPr lang="fi-FI" altLang="fi-FI" sz="2400" b="1" dirty="0">
                <a:solidFill>
                  <a:srgbClr val="2DA2BF"/>
                </a:solidFill>
                <a:latin typeface="+mn-lt"/>
              </a:rPr>
              <a:t>HAVE + 3.MUOTO </a:t>
            </a:r>
            <a:endParaRPr lang="fi-FI" altLang="fi-FI" sz="2400" b="1" dirty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fi-FI" altLang="fi-FI" sz="2400" b="1" dirty="0" smtClean="0">
                <a:solidFill>
                  <a:schemeClr val="tx2"/>
                </a:solidFill>
                <a:latin typeface="+mn-lt"/>
              </a:rPr>
              <a:t> / WOULD </a:t>
            </a:r>
            <a:r>
              <a:rPr lang="fi-FI" altLang="fi-FI" sz="2400" b="1" dirty="0">
                <a:solidFill>
                  <a:schemeClr val="tx2"/>
                </a:solidFill>
                <a:latin typeface="+mn-lt"/>
              </a:rPr>
              <a:t>HAVE BEEN ABLE TO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endParaRPr lang="fi-FI" altLang="fi-FI" dirty="0">
              <a:solidFill>
                <a:schemeClr val="tx2"/>
              </a:solidFill>
            </a:endParaRPr>
          </a:p>
          <a:p>
            <a:pPr marL="285750" indent="-285750">
              <a:spcBef>
                <a:spcPct val="50000"/>
              </a:spcBef>
              <a:buFontTx/>
              <a:buChar char="-"/>
            </a:pPr>
            <a:endParaRPr lang="fi-FI" altLang="fi-FI" dirty="0">
              <a:solidFill>
                <a:schemeClr val="tx2"/>
              </a:solidFill>
            </a:endParaRP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endParaRPr lang="fi-FI" altLang="fi-FI" dirty="0">
              <a:solidFill>
                <a:schemeClr val="tx2"/>
              </a:solidFill>
            </a:endParaRPr>
          </a:p>
        </p:txBody>
      </p:sp>
      <p:sp>
        <p:nvSpPr>
          <p:cNvPr id="21" name="Sisällön paikkamerkki 1"/>
          <p:cNvSpPr txBox="1">
            <a:spLocks/>
          </p:cNvSpPr>
          <p:nvPr/>
        </p:nvSpPr>
        <p:spPr>
          <a:xfrm>
            <a:off x="609600" y="1556822"/>
            <a:ext cx="35387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altLang="fi-FI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61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35229</TotalTime>
  <Words>643</Words>
  <Application>Microsoft Office PowerPoint</Application>
  <PresentationFormat>Näytössä katseltava diaesitys (4:3)</PresentationFormat>
  <Paragraphs>159</Paragraphs>
  <Slides>13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Wingdings</vt:lpstr>
      <vt:lpstr>Office-teema</vt:lpstr>
      <vt:lpstr>PowerPoint-esitys</vt:lpstr>
      <vt:lpstr>Vaillinaiset apuverbit:  can, could  ja  be able to –rakenne  (osata, voida, kyetä, saada tai saattaa tehdä) </vt:lpstr>
      <vt:lpstr>PowerPoint-esitys</vt:lpstr>
      <vt:lpstr>PowerPoint-esitys</vt:lpstr>
      <vt:lpstr>PowerPoint-esitys</vt:lpstr>
      <vt:lpstr>VAILLINAISET APUVERBIT:  can, could ja  be able to-rakenne</vt:lpstr>
      <vt:lpstr>PowerPoint-esitys</vt:lpstr>
      <vt:lpstr>PowerPoint-esitys</vt:lpstr>
      <vt:lpstr>CAN / BE ABLE TO</vt:lpstr>
      <vt:lpstr>CAN VAI BE ABLE TO?</vt:lpstr>
      <vt:lpstr>VRT. SUOMEN OSATA-VERBI:</vt:lpstr>
      <vt:lpstr>VOIDA, SAATTAA, OLLA MAHDOLLISTA </vt:lpstr>
      <vt:lpstr>Activate: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Kaisa-Kerttu Peltola</cp:lastModifiedBy>
  <cp:revision>292</cp:revision>
  <cp:lastPrinted>2016-05-26T05:27:03Z</cp:lastPrinted>
  <dcterms:created xsi:type="dcterms:W3CDTF">2015-09-28T06:29:35Z</dcterms:created>
  <dcterms:modified xsi:type="dcterms:W3CDTF">2017-10-13T11:30:53Z</dcterms:modified>
</cp:coreProperties>
</file>