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372" r:id="rId4"/>
    <p:sldId id="373" r:id="rId5"/>
    <p:sldId id="359" r:id="rId6"/>
    <p:sldId id="374" r:id="rId7"/>
    <p:sldId id="375" r:id="rId8"/>
    <p:sldId id="376" r:id="rId9"/>
    <p:sldId id="377" r:id="rId10"/>
    <p:sldId id="378" r:id="rId11"/>
    <p:sldId id="398" r:id="rId12"/>
    <p:sldId id="379" r:id="rId13"/>
    <p:sldId id="380" r:id="rId14"/>
    <p:sldId id="395" r:id="rId15"/>
    <p:sldId id="394" r:id="rId16"/>
    <p:sldId id="399" r:id="rId17"/>
    <p:sldId id="381" r:id="rId18"/>
    <p:sldId id="383" r:id="rId19"/>
    <p:sldId id="384" r:id="rId20"/>
    <p:sldId id="385" r:id="rId21"/>
    <p:sldId id="386" r:id="rId22"/>
    <p:sldId id="364" r:id="rId23"/>
    <p:sldId id="387" r:id="rId24"/>
    <p:sldId id="400" r:id="rId25"/>
    <p:sldId id="271" r:id="rId26"/>
    <p:sldId id="388" r:id="rId27"/>
    <p:sldId id="389" r:id="rId28"/>
    <p:sldId id="390" r:id="rId29"/>
    <p:sldId id="391" r:id="rId30"/>
    <p:sldId id="392" r:id="rId31"/>
    <p:sldId id="393" r:id="rId32"/>
    <p:sldId id="396" r:id="rId33"/>
    <p:sldId id="402" r:id="rId34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570038"/>
            <a:ext cx="8064896" cy="4320480"/>
          </a:xfrm>
        </p:spPr>
        <p:txBody>
          <a:bodyPr numCol="1" spcCol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fi-FI" sz="2800" dirty="0" smtClean="0"/>
              <a:t>’</a:t>
            </a:r>
            <a:r>
              <a:rPr lang="fi-FI" sz="2800" b="1" dirty="0" smtClean="0"/>
              <a:t>–f</a:t>
            </a:r>
            <a:r>
              <a:rPr lang="fi-FI" sz="2800" dirty="0" smtClean="0"/>
              <a:t>’ ja ’</a:t>
            </a:r>
            <a:r>
              <a:rPr lang="fi-FI" sz="2800" b="1" dirty="0" smtClean="0"/>
              <a:t>–</a:t>
            </a:r>
            <a:r>
              <a:rPr lang="fi-FI" sz="2800" b="1" dirty="0" err="1" smtClean="0"/>
              <a:t>fe</a:t>
            </a:r>
            <a:r>
              <a:rPr lang="fi-FI" sz="2800" dirty="0" smtClean="0"/>
              <a:t>’-päätteiset substantiivit: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Useimmilta näistä substantiiveista pudotetaan          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f</a:t>
            </a:r>
            <a:r>
              <a:rPr lang="fi-FI" sz="2800" dirty="0" smtClean="0">
                <a:solidFill>
                  <a:schemeClr val="tx1"/>
                </a:solidFill>
              </a:rPr>
              <a:t>’/’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 err="1">
                <a:solidFill>
                  <a:schemeClr val="tx1"/>
                </a:solidFill>
              </a:rPr>
              <a:t>fe</a:t>
            </a:r>
            <a:r>
              <a:rPr lang="fi-FI" sz="2800" dirty="0" smtClean="0">
                <a:solidFill>
                  <a:schemeClr val="tx1"/>
                </a:solidFill>
              </a:rPr>
              <a:t>’ pois ja tilalle tulee monikon pääte 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a </a:t>
            </a:r>
            <a:r>
              <a:rPr lang="fi-FI" sz="2800" dirty="0" err="1" smtClean="0">
                <a:solidFill>
                  <a:schemeClr val="tx1"/>
                </a:solidFill>
              </a:rPr>
              <a:t>calf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cal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a </a:t>
            </a:r>
            <a:r>
              <a:rPr lang="fi-FI" sz="2800" dirty="0" err="1" smtClean="0">
                <a:solidFill>
                  <a:schemeClr val="tx1"/>
                </a:solidFill>
              </a:rPr>
              <a:t>wife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wi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shelf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shel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knife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kni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r>
              <a:rPr lang="fi-FI" sz="2800" b="1" dirty="0" smtClean="0">
                <a:solidFill>
                  <a:schemeClr val="tx1"/>
                </a:solidFill>
              </a:rPr>
              <a:t>		</a:t>
            </a:r>
            <a:r>
              <a:rPr lang="fi-FI" sz="2400" dirty="0" smtClean="0"/>
              <a:t>ks. kirjan s</a:t>
            </a:r>
            <a:r>
              <a:rPr lang="fi-FI" sz="2400" b="1" dirty="0" smtClean="0">
                <a:solidFill>
                  <a:srgbClr val="2DA2BF"/>
                </a:solidFill>
              </a:rPr>
              <a:t>.</a:t>
            </a:r>
            <a:r>
              <a:rPr lang="fi-FI" sz="2400" dirty="0" smtClean="0">
                <a:solidFill>
                  <a:srgbClr val="2DA2BF"/>
                </a:solidFill>
              </a:rPr>
              <a:t>129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467544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225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Substantiivit: Monikon </a:t>
            </a:r>
            <a:r>
              <a:rPr lang="fi-FI" sz="4000" dirty="0" smtClean="0"/>
              <a:t>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Muutamalla tämä on vaihtoehtoinen muoto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/>
              <a:t>	a </a:t>
            </a:r>
            <a:r>
              <a:rPr lang="fi-FI" dirty="0" err="1"/>
              <a:t>scarf</a:t>
            </a:r>
            <a:r>
              <a:rPr lang="fi-FI" dirty="0"/>
              <a:t> – </a:t>
            </a:r>
            <a:r>
              <a:rPr lang="fi-FI" dirty="0" err="1"/>
              <a:t>scarves/scarfs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sz="2800" dirty="0">
                <a:solidFill>
                  <a:schemeClr val="tx1"/>
                </a:solidFill>
              </a:rPr>
              <a:t>Mutta loput saavat normaalin monikon päätteen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  <a:endParaRPr lang="fi-FI" sz="2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fi-FI" b="1" dirty="0"/>
              <a:t>	</a:t>
            </a:r>
            <a:r>
              <a:rPr lang="fi-FI" dirty="0"/>
              <a:t>a </a:t>
            </a:r>
            <a:r>
              <a:rPr lang="fi-FI" dirty="0" err="1"/>
              <a:t>roof</a:t>
            </a:r>
            <a:r>
              <a:rPr lang="fi-FI" dirty="0"/>
              <a:t> - </a:t>
            </a:r>
            <a:r>
              <a:rPr lang="fi-FI" dirty="0" err="1" smtClean="0"/>
              <a:t>roofs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92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Miten muodostat seuraavien sanojen monikkomuodon?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395536" y="1844824"/>
            <a:ext cx="8424936" cy="42484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 a </a:t>
            </a:r>
            <a:r>
              <a:rPr lang="fi-FI" sz="2800" dirty="0" err="1" smtClean="0">
                <a:solidFill>
                  <a:schemeClr val="tx1"/>
                </a:solidFill>
              </a:rPr>
              <a:t>daughter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 a </a:t>
            </a:r>
            <a:r>
              <a:rPr lang="fi-FI" sz="2800" dirty="0" err="1" smtClean="0">
                <a:solidFill>
                  <a:schemeClr val="tx1"/>
                </a:solidFill>
              </a:rPr>
              <a:t>journey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 a </a:t>
            </a:r>
            <a:r>
              <a:rPr lang="fi-FI" sz="2800" dirty="0" err="1" smtClean="0">
                <a:solidFill>
                  <a:schemeClr val="tx1"/>
                </a:solidFill>
              </a:rPr>
              <a:t>prince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4.  a </a:t>
            </a:r>
            <a:r>
              <a:rPr lang="fi-FI" sz="2800" dirty="0" err="1" smtClean="0">
                <a:solidFill>
                  <a:schemeClr val="tx1"/>
                </a:solidFill>
              </a:rPr>
              <a:t>princess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5.  a </a:t>
            </a:r>
            <a:r>
              <a:rPr lang="fi-FI" sz="2800" dirty="0" err="1" smtClean="0">
                <a:solidFill>
                  <a:schemeClr val="tx1"/>
                </a:solidFill>
              </a:rPr>
              <a:t>hero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6.  a </a:t>
            </a:r>
            <a:r>
              <a:rPr lang="fi-FI" sz="2800" dirty="0" err="1" smtClean="0">
                <a:solidFill>
                  <a:schemeClr val="tx1"/>
                </a:solidFill>
              </a:rPr>
              <a:t>house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7.  a </a:t>
            </a:r>
            <a:r>
              <a:rPr lang="fi-FI" sz="2800" dirty="0" err="1" smtClean="0">
                <a:solidFill>
                  <a:schemeClr val="tx1"/>
                </a:solidFill>
              </a:rPr>
              <a:t>photo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8.  a lady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9.  a </a:t>
            </a:r>
            <a:r>
              <a:rPr lang="fi-FI" sz="2800" dirty="0" err="1" smtClean="0">
                <a:solidFill>
                  <a:schemeClr val="tx1"/>
                </a:solidFill>
              </a:rPr>
              <a:t>wolf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10. a </a:t>
            </a:r>
            <a:r>
              <a:rPr lang="fi-FI" sz="2800" dirty="0" err="1" smtClean="0">
                <a:solidFill>
                  <a:schemeClr val="tx1"/>
                </a:solidFill>
              </a:rPr>
              <a:t>cliff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daughters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journeys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princes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princess</a:t>
            </a:r>
            <a:r>
              <a:rPr lang="fi-FI" sz="2800" b="1" dirty="0" err="1" smtClean="0">
                <a:solidFill>
                  <a:schemeClr val="tx1"/>
                </a:solidFill>
              </a:rPr>
              <a:t>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</a:t>
            </a:r>
            <a:r>
              <a:rPr lang="fi-FI" sz="2800" b="1" dirty="0" err="1" smtClean="0">
                <a:solidFill>
                  <a:schemeClr val="tx1"/>
                </a:solidFill>
              </a:rPr>
              <a:t>oes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houses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photos</a:t>
            </a:r>
            <a:endParaRPr lang="fi-FI" sz="28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lad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wol</a:t>
            </a:r>
            <a:r>
              <a:rPr lang="fi-FI" sz="2800" b="1" dirty="0" err="1" smtClean="0">
                <a:solidFill>
                  <a:schemeClr val="tx1"/>
                </a:solidFill>
              </a:rPr>
              <a:t>ves</a:t>
            </a:r>
            <a:endParaRPr lang="fi-FI" sz="28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cliffs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Yhdyssanojen monikko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556792"/>
            <a:ext cx="8651304" cy="4464496"/>
          </a:xfrm>
        </p:spPr>
        <p:txBody>
          <a:bodyPr>
            <a:noAutofit/>
          </a:bodyPr>
          <a:lstStyle/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Yhdyssanat kirjoitetaan englannissa yleensä erikseen. Tällöin monikon pääte lisätään yleensä pääsanaan.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>
                <a:solidFill>
                  <a:schemeClr val="tx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tenniskengät = </a:t>
            </a:r>
            <a:r>
              <a:rPr lang="fi-FI" dirty="0"/>
              <a:t>tennis </a:t>
            </a:r>
            <a:r>
              <a:rPr lang="fi-FI" b="1" dirty="0" err="1"/>
              <a:t>shoes</a:t>
            </a:r>
            <a:endParaRPr lang="fi-FI" b="1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>
                <a:solidFill>
                  <a:srgbClr val="2DA2BF"/>
                </a:solidFill>
              </a:rPr>
              <a:t>	</a:t>
            </a:r>
            <a:r>
              <a:rPr lang="fi-FI" dirty="0">
                <a:solidFill>
                  <a:srgbClr val="2DA2BF"/>
                </a:solidFill>
              </a:rPr>
              <a:t>lukiot =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b="1" dirty="0" err="1" smtClean="0"/>
              <a:t>schools</a:t>
            </a:r>
            <a:endParaRPr lang="fi-FI" b="1" dirty="0" smtClean="0"/>
          </a:p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Jos yhdyssana muodostetaan väliviivalla ja ensimmäinen osa on substantiivi, lisätään monikon pääte siihen.</a:t>
            </a: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	anopit = </a:t>
            </a:r>
            <a:r>
              <a:rPr lang="fi-FI" b="1" dirty="0" err="1" smtClean="0"/>
              <a:t>mothers</a:t>
            </a:r>
            <a:r>
              <a:rPr lang="fi-FI" dirty="0" err="1" smtClean="0"/>
              <a:t>-in-law</a:t>
            </a:r>
            <a:endParaRPr lang="fi-FI" dirty="0" smtClean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	seurassa roikkujat = </a:t>
            </a:r>
            <a:r>
              <a:rPr lang="fi-FI" b="1" dirty="0" err="1" smtClean="0"/>
              <a:t>hangers</a:t>
            </a:r>
            <a:r>
              <a:rPr lang="fi-FI" dirty="0" err="1" smtClean="0"/>
              <a:t>-on</a:t>
            </a:r>
            <a:r>
              <a:rPr lang="fi-FI" dirty="0" smtClean="0"/>
              <a:t>		</a:t>
            </a:r>
            <a:endParaRPr lang="fi-FI" dirty="0" smtClean="0">
              <a:solidFill>
                <a:schemeClr val="accent1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 smtClean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Yhdyssanojen monikko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Muissa tapauksissa väliviivalla muodostetun yhdyssanan monikon pääte lisätään sanan loppuun.</a:t>
            </a:r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/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tyhjäntoimittajat </a:t>
            </a:r>
            <a:r>
              <a:rPr lang="fi-FI" sz="2400" dirty="0">
                <a:solidFill>
                  <a:srgbClr val="2DA2BF"/>
                </a:solidFill>
              </a:rPr>
              <a:t>= </a:t>
            </a:r>
            <a:r>
              <a:rPr lang="fi-FI" sz="2400" dirty="0" err="1"/>
              <a:t>good-</a:t>
            </a:r>
            <a:r>
              <a:rPr lang="fi-FI" sz="2400" dirty="0" err="1" smtClean="0"/>
              <a:t>for-</a:t>
            </a:r>
            <a:r>
              <a:rPr lang="fi-FI" sz="2400" b="1" dirty="0" err="1" smtClean="0"/>
              <a:t>nothings</a:t>
            </a:r>
            <a:endParaRPr lang="fi-FI" sz="2400" b="1" dirty="0" smtClean="0"/>
          </a:p>
          <a:p>
            <a:pPr marL="457200" lvl="3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 smtClean="0"/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karusellit = </a:t>
            </a:r>
            <a:r>
              <a:rPr lang="fi-FI" sz="2400" dirty="0" err="1" smtClean="0"/>
              <a:t>merry-go-</a:t>
            </a:r>
            <a:r>
              <a:rPr lang="fi-FI" sz="2400" b="1" dirty="0" err="1" smtClean="0"/>
              <a:t>rounds</a:t>
            </a:r>
            <a:endParaRPr lang="fi-FI" sz="2400" b="1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Jos yhdyssanan alkuosa on ’</a:t>
            </a:r>
            <a:r>
              <a:rPr lang="fi-FI" sz="2800" b="1" dirty="0" err="1" smtClean="0">
                <a:solidFill>
                  <a:srgbClr val="000000"/>
                </a:solidFill>
              </a:rPr>
              <a:t>man</a:t>
            </a:r>
            <a:r>
              <a:rPr lang="fi-FI" sz="2800" dirty="0" smtClean="0">
                <a:solidFill>
                  <a:srgbClr val="000000"/>
                </a:solidFill>
              </a:rPr>
              <a:t>’ tai ’</a:t>
            </a:r>
            <a:r>
              <a:rPr lang="fi-FI" sz="2800" b="1" dirty="0" err="1" smtClean="0">
                <a:solidFill>
                  <a:srgbClr val="000000"/>
                </a:solidFill>
              </a:rPr>
              <a:t>woman</a:t>
            </a:r>
            <a:r>
              <a:rPr lang="fi-FI" sz="2800" dirty="0" smtClean="0">
                <a:solidFill>
                  <a:srgbClr val="000000"/>
                </a:solidFill>
              </a:rPr>
              <a:t>’ ja sillä kuvataan toisen osan sukupuolta, ovat yhdyssanan molemmat osat monikossa.</a:t>
            </a:r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 smtClean="0">
                <a:solidFill>
                  <a:srgbClr val="2DA2BF"/>
                </a:solidFill>
              </a:rPr>
              <a:t>miespalvelijat = </a:t>
            </a:r>
            <a:r>
              <a:rPr lang="fi-FI" b="1" i="0" dirty="0" err="1" smtClean="0"/>
              <a:t>men</a:t>
            </a:r>
            <a:r>
              <a:rPr lang="fi-FI" i="0" dirty="0" err="1" smtClean="0"/>
              <a:t>(-)servant</a:t>
            </a:r>
            <a:r>
              <a:rPr lang="fi-FI" b="1" i="0" dirty="0" err="1" smtClean="0"/>
              <a:t>s</a:t>
            </a:r>
            <a:endParaRPr lang="fi-FI" b="1" i="0" dirty="0" smtClean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i="0" dirty="0" smtClean="0">
                <a:solidFill>
                  <a:schemeClr val="accent1"/>
                </a:solidFill>
              </a:rPr>
              <a:t>naispapit = </a:t>
            </a:r>
            <a:r>
              <a:rPr lang="fi-FI" b="1" i="0" dirty="0" err="1" smtClean="0"/>
              <a:t>women</a:t>
            </a:r>
            <a:r>
              <a:rPr lang="fi-FI" i="0" dirty="0" err="1" smtClean="0"/>
              <a:t>(-)priest</a:t>
            </a:r>
            <a:r>
              <a:rPr lang="fi-FI" b="1" i="0" dirty="0" err="1" smtClean="0"/>
              <a:t>s</a:t>
            </a:r>
            <a:endParaRPr lang="fi-FI" b="1" i="0" dirty="0" smtClean="0"/>
          </a:p>
          <a:p>
            <a:pPr marL="914400" lvl="2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i="0" dirty="0" smtClean="0"/>
              <a:t>	</a:t>
            </a:r>
            <a:r>
              <a:rPr lang="fi-FI" sz="2800" i="0" dirty="0" err="1" smtClean="0"/>
              <a:t>Huom</a:t>
            </a:r>
            <a:r>
              <a:rPr lang="fi-FI" sz="2800" i="0" dirty="0" smtClean="0"/>
              <a:t>! </a:t>
            </a:r>
            <a:r>
              <a:rPr lang="fi-FI" sz="2800" i="0" dirty="0" err="1" smtClean="0"/>
              <a:t>woman-haters</a:t>
            </a:r>
            <a:r>
              <a:rPr lang="fi-FI" sz="2800" i="0" dirty="0" smtClean="0"/>
              <a:t>, </a:t>
            </a:r>
            <a:r>
              <a:rPr lang="fi-FI" sz="2800" i="0" dirty="0" err="1" smtClean="0"/>
              <a:t>man-eaters</a:t>
            </a:r>
            <a:endParaRPr lang="fi-FI" sz="2800" i="0" dirty="0"/>
          </a:p>
          <a:p>
            <a:pPr>
              <a:lnSpc>
                <a:spcPct val="70000"/>
              </a:lnSpc>
              <a:spcBef>
                <a:spcPts val="1872"/>
              </a:spcBef>
            </a:pPr>
            <a:endParaRPr lang="fi-FI" dirty="0" smtClean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b="1" dirty="0" smtClean="0"/>
              <a:t>	</a:t>
            </a:r>
            <a:endParaRPr lang="fi-FI" dirty="0"/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b="1" dirty="0">
              <a:solidFill>
                <a:srgbClr val="2DA2BF"/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872"/>
              </a:spcBef>
              <a:buNone/>
            </a:pPr>
            <a:endParaRPr lang="fi-FI" sz="2000" b="1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44408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50728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800" dirty="0" smtClean="0"/>
              <a:t>Käännä ja huomioi epäsäännölliset monikot.</a:t>
            </a:r>
          </a:p>
          <a:p>
            <a:pPr marL="0" indent="0">
              <a:lnSpc>
                <a:spcPct val="15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</a:t>
            </a:r>
            <a:r>
              <a:rPr lang="fi-FI" sz="2400" dirty="0" err="1" smtClean="0">
                <a:solidFill>
                  <a:schemeClr val="tx1"/>
                </a:solidFill>
              </a:rPr>
              <a:t>Sometimes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 err="1" smtClean="0">
                <a:solidFill>
                  <a:schemeClr val="tx1"/>
                </a:solidFill>
              </a:rPr>
              <a:t>when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dancing</a:t>
            </a:r>
            <a:r>
              <a:rPr lang="fi-FI" sz="2400" dirty="0" smtClean="0">
                <a:solidFill>
                  <a:schemeClr val="tx1"/>
                </a:solidFill>
              </a:rPr>
              <a:t>, </a:t>
            </a:r>
            <a:r>
              <a:rPr lang="fi-FI" sz="2400" dirty="0">
                <a:solidFill>
                  <a:schemeClr val="tx1"/>
                </a:solidFill>
              </a:rPr>
              <a:t>I </a:t>
            </a:r>
            <a:r>
              <a:rPr lang="fi-FI" sz="2400" dirty="0" err="1">
                <a:solidFill>
                  <a:schemeClr val="tx1"/>
                </a:solidFill>
              </a:rPr>
              <a:t>feel</a:t>
            </a:r>
            <a:r>
              <a:rPr lang="fi-FI" sz="2400" dirty="0">
                <a:solidFill>
                  <a:schemeClr val="tx1"/>
                </a:solidFill>
              </a:rPr>
              <a:t> I </a:t>
            </a:r>
            <a:r>
              <a:rPr lang="fi-FI" sz="2400" dirty="0" err="1">
                <a:solidFill>
                  <a:schemeClr val="tx1"/>
                </a:solidFill>
              </a:rPr>
              <a:t>have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two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left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feet</a:t>
            </a:r>
            <a:r>
              <a:rPr lang="fi-FI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Joskus tanssiessani minusta tuntuu kuin minulla olisi kaksi 	vasenta jalkaa. </a:t>
            </a:r>
            <a:r>
              <a:rPr lang="fi-FI" sz="2400" dirty="0" smtClean="0">
                <a:solidFill>
                  <a:srgbClr val="000000"/>
                </a:solidFill>
              </a:rPr>
              <a:t>(’a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foot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–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feet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2. </a:t>
            </a:r>
            <a:r>
              <a:rPr lang="fi-FI" sz="2400" dirty="0" err="1" smtClean="0">
                <a:solidFill>
                  <a:schemeClr val="tx1"/>
                </a:solidFill>
              </a:rPr>
              <a:t>Are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women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more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flexible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dancers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than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men</a:t>
            </a:r>
            <a:r>
              <a:rPr lang="fi-FI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 smtClean="0"/>
              <a:t>	Ovatko naiset taipuisampia tanssijoita kuin miehet?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(’a </a:t>
            </a:r>
            <a:r>
              <a:rPr lang="fi-FI" sz="2400" dirty="0" err="1" smtClean="0">
                <a:solidFill>
                  <a:srgbClr val="000000"/>
                </a:solidFill>
              </a:rPr>
              <a:t>man</a:t>
            </a:r>
            <a:r>
              <a:rPr lang="fi-FI" sz="2400" dirty="0" smtClean="0">
                <a:solidFill>
                  <a:srgbClr val="000000"/>
                </a:solidFill>
              </a:rPr>
              <a:t> – </a:t>
            </a:r>
            <a:r>
              <a:rPr lang="fi-FI" sz="2400" dirty="0" err="1" smtClean="0">
                <a:solidFill>
                  <a:srgbClr val="000000"/>
                </a:solidFill>
              </a:rPr>
              <a:t>men</a:t>
            </a:r>
            <a:r>
              <a:rPr lang="fi-FI" sz="2400" dirty="0" smtClean="0">
                <a:solidFill>
                  <a:srgbClr val="000000"/>
                </a:solidFill>
              </a:rPr>
              <a:t>’, ’a </a:t>
            </a:r>
            <a:r>
              <a:rPr lang="fi-FI" sz="2400" dirty="0" err="1" smtClean="0">
                <a:solidFill>
                  <a:srgbClr val="000000"/>
                </a:solidFill>
              </a:rPr>
              <a:t>woman</a:t>
            </a:r>
            <a:r>
              <a:rPr lang="fi-FI" sz="2400" dirty="0" smtClean="0">
                <a:solidFill>
                  <a:srgbClr val="000000"/>
                </a:solidFill>
              </a:rPr>
              <a:t> – </a:t>
            </a:r>
            <a:r>
              <a:rPr lang="fi-FI" sz="2400" dirty="0" err="1" smtClean="0">
                <a:solidFill>
                  <a:srgbClr val="000000"/>
                </a:solidFill>
              </a:rPr>
              <a:t>women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24652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fi-FI" dirty="0"/>
              <a:t>Substantiivit: </a:t>
            </a:r>
            <a:r>
              <a:rPr lang="fi-FI" dirty="0" smtClean="0"/>
              <a:t>Epäsäännöllisiä monikkomuotoja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16424"/>
          </a:xfrm>
        </p:spPr>
        <p:txBody>
          <a:bodyPr/>
          <a:lstStyle/>
          <a:p>
            <a:pPr marL="0" indent="0">
              <a:spcBef>
                <a:spcPts val="6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3. A </a:t>
            </a:r>
            <a:r>
              <a:rPr lang="fi-FI" sz="2400" dirty="0" err="1">
                <a:solidFill>
                  <a:srgbClr val="000000"/>
                </a:solidFill>
              </a:rPr>
              <a:t>small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child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twenty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 </a:t>
            </a:r>
            <a:r>
              <a:rPr lang="fi-FI" sz="2400" dirty="0" err="1">
                <a:solidFill>
                  <a:srgbClr val="000000"/>
                </a:solidFill>
              </a:rPr>
              <a:t>They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called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primary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400" dirty="0"/>
              <a:t>	Pienellä lapsella on 20 hammasta. Niitä </a:t>
            </a:r>
            <a:r>
              <a:rPr lang="fi-FI" sz="2400" dirty="0" smtClean="0"/>
              <a:t>kutsutaan 	maitohampaiksi</a:t>
            </a:r>
            <a:r>
              <a:rPr lang="fi-FI" sz="2400" dirty="0"/>
              <a:t>. </a:t>
            </a:r>
            <a:r>
              <a:rPr lang="fi-FI" sz="2400" dirty="0">
                <a:solidFill>
                  <a:srgbClr val="000000"/>
                </a:solidFill>
              </a:rPr>
              <a:t>(’a </a:t>
            </a:r>
            <a:r>
              <a:rPr lang="fi-FI" sz="2400" dirty="0" err="1">
                <a:solidFill>
                  <a:srgbClr val="000000"/>
                </a:solidFill>
              </a:rPr>
              <a:t>tooth</a:t>
            </a:r>
            <a:r>
              <a:rPr lang="fi-FI" sz="2400" dirty="0">
                <a:solidFill>
                  <a:srgbClr val="000000"/>
                </a:solidFill>
              </a:rPr>
              <a:t> – </a:t>
            </a:r>
            <a:r>
              <a:rPr lang="fi-FI" sz="2400" dirty="0" err="1">
                <a:solidFill>
                  <a:srgbClr val="000000"/>
                </a:solidFill>
              </a:rPr>
              <a:t>teeth</a:t>
            </a:r>
            <a:r>
              <a:rPr lang="fi-FI" sz="2400" dirty="0" smtClean="0">
                <a:solidFill>
                  <a:srgbClr val="000000"/>
                </a:solidFill>
              </a:rPr>
              <a:t>’)</a:t>
            </a:r>
          </a:p>
          <a:p>
            <a:pPr marL="0" indent="0">
              <a:spcBef>
                <a:spcPts val="672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Eräiden substantiivien monikkomuoto tehdään sanansisäisellä </a:t>
            </a:r>
            <a:r>
              <a:rPr lang="fi-FI" sz="2800" b="1" dirty="0">
                <a:solidFill>
                  <a:schemeClr val="tx1"/>
                </a:solidFill>
              </a:rPr>
              <a:t>vokaalimuutoksella</a:t>
            </a:r>
            <a:r>
              <a:rPr lang="fi-FI" sz="2800" dirty="0">
                <a:solidFill>
                  <a:schemeClr val="tx1"/>
                </a:solidFill>
              </a:rPr>
              <a:t>.       </a:t>
            </a:r>
            <a:r>
              <a:rPr lang="fi-FI" dirty="0" smtClean="0">
                <a:solidFill>
                  <a:schemeClr val="tx1"/>
                </a:solidFill>
              </a:rPr>
              <a:t>								</a:t>
            </a:r>
            <a:r>
              <a:rPr lang="fi-FI" sz="2800" dirty="0" smtClean="0"/>
              <a:t>ks</a:t>
            </a:r>
            <a:r>
              <a:rPr lang="fi-FI" sz="2800" dirty="0"/>
              <a:t>. kirjan </a:t>
            </a:r>
            <a:r>
              <a:rPr lang="fi-FI" sz="2800" dirty="0" smtClean="0"/>
              <a:t>s</a:t>
            </a:r>
            <a:r>
              <a:rPr lang="fi-FI" sz="2800" dirty="0" smtClean="0">
                <a:solidFill>
                  <a:srgbClr val="2DA2BF"/>
                </a:solidFill>
              </a:rPr>
              <a:t>.130</a:t>
            </a:r>
            <a:endParaRPr lang="fi-FI" sz="2800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2848" cy="1152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</a:t>
            </a:r>
            <a:r>
              <a:rPr lang="fi-FI" sz="4000" dirty="0"/>
              <a:t>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312" y="1701718"/>
            <a:ext cx="8147248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Muista myös ainoat kaksi substantiivia, </a:t>
            </a:r>
            <a:r>
              <a:rPr lang="fi-FI" sz="2800" dirty="0">
                <a:solidFill>
                  <a:schemeClr val="tx1"/>
                </a:solidFill>
              </a:rPr>
              <a:t>joiden monikon </a:t>
            </a:r>
            <a:r>
              <a:rPr lang="fi-FI" sz="2800" dirty="0" smtClean="0">
                <a:solidFill>
                  <a:schemeClr val="tx1"/>
                </a:solidFill>
              </a:rPr>
              <a:t>pääte on ’</a:t>
            </a:r>
            <a:r>
              <a:rPr lang="fi-FI" sz="2800" b="1" dirty="0" smtClean="0">
                <a:solidFill>
                  <a:schemeClr val="tx1"/>
                </a:solidFill>
              </a:rPr>
              <a:t>–en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b="1" dirty="0" smtClean="0">
                <a:solidFill>
                  <a:schemeClr val="tx1"/>
                </a:solidFill>
              </a:rPr>
              <a:t>a </a:t>
            </a:r>
            <a:r>
              <a:rPr lang="fi-FI" sz="2800" b="1" dirty="0" err="1" smtClean="0">
                <a:solidFill>
                  <a:schemeClr val="tx1"/>
                </a:solidFill>
              </a:rPr>
              <a:t>child</a:t>
            </a:r>
            <a:r>
              <a:rPr lang="fi-FI" sz="2800" b="1" dirty="0" smtClean="0">
                <a:solidFill>
                  <a:schemeClr val="tx1"/>
                </a:solidFill>
              </a:rPr>
              <a:t> – </a:t>
            </a:r>
            <a:r>
              <a:rPr lang="fi-FI" sz="2800" b="1" dirty="0" err="1" smtClean="0">
                <a:solidFill>
                  <a:schemeClr val="tx1"/>
                </a:solidFill>
              </a:rPr>
              <a:t>children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	ja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	</a:t>
            </a:r>
            <a:r>
              <a:rPr lang="fi-FI" sz="2800" b="1" dirty="0" smtClean="0">
                <a:solidFill>
                  <a:schemeClr val="tx1"/>
                </a:solidFill>
              </a:rPr>
              <a:t>an </a:t>
            </a:r>
            <a:r>
              <a:rPr lang="fi-FI" sz="2800" b="1" dirty="0" err="1" smtClean="0">
                <a:solidFill>
                  <a:schemeClr val="tx1"/>
                </a:solidFill>
              </a:rPr>
              <a:t>ox</a:t>
            </a:r>
            <a:r>
              <a:rPr lang="fi-FI" sz="2800" b="1" dirty="0" smtClean="0">
                <a:solidFill>
                  <a:schemeClr val="tx1"/>
                </a:solidFill>
              </a:rPr>
              <a:t> – </a:t>
            </a:r>
            <a:r>
              <a:rPr lang="fi-FI" sz="2800" b="1" dirty="0" err="1" smtClean="0">
                <a:solidFill>
                  <a:schemeClr val="tx1"/>
                </a:solidFill>
              </a:rPr>
              <a:t>oxen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endParaRPr lang="fi-FI" sz="2800" b="1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b="1" dirty="0" smtClean="0">
                <a:solidFill>
                  <a:srgbClr val="2DA2BF"/>
                </a:solidFill>
              </a:rPr>
              <a:t>BTW </a:t>
            </a:r>
            <a:endParaRPr lang="fi-FI" sz="2800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Sanan ’</a:t>
            </a:r>
            <a:r>
              <a:rPr lang="fi-FI" sz="2800" dirty="0" err="1" smtClean="0">
                <a:solidFill>
                  <a:srgbClr val="2DA2BF"/>
                </a:solidFill>
              </a:rPr>
              <a:t>chick</a:t>
            </a:r>
            <a:r>
              <a:rPr lang="fi-FI" sz="2800" dirty="0" smtClean="0">
                <a:solidFill>
                  <a:srgbClr val="2DA2BF"/>
                </a:solidFill>
              </a:rPr>
              <a:t>’ muoto ’</a:t>
            </a:r>
            <a:r>
              <a:rPr lang="fi-FI" sz="2800" dirty="0" err="1" smtClean="0">
                <a:solidFill>
                  <a:srgbClr val="2DA2BF"/>
                </a:solidFill>
              </a:rPr>
              <a:t>chicken</a:t>
            </a:r>
            <a:r>
              <a:rPr lang="fi-FI" sz="2800" dirty="0" smtClean="0">
                <a:solidFill>
                  <a:srgbClr val="2DA2BF"/>
                </a:solidFill>
              </a:rPr>
              <a:t>’ ei ole monikko, vaan diminutiivi- eli hellyttelymuoto.</a:t>
            </a:r>
            <a:endParaRPr lang="fi-FI" sz="2600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204" y="980728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</a:t>
            </a:r>
            <a:r>
              <a:rPr lang="fi-FI" sz="4000" dirty="0"/>
              <a:t>monikkomuotoja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sz="2800" dirty="0" smtClean="0">
                <a:solidFill>
                  <a:schemeClr val="tx1"/>
                </a:solidFill>
              </a:rPr>
              <a:t>Joidenkin eläinlajia tarkoittavien sanojen monikkomuoto on sama kuin yksikkö.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 smtClean="0">
                <a:solidFill>
                  <a:schemeClr val="tx1"/>
                </a:solidFill>
              </a:rPr>
              <a:t>Esim.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sheep</a:t>
            </a:r>
            <a:r>
              <a:rPr lang="fi-FI" sz="2600" dirty="0" smtClean="0">
                <a:solidFill>
                  <a:schemeClr val="tx1"/>
                </a:solidFill>
              </a:rPr>
              <a:t> 	</a:t>
            </a:r>
            <a:r>
              <a:rPr lang="fi-FI" sz="2600" dirty="0">
                <a:solidFill>
                  <a:schemeClr val="tx1"/>
                </a:solidFill>
              </a:rPr>
              <a:t>– </a:t>
            </a:r>
            <a:r>
              <a:rPr lang="fi-FI" sz="2600" dirty="0" smtClean="0">
                <a:solidFill>
                  <a:schemeClr val="tx1"/>
                </a:solidFill>
              </a:rPr>
              <a:t>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sheep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fish</a:t>
            </a:r>
            <a:r>
              <a:rPr lang="fi-FI" sz="2600" dirty="0" smtClean="0">
                <a:solidFill>
                  <a:schemeClr val="tx1"/>
                </a:solidFill>
              </a:rPr>
              <a:t> 	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fish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deer</a:t>
            </a:r>
            <a:r>
              <a:rPr lang="fi-FI" sz="2600" dirty="0" smtClean="0">
                <a:solidFill>
                  <a:schemeClr val="tx1"/>
                </a:solidFill>
              </a:rPr>
              <a:t> 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deer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salmon</a:t>
            </a:r>
            <a:r>
              <a:rPr lang="fi-FI" sz="2600" dirty="0" smtClean="0">
                <a:solidFill>
                  <a:schemeClr val="tx1"/>
                </a:solidFill>
              </a:rPr>
              <a:t>	–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salmon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a </a:t>
            </a:r>
            <a:r>
              <a:rPr lang="fi-FI" sz="2600" dirty="0" err="1" smtClean="0">
                <a:solidFill>
                  <a:schemeClr val="tx1"/>
                </a:solidFill>
              </a:rPr>
              <a:t>trout</a:t>
            </a:r>
            <a:r>
              <a:rPr lang="fi-FI" sz="2600" dirty="0" smtClean="0">
                <a:solidFill>
                  <a:schemeClr val="tx1"/>
                </a:solidFill>
              </a:rPr>
              <a:t>		– 	</a:t>
            </a:r>
            <a:r>
              <a:rPr lang="fi-FI" sz="2600" dirty="0" err="1" smtClean="0">
                <a:solidFill>
                  <a:schemeClr val="tx1"/>
                </a:solidFill>
              </a:rPr>
              <a:t>many</a:t>
            </a:r>
            <a:r>
              <a:rPr lang="fi-FI" sz="2600" dirty="0" smtClean="0">
                <a:solidFill>
                  <a:schemeClr val="tx1"/>
                </a:solidFill>
              </a:rPr>
              <a:t> </a:t>
            </a:r>
            <a:r>
              <a:rPr lang="fi-FI" sz="2600" dirty="0" err="1" smtClean="0">
                <a:solidFill>
                  <a:schemeClr val="tx1"/>
                </a:solidFill>
              </a:rPr>
              <a:t>trout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				</a:t>
            </a:r>
            <a:r>
              <a:rPr lang="fi-FI" sz="2400" dirty="0" smtClean="0"/>
              <a:t>ks. kirjan s</a:t>
            </a:r>
            <a:r>
              <a:rPr lang="fi-FI" sz="2400" dirty="0" smtClean="0">
                <a:solidFill>
                  <a:srgbClr val="2DA2BF"/>
                </a:solidFill>
              </a:rPr>
              <a:t>.130</a:t>
            </a:r>
          </a:p>
        </p:txBody>
      </p:sp>
    </p:spTree>
    <p:extLst>
      <p:ext uri="{BB962C8B-B14F-4D97-AF65-F5344CB8AC3E}">
        <p14:creationId xmlns:p14="http://schemas.microsoft.com/office/powerpoint/2010/main" val="42591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9208" y="462424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>
                <a:solidFill>
                  <a:schemeClr val="accent1"/>
                </a:solidFill>
              </a:rPr>
              <a:t/>
            </a:r>
            <a:br>
              <a:rPr lang="fi-FI" sz="4000" dirty="0" smtClean="0">
                <a:solidFill>
                  <a:schemeClr val="accent1"/>
                </a:solidFill>
              </a:rPr>
            </a:br>
            <a:r>
              <a:rPr lang="fi-FI" sz="4000" b="1" dirty="0" err="1" smtClean="0">
                <a:solidFill>
                  <a:schemeClr val="accent1"/>
                </a:solidFill>
              </a:rPr>
              <a:t>Activate</a:t>
            </a:r>
            <a:r>
              <a:rPr lang="fi-FI" sz="4000" dirty="0" smtClean="0">
                <a:solidFill>
                  <a:schemeClr val="accent1"/>
                </a:solidFill>
              </a:rPr>
              <a:t> </a:t>
            </a:r>
            <a:br>
              <a:rPr lang="fi-FI" sz="4000" dirty="0" smtClean="0">
                <a:solidFill>
                  <a:schemeClr val="accent1"/>
                </a:solidFill>
              </a:rPr>
            </a:br>
            <a:endParaRPr lang="fi-FI" sz="40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9411" y="1936468"/>
            <a:ext cx="4038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1.  a </a:t>
            </a:r>
            <a:r>
              <a:rPr lang="fi-FI" sz="2600" dirty="0" err="1"/>
              <a:t>phenomenon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2.  an </a:t>
            </a:r>
            <a:r>
              <a:rPr lang="fi-FI" sz="2600" dirty="0" err="1"/>
              <a:t>aircraft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3.  A </a:t>
            </a:r>
            <a:r>
              <a:rPr lang="fi-FI" sz="2600" dirty="0" err="1"/>
              <a:t>Vietnamese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4.  a </a:t>
            </a:r>
            <a:r>
              <a:rPr lang="fi-FI" sz="2600" dirty="0" err="1"/>
              <a:t>means</a:t>
            </a:r>
            <a:endParaRPr lang="fi-FI" sz="26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/>
              <a:t>5.  a </a:t>
            </a:r>
            <a:r>
              <a:rPr lang="fi-FI" sz="2600" dirty="0" err="1" smtClean="0"/>
              <a:t>crisis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6.  a </a:t>
            </a:r>
            <a:r>
              <a:rPr lang="fi-FI" sz="2600" dirty="0" err="1" smtClean="0"/>
              <a:t>basis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7.  a </a:t>
            </a:r>
            <a:r>
              <a:rPr lang="fi-FI" sz="2600" dirty="0" err="1" smtClean="0"/>
              <a:t>series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8.  a </a:t>
            </a:r>
            <a:r>
              <a:rPr lang="fi-FI" sz="2600" dirty="0" err="1" smtClean="0"/>
              <a:t>species</a:t>
            </a:r>
            <a:endParaRPr lang="fi-FI" sz="26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9.  an </a:t>
            </a:r>
            <a:r>
              <a:rPr lang="fi-FI" sz="2600" dirty="0" err="1" smtClean="0"/>
              <a:t>analysis</a:t>
            </a:r>
            <a:r>
              <a:rPr lang="fi-FI" sz="2600" dirty="0" smtClean="0"/>
              <a:t>	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600" dirty="0" smtClean="0"/>
              <a:t>10. a </a:t>
            </a:r>
            <a:r>
              <a:rPr lang="fi-FI" sz="2600" dirty="0" err="1" smtClean="0"/>
              <a:t>crossroads</a:t>
            </a:r>
            <a:endParaRPr lang="fi-FI" sz="2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544" y="1936468"/>
            <a:ext cx="4038600" cy="43008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 smtClean="0"/>
              <a:t> </a:t>
            </a:r>
            <a:r>
              <a:rPr lang="fi-FI" sz="3100" dirty="0" err="1" smtClean="0"/>
              <a:t>phenomena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 smtClean="0"/>
              <a:t> </a:t>
            </a:r>
            <a:r>
              <a:rPr lang="fi-FI" sz="3100" dirty="0" err="1" smtClean="0"/>
              <a:t>aircraft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Vietnamese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means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crises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bases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series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species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/>
              <a:t>analyses</a:t>
            </a:r>
            <a:endParaRPr lang="fi-FI" sz="31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fi-FI" sz="3100" dirty="0"/>
              <a:t> </a:t>
            </a:r>
            <a:r>
              <a:rPr lang="fi-FI" sz="3100" dirty="0" err="1" smtClean="0"/>
              <a:t>crossroads</a:t>
            </a:r>
            <a:r>
              <a:rPr lang="fi-FI" sz="3300" dirty="0" smtClean="0"/>
              <a:t>	    </a:t>
            </a:r>
          </a:p>
          <a:p>
            <a:pPr marL="0" indent="0">
              <a:buNone/>
            </a:pPr>
            <a:endParaRPr lang="fi-FI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07447" y="936084"/>
            <a:ext cx="865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Käytä tarvittaessa oppikirjaa apuna ja etsi myös seuraavien substantiivien epäsäännöllinen monikko.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5805264"/>
            <a:ext cx="158417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i-FI" dirty="0" smtClean="0">
                <a:solidFill>
                  <a:srgbClr val="2DA2BF"/>
                </a:solidFill>
              </a:rPr>
              <a:t>ks.s.130 – 131</a:t>
            </a:r>
            <a:endParaRPr lang="fi-FI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Substantiivit ilmaisevat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smtClean="0">
                <a:solidFill>
                  <a:srgbClr val="000000"/>
                </a:solidFill>
              </a:rPr>
              <a:t>asioita, esineitä ja olioita, joita </a:t>
            </a:r>
            <a:r>
              <a:rPr lang="fi-FI" sz="2800" b="1" dirty="0" smtClean="0">
                <a:solidFill>
                  <a:srgbClr val="000000"/>
                </a:solidFill>
              </a:rPr>
              <a:t>voidaan laskea </a:t>
            </a:r>
            <a:r>
              <a:rPr lang="fi-FI" sz="2800" dirty="0" smtClean="0">
                <a:solidFill>
                  <a:srgbClr val="000000"/>
                </a:solidFill>
              </a:rPr>
              <a:t>ja joilla on myös </a:t>
            </a:r>
            <a:r>
              <a:rPr lang="fi-FI" sz="2800" b="1" dirty="0" smtClean="0">
                <a:solidFill>
                  <a:srgbClr val="000000"/>
                </a:solidFill>
              </a:rPr>
              <a:t>monikkomuoto.</a:t>
            </a:r>
          </a:p>
          <a:p>
            <a:pPr marL="0" indent="0">
              <a:buNone/>
            </a:pPr>
            <a:r>
              <a:rPr lang="fi-FI" sz="2800" dirty="0" smtClean="0"/>
              <a:t>	Monikolliset substantiivit. </a:t>
            </a:r>
            <a:r>
              <a:rPr lang="fi-FI" sz="2200" dirty="0" smtClean="0"/>
              <a:t>(”</a:t>
            </a:r>
            <a:r>
              <a:rPr lang="fi-FI" sz="2200" dirty="0" err="1" smtClean="0"/>
              <a:t>Countables</a:t>
            </a:r>
            <a:r>
              <a:rPr lang="fi-FI" sz="2200" dirty="0" smtClean="0"/>
              <a:t>”, ”</a:t>
            </a:r>
            <a:r>
              <a:rPr lang="fi-FI" sz="2200" dirty="0" err="1" smtClean="0"/>
              <a:t>C-</a:t>
            </a:r>
            <a:r>
              <a:rPr lang="fi-FI" sz="2200" dirty="0" smtClean="0"/>
              <a:t>	sanat”)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i-FI" sz="2800" dirty="0" smtClean="0">
                <a:solidFill>
                  <a:schemeClr val="tx1"/>
                </a:solidFill>
              </a:rPr>
              <a:t>käsitteitä, ainetta ja abstrakteja asioita, joita </a:t>
            </a:r>
            <a:r>
              <a:rPr lang="fi-FI" sz="2800" b="1" dirty="0" smtClean="0">
                <a:solidFill>
                  <a:schemeClr val="tx1"/>
                </a:solidFill>
              </a:rPr>
              <a:t>ei voida laskea</a:t>
            </a:r>
            <a:r>
              <a:rPr lang="fi-FI" sz="2800" dirty="0" smtClean="0">
                <a:solidFill>
                  <a:schemeClr val="tx1"/>
                </a:solidFill>
              </a:rPr>
              <a:t> ja joilla on vain </a:t>
            </a:r>
            <a:r>
              <a:rPr lang="fi-FI" sz="2800" b="1" dirty="0" smtClean="0">
                <a:solidFill>
                  <a:schemeClr val="tx1"/>
                </a:solidFill>
              </a:rPr>
              <a:t>yksikkömuoto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/>
              <a:t>	Yksikölliset substantiivit. </a:t>
            </a:r>
            <a:r>
              <a:rPr lang="fi-FI" sz="2200" dirty="0" smtClean="0"/>
              <a:t>(”</a:t>
            </a:r>
            <a:r>
              <a:rPr lang="fi-FI" sz="2200" dirty="0" err="1" smtClean="0"/>
              <a:t>Uncountables</a:t>
            </a:r>
            <a:r>
              <a:rPr lang="fi-FI" sz="2200" dirty="0" smtClean="0"/>
              <a:t>”, ”U-	sanat”)</a:t>
            </a: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Miten käännät seuraavat lauseet?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</a:t>
            </a:r>
            <a:r>
              <a:rPr lang="fi-FI" sz="2400" dirty="0" err="1" smtClean="0">
                <a:solidFill>
                  <a:schemeClr val="tx1"/>
                </a:solidFill>
              </a:rPr>
              <a:t>Who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was</a:t>
            </a:r>
            <a:r>
              <a:rPr lang="fi-FI" sz="2400" dirty="0" smtClean="0">
                <a:solidFill>
                  <a:schemeClr val="tx1"/>
                </a:solidFill>
              </a:rPr>
              <a:t> the </a:t>
            </a:r>
            <a:r>
              <a:rPr lang="fi-FI" sz="2400" dirty="0" err="1" smtClean="0">
                <a:solidFill>
                  <a:schemeClr val="tx1"/>
                </a:solidFill>
              </a:rPr>
              <a:t>first</a:t>
            </a:r>
            <a:r>
              <a:rPr lang="fi-FI" sz="2400" dirty="0" smtClean="0">
                <a:solidFill>
                  <a:schemeClr val="tx1"/>
                </a:solidFill>
              </a:rPr>
              <a:t> person to </a:t>
            </a:r>
            <a:r>
              <a:rPr lang="fi-FI" sz="2400" dirty="0" err="1" smtClean="0">
                <a:solidFill>
                  <a:schemeClr val="tx1"/>
                </a:solidFill>
              </a:rPr>
              <a:t>walk</a:t>
            </a:r>
            <a:r>
              <a:rPr lang="fi-FI" sz="2400" dirty="0" smtClean="0">
                <a:solidFill>
                  <a:schemeClr val="tx1"/>
                </a:solidFill>
              </a:rPr>
              <a:t> on the </a:t>
            </a:r>
            <a:r>
              <a:rPr lang="fi-FI" sz="2400" dirty="0" err="1" smtClean="0">
                <a:solidFill>
                  <a:schemeClr val="tx1"/>
                </a:solidFill>
              </a:rPr>
              <a:t>Moon</a:t>
            </a:r>
            <a:r>
              <a:rPr lang="fi-FI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smtClean="0">
                <a:solidFill>
                  <a:srgbClr val="2DA2BF"/>
                </a:solidFill>
              </a:rPr>
              <a:t>         	Kuka oli ensimmäinen ihminen, joka käveli kuussa?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</a:t>
            </a:r>
            <a:r>
              <a:rPr lang="fi-FI" sz="2400" dirty="0" err="1" smtClean="0">
                <a:solidFill>
                  <a:srgbClr val="000000"/>
                </a:solidFill>
              </a:rPr>
              <a:t>There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were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three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people</a:t>
            </a:r>
            <a:r>
              <a:rPr lang="fi-FI" sz="2400" dirty="0" smtClean="0">
                <a:solidFill>
                  <a:srgbClr val="000000"/>
                </a:solidFill>
              </a:rPr>
              <a:t> on </a:t>
            </a:r>
            <a:r>
              <a:rPr lang="fi-FI" sz="2400" dirty="0" err="1" smtClean="0">
                <a:solidFill>
                  <a:srgbClr val="000000"/>
                </a:solidFill>
              </a:rPr>
              <a:t>that</a:t>
            </a:r>
            <a:r>
              <a:rPr lang="fi-FI" sz="2400" dirty="0" smtClean="0">
                <a:solidFill>
                  <a:srgbClr val="000000"/>
                </a:solidFill>
              </a:rPr>
              <a:t> Apollo 11 </a:t>
            </a:r>
            <a:r>
              <a:rPr lang="fi-FI" sz="2400" dirty="0" err="1" smtClean="0">
                <a:solidFill>
                  <a:srgbClr val="000000"/>
                </a:solidFill>
              </a:rPr>
              <a:t>flight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2DA2BF"/>
                </a:solidFill>
              </a:rPr>
              <a:t>	Sillä Apollo 11 –lennolla oli kolme ihmistä.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3. The </a:t>
            </a:r>
            <a:r>
              <a:rPr lang="fi-FI" sz="2400" dirty="0" err="1" smtClean="0">
                <a:solidFill>
                  <a:srgbClr val="000000"/>
                </a:solidFill>
              </a:rPr>
              <a:t>Moon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dirty="0" err="1" smtClean="0">
                <a:solidFill>
                  <a:srgbClr val="000000"/>
                </a:solidFill>
              </a:rPr>
              <a:t>important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many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different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peoples</a:t>
            </a:r>
            <a:r>
              <a:rPr lang="fi-FI" sz="2400" dirty="0" smtClean="0">
                <a:solidFill>
                  <a:srgbClr val="000000"/>
                </a:solidFill>
              </a:rPr>
              <a:t> in </a:t>
            </a:r>
            <a:r>
              <a:rPr lang="fi-FI" sz="2400" dirty="0" err="1" smtClean="0">
                <a:solidFill>
                  <a:srgbClr val="000000"/>
                </a:solidFill>
              </a:rPr>
              <a:t>different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cultures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rgbClr val="2DA2BF"/>
                </a:solidFill>
              </a:rPr>
              <a:t>	Kuu on tärkeä monille eri kansoille eri kulttuureissa.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6719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>Substantiivit</a:t>
            </a:r>
            <a:r>
              <a:rPr lang="fi-FI" sz="4000" dirty="0"/>
              <a:t>: </a:t>
            </a:r>
            <a:r>
              <a:rPr lang="fi-FI" sz="4000" dirty="0" smtClean="0"/>
              <a:t>Epäsäännöllisiä monikkomuotoja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chemeClr val="tx1"/>
                </a:solidFill>
              </a:rPr>
              <a:t>…</a:t>
            </a:r>
            <a:r>
              <a:rPr lang="fi-FI" sz="2800" dirty="0" smtClean="0">
                <a:solidFill>
                  <a:schemeClr val="tx1"/>
                </a:solidFill>
              </a:rPr>
              <a:t>the </a:t>
            </a:r>
            <a:r>
              <a:rPr lang="fi-FI" sz="2800" dirty="0" err="1" smtClean="0">
                <a:solidFill>
                  <a:schemeClr val="tx1"/>
                </a:solidFill>
              </a:rPr>
              <a:t>first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person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–</a:t>
            </a:r>
            <a:r>
              <a:rPr lang="fi-FI" sz="2800" dirty="0" smtClean="0">
                <a:solidFill>
                  <a:srgbClr val="2DA2BF"/>
                </a:solidFill>
              </a:rPr>
              <a:t> ensimmäinen </a:t>
            </a:r>
            <a:r>
              <a:rPr lang="fi-FI" sz="2800" b="1" dirty="0" smtClean="0">
                <a:solidFill>
                  <a:srgbClr val="2DA2BF"/>
                </a:solidFill>
              </a:rPr>
              <a:t>ihminen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rgbClr val="000000"/>
                </a:solidFill>
              </a:rPr>
              <a:t>…</a:t>
            </a:r>
            <a:r>
              <a:rPr lang="fi-FI" sz="2800" dirty="0" err="1" smtClean="0">
                <a:solidFill>
                  <a:srgbClr val="000000"/>
                </a:solidFill>
              </a:rPr>
              <a:t>three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</a:rPr>
              <a:t> – </a:t>
            </a:r>
            <a:r>
              <a:rPr lang="fi-FI" sz="2800" dirty="0" smtClean="0">
                <a:solidFill>
                  <a:srgbClr val="2DA2BF"/>
                </a:solidFill>
              </a:rPr>
              <a:t>kolme </a:t>
            </a:r>
            <a:r>
              <a:rPr lang="fi-FI" sz="2800" b="1" dirty="0" smtClean="0">
                <a:solidFill>
                  <a:srgbClr val="2DA2BF"/>
                </a:solidFill>
              </a:rPr>
              <a:t>ihmistä</a:t>
            </a:r>
          </a:p>
          <a:p>
            <a:pPr marL="0" indent="0">
              <a:spcBef>
                <a:spcPts val="0"/>
              </a:spcBef>
              <a:buNone/>
            </a:pPr>
            <a:r>
              <a:rPr lang="is-IS" sz="2800" dirty="0" smtClean="0">
                <a:solidFill>
                  <a:srgbClr val="000000"/>
                </a:solidFill>
              </a:rPr>
              <a:t>…</a:t>
            </a:r>
            <a:r>
              <a:rPr lang="fi-FI" sz="2800" dirty="0" err="1" smtClean="0">
                <a:solidFill>
                  <a:srgbClr val="000000"/>
                </a:solidFill>
              </a:rPr>
              <a:t>different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peoples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–</a:t>
            </a:r>
            <a:r>
              <a:rPr lang="fi-FI" sz="2800" dirty="0" smtClean="0">
                <a:solidFill>
                  <a:srgbClr val="2DA2BF"/>
                </a:solidFill>
              </a:rPr>
              <a:t> eri </a:t>
            </a:r>
            <a:r>
              <a:rPr lang="fi-FI" sz="2800" b="1" dirty="0" smtClean="0">
                <a:solidFill>
                  <a:srgbClr val="2DA2BF"/>
                </a:solidFill>
              </a:rPr>
              <a:t>kansoille</a:t>
            </a:r>
            <a:r>
              <a:rPr lang="fi-FI" sz="2800" dirty="0" smtClean="0">
                <a:solidFill>
                  <a:srgbClr val="2DA2BF"/>
                </a:solidFill>
              </a:rPr>
              <a:t> 								</a:t>
            </a:r>
            <a:endParaRPr lang="fi-FI" sz="2800" dirty="0">
              <a:latin typeface="Wingdings"/>
              <a:ea typeface="Wingdings"/>
              <a:cs typeface="Wingdings"/>
              <a:sym typeface="Wingding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one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person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ihminen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ihmiset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800" dirty="0" err="1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ne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yksi kansa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peoples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kansat</a:t>
            </a:r>
          </a:p>
          <a:p>
            <a:pPr>
              <a:spcBef>
                <a:spcPts val="0"/>
              </a:spcBef>
            </a:pPr>
            <a:endParaRPr lang="fi-FI" sz="2800" dirty="0">
              <a:solidFill>
                <a:srgbClr val="000000"/>
              </a:solidFill>
              <a:ea typeface="Wingdings"/>
              <a:cs typeface="Wingdings"/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kolikko –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pennies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kolikot</a:t>
            </a:r>
          </a:p>
          <a:p>
            <a:pPr>
              <a:spcBef>
                <a:spcPts val="0"/>
              </a:spcBef>
            </a:pPr>
            <a:r>
              <a:rPr lang="fi-FI" sz="2800" dirty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a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penny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pennin arvoinen – </a:t>
            </a:r>
            <a:r>
              <a:rPr lang="fi-FI" sz="2800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ten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pence</a:t>
            </a:r>
            <a:r>
              <a:rPr lang="fi-FI" sz="2800" dirty="0" smtClean="0">
                <a:solidFill>
                  <a:srgbClr val="000000"/>
                </a:solidFill>
                <a:ea typeface="Wingdings"/>
                <a:cs typeface="Wingdings"/>
                <a:sym typeface="Wingdings"/>
              </a:rPr>
              <a:t> = kymmenen pennin arvoinen</a:t>
            </a:r>
          </a:p>
          <a:p>
            <a:pPr marL="0" indent="0">
              <a:spcBef>
                <a:spcPts val="0"/>
              </a:spcBef>
              <a:buNone/>
            </a:pPr>
            <a:endParaRPr lang="fi-FI" sz="2800" dirty="0" smtClean="0">
              <a:solidFill>
                <a:srgbClr val="2DA2BF"/>
              </a:solidFill>
              <a:ea typeface="Wingdings"/>
              <a:cs typeface="Wingdings"/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>
                <a:solidFill>
                  <a:srgbClr val="2DA2BF"/>
                </a:solidFill>
                <a:ea typeface="Wingdings"/>
                <a:cs typeface="Wingdings"/>
                <a:sym typeface="Wingdings"/>
              </a:rPr>
              <a:t>	</a:t>
            </a:r>
            <a:endParaRPr lang="fi-FI" sz="2800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516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87524" y="1291478"/>
            <a:ext cx="8568952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Käännä ja kiinnitä huomiota eroavaisuuksiin käännöksissä.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dirty="0" err="1" smtClean="0"/>
              <a:t>What</a:t>
            </a:r>
            <a:r>
              <a:rPr lang="fi-FI" dirty="0" smtClean="0"/>
              <a:t> is the </a:t>
            </a:r>
            <a:r>
              <a:rPr lang="fi-FI" dirty="0" err="1" smtClean="0"/>
              <a:t>latest</a:t>
            </a:r>
            <a:r>
              <a:rPr lang="fi-FI" dirty="0" smtClean="0"/>
              <a:t> news?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chemeClr val="accent1"/>
                </a:solidFill>
              </a:rPr>
              <a:t>Mitkä ovat viimeisimmät uutiset?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advice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gave</a:t>
            </a:r>
            <a:r>
              <a:rPr lang="fi-FI" dirty="0" smtClean="0"/>
              <a:t> me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rgbClr val="2DA2BF"/>
                </a:solidFill>
              </a:rPr>
              <a:t>Neuvot, jotka annoit minulle, olivat oikein hyviä.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put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furniture</a:t>
            </a:r>
            <a:r>
              <a:rPr lang="fi-FI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</a:t>
            </a:r>
            <a:r>
              <a:rPr lang="fi-FI" dirty="0" smtClean="0">
                <a:solidFill>
                  <a:schemeClr val="accent1"/>
                </a:solidFill>
              </a:rPr>
              <a:t>Minne aiot panna kaikki nämä huonekalut?</a:t>
            </a:r>
          </a:p>
        </p:txBody>
      </p:sp>
      <p:sp>
        <p:nvSpPr>
          <p:cNvPr id="3" name="Ellipsi 2"/>
          <p:cNvSpPr/>
          <p:nvPr/>
        </p:nvSpPr>
        <p:spPr>
          <a:xfrm>
            <a:off x="2195736" y="1865972"/>
            <a:ext cx="360040" cy="432048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2123728" y="235502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947423" y="2907015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4788024" y="2892658"/>
            <a:ext cx="1008112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5508104" y="3477106"/>
            <a:ext cx="1071736" cy="4956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1331640" y="3432148"/>
            <a:ext cx="1296144" cy="504056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4572000" y="3979700"/>
            <a:ext cx="72008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4788024" y="4497600"/>
            <a:ext cx="1080120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5174666" y="3907692"/>
            <a:ext cx="1440160" cy="72008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5714726" y="4490678"/>
            <a:ext cx="1944216" cy="648072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6895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>
                <a:solidFill>
                  <a:srgbClr val="2DA2BF"/>
                </a:solidFill>
              </a:rPr>
              <a:t>N</a:t>
            </a:r>
            <a:r>
              <a:rPr lang="fi-FI" b="1" dirty="0" smtClean="0">
                <a:solidFill>
                  <a:srgbClr val="2DA2BF"/>
                </a:solidFill>
              </a:rPr>
              <a:t>ews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, 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 err="1" smtClean="0">
                <a:solidFill>
                  <a:srgbClr val="2DA2BF"/>
                </a:solidFill>
              </a:rPr>
              <a:t>advice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, 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b="1" dirty="0" err="1" smtClean="0">
                <a:solidFill>
                  <a:srgbClr val="2DA2BF"/>
                </a:solidFill>
              </a:rPr>
              <a:t>furniture</a:t>
            </a:r>
            <a:r>
              <a:rPr lang="fi-FI" dirty="0" smtClean="0">
                <a:solidFill>
                  <a:srgbClr val="2DA2BF"/>
                </a:solidFill>
              </a:rPr>
              <a:t>’</a:t>
            </a:r>
            <a:r>
              <a:rPr lang="fi-FI" dirty="0" smtClean="0"/>
              <a:t> kuuluvat joukkoon sanoja, jotka suomessa ovat laskettavia ja niillä on siis myös monikko, mutta jotka englannissa ovat aina yksiköllisiä.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Tällaisia sanoja ovat myös mm.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 smtClean="0">
                <a:solidFill>
                  <a:schemeClr val="accent1"/>
                </a:solidFill>
              </a:rPr>
              <a:t>luggage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baggage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equipment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hair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homework</a:t>
            </a:r>
            <a:r>
              <a:rPr lang="fi-FI" dirty="0" smtClean="0">
                <a:solidFill>
                  <a:schemeClr val="accent1"/>
                </a:solidFill>
              </a:rPr>
              <a:t>, 	</a:t>
            </a:r>
            <a:r>
              <a:rPr lang="fi-FI" dirty="0" err="1" smtClean="0">
                <a:solidFill>
                  <a:schemeClr val="accent1"/>
                </a:solidFill>
              </a:rPr>
              <a:t>information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jewellery/jewelry</a:t>
            </a:r>
            <a:r>
              <a:rPr lang="fi-FI" dirty="0" smtClean="0">
                <a:solidFill>
                  <a:schemeClr val="accent1"/>
                </a:solidFill>
              </a:rPr>
              <a:t>, </a:t>
            </a:r>
            <a:r>
              <a:rPr lang="fi-FI" dirty="0" err="1" smtClean="0">
                <a:solidFill>
                  <a:schemeClr val="accent1"/>
                </a:solidFill>
              </a:rPr>
              <a:t>knowledge</a:t>
            </a:r>
            <a:r>
              <a:rPr lang="fi-FI" dirty="0" smtClean="0">
                <a:solidFill>
                  <a:schemeClr val="accent1"/>
                </a:solidFill>
              </a:rPr>
              <a:t>, money.							</a:t>
            </a:r>
            <a:r>
              <a:rPr lang="fi-FI" sz="2400" dirty="0" smtClean="0">
                <a:solidFill>
                  <a:schemeClr val="accent1"/>
                </a:solidFill>
              </a:rPr>
              <a:t>ks. s.132</a:t>
            </a:r>
          </a:p>
        </p:txBody>
      </p:sp>
    </p:spTree>
    <p:extLst>
      <p:ext uri="{BB962C8B-B14F-4D97-AF65-F5344CB8AC3E}">
        <p14:creationId xmlns:p14="http://schemas.microsoft.com/office/powerpoint/2010/main" val="2016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Yksikölliset substantiivit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i-FI" dirty="0">
                <a:solidFill>
                  <a:srgbClr val="000000"/>
                </a:solidFill>
              </a:rPr>
              <a:t>Huomaa, että näihin sanoihin liittyvät verbit ja pronominit ovat myös aina yksikössä</a:t>
            </a:r>
            <a:r>
              <a:rPr lang="fi-FI" dirty="0" smtClean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chemeClr val="accent1"/>
                </a:solidFill>
              </a:rPr>
              <a:t>Ovatko nämä </a:t>
            </a:r>
            <a:r>
              <a:rPr lang="fi-FI" dirty="0">
                <a:solidFill>
                  <a:schemeClr val="accent1"/>
                </a:solidFill>
              </a:rPr>
              <a:t>kaikki matkatavarasi? =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000000"/>
                </a:solidFill>
              </a:rPr>
              <a:t>Is </a:t>
            </a:r>
            <a:r>
              <a:rPr lang="fi-FI" b="1" dirty="0" err="1">
                <a:solidFill>
                  <a:srgbClr val="000000"/>
                </a:solidFill>
              </a:rPr>
              <a:t>this</a:t>
            </a:r>
            <a:r>
              <a:rPr lang="fi-FI" b="1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all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your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luggage</a:t>
            </a:r>
            <a:r>
              <a:rPr lang="fi-FI" dirty="0">
                <a:solidFill>
                  <a:srgbClr val="000000"/>
                </a:solidFill>
              </a:rPr>
              <a:t>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8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865130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Käännä.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1. Tämänpäiväiset kotitehtävämme olivat tosi helppoja.</a:t>
            </a:r>
          </a:p>
          <a:p>
            <a:pPr marL="571500" lvl="1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Today’s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homework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was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>
                <a:solidFill>
                  <a:schemeClr val="accent1"/>
                </a:solidFill>
              </a:rPr>
              <a:t>really</a:t>
            </a:r>
            <a:r>
              <a:rPr lang="fi-FI" sz="2400" dirty="0">
                <a:solidFill>
                  <a:schemeClr val="accent1"/>
                </a:solidFill>
              </a:rPr>
              <a:t>/</a:t>
            </a:r>
            <a:r>
              <a:rPr lang="fi-FI" sz="2400" dirty="0" err="1">
                <a:solidFill>
                  <a:schemeClr val="accent1"/>
                </a:solidFill>
              </a:rPr>
              <a:t>dead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easy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2. Annien hiukset ovat punaiset ja kiharat.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Annie’s</a:t>
            </a:r>
            <a:r>
              <a:rPr lang="fi-FI" sz="2400" dirty="0" smtClean="0"/>
              <a:t> </a:t>
            </a:r>
            <a:r>
              <a:rPr lang="fi-FI" sz="2400" dirty="0" err="1" smtClean="0"/>
              <a:t>hair</a:t>
            </a:r>
            <a:r>
              <a:rPr lang="fi-FI" sz="2400" dirty="0" smtClean="0"/>
              <a:t> is </a:t>
            </a:r>
            <a:r>
              <a:rPr lang="fi-FI" sz="2400" dirty="0" err="1" smtClean="0"/>
              <a:t>red</a:t>
            </a:r>
            <a:r>
              <a:rPr lang="fi-FI" sz="2400" dirty="0" smtClean="0"/>
              <a:t> and </a:t>
            </a:r>
            <a:r>
              <a:rPr lang="fi-FI" sz="2400" dirty="0" err="1" smtClean="0"/>
              <a:t>curly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3. Nämä tiedot saavat minut hymyilemään.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information</a:t>
            </a:r>
            <a:r>
              <a:rPr lang="fi-FI" sz="2400" dirty="0" smtClean="0"/>
              <a:t> </a:t>
            </a:r>
            <a:r>
              <a:rPr lang="fi-FI" sz="2400" dirty="0" err="1" smtClean="0"/>
              <a:t>makes</a:t>
            </a:r>
            <a:r>
              <a:rPr lang="fi-FI" sz="2400" dirty="0" smtClean="0"/>
              <a:t> me </a:t>
            </a:r>
            <a:r>
              <a:rPr lang="fi-FI" sz="2400" dirty="0" err="1" smtClean="0"/>
              <a:t>smile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4. Ovatko kaikki nämä varusteet todella tarpeen matkalle?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Is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equipment</a:t>
            </a:r>
            <a:r>
              <a:rPr lang="fi-FI" sz="2400" dirty="0" smtClean="0"/>
              <a:t> </a:t>
            </a:r>
            <a:r>
              <a:rPr lang="fi-FI" sz="2400" dirty="0" err="1" smtClean="0"/>
              <a:t>really</a:t>
            </a:r>
            <a:r>
              <a:rPr lang="fi-FI" sz="2400" dirty="0" smtClean="0"/>
              <a:t> </a:t>
            </a:r>
            <a:r>
              <a:rPr lang="fi-FI" sz="2400" dirty="0" err="1" smtClean="0"/>
              <a:t>necessary</a:t>
            </a:r>
            <a:r>
              <a:rPr lang="fi-FI" sz="2400" dirty="0" smtClean="0"/>
              <a:t> for the </a:t>
            </a:r>
            <a:r>
              <a:rPr lang="fi-FI" sz="2400" dirty="0" err="1" smtClean="0"/>
              <a:t>trip</a:t>
            </a:r>
            <a:r>
              <a:rPr lang="fi-FI" sz="2400" dirty="0" smtClean="0"/>
              <a:t>?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Yksikölliset 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5112568"/>
          </a:xfrm>
        </p:spPr>
        <p:txBody>
          <a:bodyPr>
            <a:noAutofit/>
          </a:bodyPr>
          <a:lstStyle/>
          <a:p>
            <a:r>
              <a:rPr lang="fi-FI" dirty="0" smtClean="0"/>
              <a:t>Jos sinun tarvitsee yksilöidä tai laskea näitä yksiköllisiä substantiiveja, liitetään niiden eteen ilmaisuja: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a </a:t>
            </a:r>
            <a:r>
              <a:rPr lang="fi-FI" dirty="0" err="1" smtClean="0">
                <a:solidFill>
                  <a:schemeClr val="accent1"/>
                </a:solidFill>
              </a:rPr>
              <a:t>piece</a:t>
            </a:r>
            <a:r>
              <a:rPr lang="fi-FI" dirty="0" smtClean="0">
                <a:solidFill>
                  <a:schemeClr val="accent1"/>
                </a:solidFill>
              </a:rPr>
              <a:t> of, an </a:t>
            </a:r>
            <a:r>
              <a:rPr lang="fi-FI" dirty="0" err="1" smtClean="0">
                <a:solidFill>
                  <a:schemeClr val="accent1"/>
                </a:solidFill>
              </a:rPr>
              <a:t>item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bit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slice</a:t>
            </a:r>
            <a:r>
              <a:rPr lang="fi-FI" dirty="0" smtClean="0">
                <a:solidFill>
                  <a:schemeClr val="accent1"/>
                </a:solidFill>
              </a:rPr>
              <a:t> of, a </a:t>
            </a:r>
            <a:r>
              <a:rPr lang="fi-FI" dirty="0" err="1" smtClean="0">
                <a:solidFill>
                  <a:schemeClr val="accent1"/>
                </a:solidFill>
              </a:rPr>
              <a:t>word</a:t>
            </a:r>
            <a:r>
              <a:rPr lang="fi-FI" dirty="0" smtClean="0">
                <a:solidFill>
                  <a:schemeClr val="accent1"/>
                </a:solidFill>
              </a:rPr>
              <a:t> of, etc.</a:t>
            </a:r>
            <a:br>
              <a:rPr lang="fi-FI" dirty="0" smtClean="0">
                <a:solidFill>
                  <a:schemeClr val="accent1"/>
                </a:solidFill>
              </a:rPr>
            </a:b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Esim.	</a:t>
            </a:r>
            <a:r>
              <a:rPr lang="fi-FI" sz="2400" dirty="0" smtClean="0">
                <a:solidFill>
                  <a:schemeClr val="accent1"/>
                </a:solidFill>
              </a:rPr>
              <a:t>Kuulin yhden kiinnostavan uutisen.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heard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one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piece</a:t>
            </a:r>
            <a:r>
              <a:rPr lang="fi-FI" sz="2400" dirty="0" smtClean="0">
                <a:solidFill>
                  <a:srgbClr val="000000"/>
                </a:solidFill>
              </a:rPr>
              <a:t> of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 news. /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heard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one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piece</a:t>
            </a:r>
            <a:r>
              <a:rPr lang="fi-FI" sz="2400" dirty="0" smtClean="0">
                <a:solidFill>
                  <a:srgbClr val="000000"/>
                </a:solidFill>
              </a:rPr>
              <a:t> of news.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endParaRPr lang="fi-FI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Sain muutaman hyvän neuvon ystävältäni. =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I </a:t>
            </a:r>
            <a:r>
              <a:rPr lang="fi-FI" dirty="0" err="1" smtClean="0">
                <a:solidFill>
                  <a:srgbClr val="000000"/>
                </a:solidFill>
              </a:rPr>
              <a:t>got</a:t>
            </a:r>
            <a:r>
              <a:rPr lang="fi-FI" dirty="0" smtClean="0">
                <a:solidFill>
                  <a:srgbClr val="000000"/>
                </a:solidFill>
              </a:rPr>
              <a:t> a </a:t>
            </a:r>
            <a:r>
              <a:rPr lang="fi-FI" dirty="0" err="1" smtClean="0">
                <a:solidFill>
                  <a:srgbClr val="000000"/>
                </a:solidFill>
              </a:rPr>
              <a:t>few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words</a:t>
            </a:r>
            <a:r>
              <a:rPr lang="fi-FI" dirty="0" smtClean="0">
                <a:solidFill>
                  <a:srgbClr val="000000"/>
                </a:solidFill>
              </a:rPr>
              <a:t> of </a:t>
            </a:r>
            <a:r>
              <a:rPr lang="fi-FI" dirty="0" err="1" smtClean="0">
                <a:solidFill>
                  <a:srgbClr val="000000"/>
                </a:solidFill>
              </a:rPr>
              <a:t>good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advice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from</a:t>
            </a:r>
            <a:r>
              <a:rPr lang="fi-FI" dirty="0" smtClean="0">
                <a:solidFill>
                  <a:srgbClr val="000000"/>
                </a:solidFill>
              </a:rPr>
              <a:t> my </a:t>
            </a:r>
            <a:r>
              <a:rPr lang="fi-FI" dirty="0" err="1" smtClean="0">
                <a:solidFill>
                  <a:srgbClr val="000000"/>
                </a:solidFill>
              </a:rPr>
              <a:t>friend</a:t>
            </a:r>
            <a:r>
              <a:rPr lang="fi-FI" dirty="0" smtClean="0">
                <a:solidFill>
                  <a:srgbClr val="000000"/>
                </a:solidFill>
              </a:rPr>
              <a:t>. /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000000"/>
                </a:solidFill>
              </a:rPr>
              <a:t>I </a:t>
            </a:r>
            <a:r>
              <a:rPr lang="fi-FI" dirty="0" err="1" smtClean="0">
                <a:solidFill>
                  <a:srgbClr val="000000"/>
                </a:solidFill>
              </a:rPr>
              <a:t>got</a:t>
            </a:r>
            <a:r>
              <a:rPr lang="fi-FI" dirty="0" smtClean="0">
                <a:solidFill>
                  <a:srgbClr val="000000"/>
                </a:solidFill>
              </a:rPr>
              <a:t> a </a:t>
            </a:r>
            <a:r>
              <a:rPr lang="fi-FI" dirty="0" err="1" smtClean="0">
                <a:solidFill>
                  <a:srgbClr val="000000"/>
                </a:solidFill>
              </a:rPr>
              <a:t>few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good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words</a:t>
            </a:r>
            <a:r>
              <a:rPr lang="fi-FI" dirty="0" smtClean="0">
                <a:solidFill>
                  <a:srgbClr val="000000"/>
                </a:solidFill>
              </a:rPr>
              <a:t> of </a:t>
            </a:r>
            <a:r>
              <a:rPr lang="fi-FI" dirty="0" err="1" smtClean="0">
                <a:solidFill>
                  <a:srgbClr val="000000"/>
                </a:solidFill>
              </a:rPr>
              <a:t>advice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from</a:t>
            </a:r>
            <a:r>
              <a:rPr lang="fi-FI" dirty="0" smtClean="0">
                <a:solidFill>
                  <a:srgbClr val="000000"/>
                </a:solidFill>
              </a:rPr>
              <a:t> my </a:t>
            </a:r>
            <a:r>
              <a:rPr lang="fi-FI" dirty="0" err="1" smtClean="0">
                <a:solidFill>
                  <a:srgbClr val="000000"/>
                </a:solidFill>
              </a:rPr>
              <a:t>friend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7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yksikkö, suomessa yksikkö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Monet tieteiden, urheilulajien, oppiaineiden ja sairauksien nimet saavat englannissa ’</a:t>
            </a:r>
            <a:r>
              <a:rPr lang="fi-FI" b="1" dirty="0" smtClean="0"/>
              <a:t>–</a:t>
            </a:r>
            <a:r>
              <a:rPr lang="fi-FI" b="1" dirty="0" err="1" smtClean="0"/>
              <a:t>s</a:t>
            </a:r>
            <a:r>
              <a:rPr lang="fi-FI" dirty="0" err="1" smtClean="0"/>
              <a:t>’-päätteen</a:t>
            </a:r>
            <a:r>
              <a:rPr lang="fi-FI" dirty="0" smtClean="0"/>
              <a:t>, mutta ovat silti yksiköllisiä.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   Valitse oikea muoto.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Statistics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is/are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interesting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Statistics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smtClean="0">
                <a:solidFill>
                  <a:schemeClr val="accent1"/>
                </a:solidFill>
              </a:rPr>
              <a:t>is</a:t>
            </a:r>
            <a:r>
              <a:rPr lang="is-IS" sz="2400" dirty="0" smtClean="0">
                <a:solidFill>
                  <a:schemeClr val="accent1"/>
                </a:solidFill>
              </a:rPr>
              <a:t>…</a:t>
            </a:r>
            <a:endParaRPr lang="fi-FI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Darts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has/have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become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a </a:t>
            </a:r>
            <a:r>
              <a:rPr lang="fi-FI" sz="2400" dirty="0" err="1">
                <a:solidFill>
                  <a:srgbClr val="000000"/>
                </a:solidFill>
              </a:rPr>
              <a:t>big-money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sport.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2DA2BF"/>
                </a:solidFill>
              </a:rPr>
              <a:t>Darts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has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become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Athletics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gives/give</a:t>
            </a:r>
            <a:r>
              <a:rPr lang="fi-FI" sz="2400" dirty="0" smtClean="0">
                <a:solidFill>
                  <a:srgbClr val="000000"/>
                </a:solidFill>
              </a:rPr>
              <a:t> me an </a:t>
            </a:r>
            <a:r>
              <a:rPr lang="fi-FI" sz="2400" dirty="0" err="1" smtClean="0">
                <a:solidFill>
                  <a:srgbClr val="000000"/>
                </a:solidFill>
              </a:rPr>
              <a:t>opportunity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shine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2DA2BF"/>
                </a:solidFill>
              </a:rPr>
              <a:t>Athletics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gives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endParaRPr lang="fi-FI" sz="2400" dirty="0" smtClean="0">
              <a:solidFill>
                <a:srgbClr val="2DA2BF"/>
              </a:solidFill>
            </a:endParaRP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endParaRPr lang="fi-FI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monikko, suomessa yksikkö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064896" cy="3960440"/>
          </a:xfrm>
        </p:spPr>
        <p:txBody>
          <a:bodyPr>
            <a:noAutofit/>
          </a:bodyPr>
          <a:lstStyle/>
          <a:p>
            <a:r>
              <a:rPr lang="fi-FI" dirty="0" smtClean="0"/>
              <a:t>Kiinnitä erityistä huomiota sanoihin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police</a:t>
            </a:r>
            <a:r>
              <a:rPr lang="fi-FI" dirty="0" smtClean="0">
                <a:solidFill>
                  <a:srgbClr val="2DA2BF"/>
                </a:solidFill>
              </a:rPr>
              <a:t> (=poliisijoukot)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people</a:t>
            </a:r>
            <a:r>
              <a:rPr lang="fi-FI" dirty="0" smtClean="0">
                <a:solidFill>
                  <a:srgbClr val="2DA2BF"/>
                </a:solidFill>
              </a:rPr>
              <a:t>  (=ihmiset)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cattle</a:t>
            </a:r>
            <a:r>
              <a:rPr lang="fi-FI" dirty="0" smtClean="0">
                <a:solidFill>
                  <a:srgbClr val="2DA2BF"/>
                </a:solidFill>
              </a:rPr>
              <a:t> (=karja)</a:t>
            </a:r>
          </a:p>
          <a:p>
            <a:pPr marL="0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dirty="0" err="1" smtClean="0">
                <a:solidFill>
                  <a:srgbClr val="2DA2BF"/>
                </a:solidFill>
              </a:rPr>
              <a:t>poultry</a:t>
            </a:r>
            <a:r>
              <a:rPr lang="fi-FI" dirty="0" smtClean="0">
                <a:solidFill>
                  <a:srgbClr val="2DA2BF"/>
                </a:solidFill>
              </a:rPr>
              <a:t> (=siipikarja)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Nämä sanat ovat monikollisia, joten niihin liittyvät verbit ja pronominit ovat monikossa.</a:t>
            </a:r>
          </a:p>
        </p:txBody>
      </p:sp>
    </p:spTree>
    <p:extLst>
      <p:ext uri="{BB962C8B-B14F-4D97-AF65-F5344CB8AC3E}">
        <p14:creationId xmlns:p14="http://schemas.microsoft.com/office/powerpoint/2010/main" val="10813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7524" y="548680"/>
            <a:ext cx="8712968" cy="936104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monikko, suomessa yksikkö tai monikko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</a:t>
            </a:r>
            <a:r>
              <a:rPr lang="fi-FI" dirty="0" smtClean="0">
                <a:solidFill>
                  <a:schemeClr val="accent1"/>
                </a:solidFill>
              </a:rPr>
              <a:t>(s. 134) ja käännä seuraavat lauseet.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/>
              <a:t>	</a:t>
            </a:r>
            <a:r>
              <a:rPr lang="fi-FI" sz="2400" dirty="0" smtClean="0"/>
              <a:t>1. Oliko keskiaika todella synkkää?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b="1" dirty="0" err="1" smtClean="0">
                <a:solidFill>
                  <a:schemeClr val="accent1"/>
                </a:solidFill>
              </a:rPr>
              <a:t>Were</a:t>
            </a:r>
            <a:r>
              <a:rPr lang="fi-FI" sz="2400" dirty="0" smtClean="0">
                <a:solidFill>
                  <a:schemeClr val="accent1"/>
                </a:solidFill>
              </a:rPr>
              <a:t> the </a:t>
            </a:r>
            <a:r>
              <a:rPr lang="fi-FI" sz="2400" dirty="0" err="1" smtClean="0">
                <a:solidFill>
                  <a:schemeClr val="accent1"/>
                </a:solidFill>
              </a:rPr>
              <a:t>Middle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Age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really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dark</a:t>
            </a:r>
            <a:r>
              <a:rPr lang="fi-FI" sz="2400" dirty="0" smtClean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/>
              <a:t>	2. Missä aurinkolasini ovat?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Where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my </a:t>
            </a:r>
            <a:r>
              <a:rPr lang="fi-FI" sz="2400" dirty="0" err="1" smtClean="0">
                <a:solidFill>
                  <a:schemeClr val="accent1"/>
                </a:solidFill>
              </a:rPr>
              <a:t>shade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3. Se sinun sininen pyjamasi on pyykkikassissa.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err="1" smtClean="0">
                <a:solidFill>
                  <a:schemeClr val="accent1"/>
                </a:solidFill>
              </a:rPr>
              <a:t>Those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blue</a:t>
            </a:r>
            <a:r>
              <a:rPr lang="fi-FI" sz="2400" dirty="0" smtClean="0">
                <a:solidFill>
                  <a:schemeClr val="accent1"/>
                </a:solidFill>
              </a:rPr>
              <a:t> pyjama</a:t>
            </a:r>
            <a:r>
              <a:rPr lang="fi-FI" sz="2400" b="1" dirty="0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of </a:t>
            </a:r>
            <a:r>
              <a:rPr lang="fi-FI" sz="2400" dirty="0" err="1" smtClean="0">
                <a:solidFill>
                  <a:schemeClr val="accent1"/>
                </a:solidFill>
              </a:rPr>
              <a:t>yours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in the 				</a:t>
            </a:r>
            <a:r>
              <a:rPr lang="fi-FI" sz="2400" dirty="0" err="1" smtClean="0">
                <a:solidFill>
                  <a:schemeClr val="accent1"/>
                </a:solidFill>
              </a:rPr>
              <a:t>laundry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bag</a:t>
            </a:r>
            <a:r>
              <a:rPr lang="fi-FI" sz="24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/>
              <a:t>	</a:t>
            </a:r>
            <a:r>
              <a:rPr lang="fi-FI" sz="2400" dirty="0" smtClean="0"/>
              <a:t>4. Tämän kirjan sisältö on kiehtova. =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The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content</a:t>
            </a:r>
            <a:r>
              <a:rPr lang="fi-FI" sz="2400" b="1" dirty="0" err="1" smtClean="0">
                <a:solidFill>
                  <a:schemeClr val="accent1"/>
                </a:solidFill>
              </a:rPr>
              <a:t>s</a:t>
            </a:r>
            <a:r>
              <a:rPr lang="fi-FI" sz="2400" dirty="0" smtClean="0">
                <a:solidFill>
                  <a:schemeClr val="accent1"/>
                </a:solidFill>
              </a:rPr>
              <a:t> of </a:t>
            </a:r>
            <a:r>
              <a:rPr lang="fi-FI" sz="2400" dirty="0" err="1" smtClean="0">
                <a:solidFill>
                  <a:schemeClr val="accent1"/>
                </a:solidFill>
              </a:rPr>
              <a:t>this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book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are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fascinating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8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Substantiivit: yksikölliset ja monikolliset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Monikolliset substantiivit </a:t>
            </a:r>
            <a:r>
              <a:rPr lang="fi-FI" sz="2200" dirty="0" smtClean="0">
                <a:solidFill>
                  <a:srgbClr val="000000"/>
                </a:solidFill>
              </a:rPr>
              <a:t>(”</a:t>
            </a:r>
            <a:r>
              <a:rPr lang="fi-FI" sz="2200" dirty="0" err="1" smtClean="0">
                <a:solidFill>
                  <a:srgbClr val="000000"/>
                </a:solidFill>
              </a:rPr>
              <a:t>Countables</a:t>
            </a:r>
            <a:r>
              <a:rPr lang="fi-FI" sz="2200" dirty="0" smtClean="0">
                <a:solidFill>
                  <a:srgbClr val="000000"/>
                </a:solidFill>
              </a:rPr>
              <a:t>”, ”C-sanat”)</a:t>
            </a:r>
          </a:p>
          <a:p>
            <a:pPr marL="0" indent="0">
              <a:buNone/>
            </a:pPr>
            <a:r>
              <a:rPr lang="fi-FI" sz="2800" dirty="0"/>
              <a:t>E</a:t>
            </a:r>
            <a:r>
              <a:rPr lang="fi-FI" sz="2800" dirty="0" smtClean="0"/>
              <a:t>sim. 	</a:t>
            </a:r>
            <a:r>
              <a:rPr lang="fi-FI" sz="2800" dirty="0" err="1" smtClean="0"/>
              <a:t>one</a:t>
            </a:r>
            <a:r>
              <a:rPr lang="fi-FI" sz="2800" dirty="0" smtClean="0"/>
              <a:t>/a </a:t>
            </a:r>
            <a:r>
              <a:rPr lang="fi-FI" sz="2800" dirty="0" err="1" smtClean="0"/>
              <a:t>dog</a:t>
            </a:r>
            <a:r>
              <a:rPr lang="fi-FI" sz="2800" dirty="0" smtClean="0"/>
              <a:t> – </a:t>
            </a:r>
            <a:r>
              <a:rPr lang="fi-FI" sz="2800" dirty="0" err="1" smtClean="0"/>
              <a:t>dogs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one</a:t>
            </a:r>
            <a:r>
              <a:rPr lang="fi-FI" sz="2800" dirty="0" smtClean="0"/>
              <a:t>/a </a:t>
            </a:r>
            <a:r>
              <a:rPr lang="fi-FI" sz="2800" dirty="0" err="1" smtClean="0"/>
              <a:t>woman</a:t>
            </a:r>
            <a:r>
              <a:rPr lang="fi-FI" sz="2800" dirty="0" smtClean="0"/>
              <a:t> – </a:t>
            </a:r>
            <a:r>
              <a:rPr lang="fi-FI" sz="2800" dirty="0" err="1" smtClean="0"/>
              <a:t>women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err="1" smtClean="0"/>
              <a:t>one/an</a:t>
            </a:r>
            <a:r>
              <a:rPr lang="fi-FI" sz="2800" dirty="0" smtClean="0"/>
              <a:t> </a:t>
            </a:r>
            <a:r>
              <a:rPr lang="fi-FI" sz="2800" dirty="0" err="1" smtClean="0"/>
              <a:t>hour</a:t>
            </a:r>
            <a:r>
              <a:rPr lang="fi-FI" sz="2800" dirty="0" smtClean="0"/>
              <a:t> – </a:t>
            </a:r>
            <a:r>
              <a:rPr lang="fi-FI" sz="2800" dirty="0" err="1" smtClean="0"/>
              <a:t>hours</a:t>
            </a:r>
            <a:endParaRPr lang="fi-FI" sz="2800" dirty="0" smtClean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Yksikölliset substantiivit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sz="2200" dirty="0" smtClean="0">
                <a:solidFill>
                  <a:srgbClr val="000000"/>
                </a:solidFill>
              </a:rPr>
              <a:t>(”</a:t>
            </a:r>
            <a:r>
              <a:rPr lang="fi-FI" sz="2200" dirty="0" err="1" smtClean="0">
                <a:solidFill>
                  <a:srgbClr val="000000"/>
                </a:solidFill>
              </a:rPr>
              <a:t>Uncountables</a:t>
            </a:r>
            <a:r>
              <a:rPr lang="fi-FI" sz="2200" dirty="0" smtClean="0">
                <a:solidFill>
                  <a:srgbClr val="000000"/>
                </a:solidFill>
              </a:rPr>
              <a:t>”, ”U-sanat”)</a:t>
            </a:r>
          </a:p>
          <a:p>
            <a:pPr marL="0" indent="0">
              <a:buNone/>
            </a:pPr>
            <a:r>
              <a:rPr lang="fi-FI" sz="2800" dirty="0"/>
              <a:t>E</a:t>
            </a:r>
            <a:r>
              <a:rPr lang="fi-FI" sz="2800" dirty="0" smtClean="0"/>
              <a:t>sim. </a:t>
            </a:r>
            <a:r>
              <a:rPr lang="fi-FI" sz="2800" dirty="0"/>
              <a:t>	</a:t>
            </a:r>
            <a:r>
              <a:rPr lang="fi-FI" sz="2800" dirty="0" smtClean="0"/>
              <a:t>beauty, </a:t>
            </a:r>
            <a:r>
              <a:rPr lang="fi-FI" sz="2800" dirty="0" err="1" smtClean="0"/>
              <a:t>soup</a:t>
            </a:r>
            <a:r>
              <a:rPr lang="fi-FI" sz="2800" dirty="0" smtClean="0"/>
              <a:t>, </a:t>
            </a:r>
            <a:r>
              <a:rPr lang="fi-FI" sz="2800" dirty="0" err="1" smtClean="0"/>
              <a:t>coffee</a:t>
            </a:r>
            <a:r>
              <a:rPr lang="fi-FI" sz="2800" dirty="0" smtClean="0"/>
              <a:t>, </a:t>
            </a:r>
            <a:r>
              <a:rPr lang="fi-FI" sz="2800" dirty="0" err="1" smtClean="0"/>
              <a:t>love</a:t>
            </a:r>
            <a:r>
              <a:rPr lang="fi-FI" sz="2800" dirty="0" smtClean="0"/>
              <a:t>, music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>
                <a:solidFill>
                  <a:srgbClr val="000000"/>
                </a:solidFill>
              </a:rPr>
              <a:t>Yksiköllisten substantiivien edessä ei voi olla ’a’/’an’</a:t>
            </a:r>
          </a:p>
        </p:txBody>
      </p:sp>
    </p:spTree>
    <p:extLst>
      <p:ext uri="{BB962C8B-B14F-4D97-AF65-F5344CB8AC3E}">
        <p14:creationId xmlns:p14="http://schemas.microsoft.com/office/powerpoint/2010/main" val="2284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Englannissa yksikkö, suomessa monikko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</a:rPr>
              <a:t>Käytä tarvittaessa oppikirjaa apuna </a:t>
            </a:r>
            <a:r>
              <a:rPr lang="fi-FI" dirty="0" smtClean="0">
                <a:solidFill>
                  <a:schemeClr val="accent1"/>
                </a:solidFill>
              </a:rPr>
              <a:t>(s. 134) ja käännä seuraavat lauseet.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sz="2400" dirty="0"/>
              <a:t>5</a:t>
            </a:r>
            <a:r>
              <a:rPr lang="fi-FI" sz="2400" dirty="0" smtClean="0"/>
              <a:t>. Olivatko häät unohtumattomat?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err="1" smtClean="0">
                <a:solidFill>
                  <a:schemeClr val="accent1"/>
                </a:solidFill>
              </a:rPr>
              <a:t>Was</a:t>
            </a:r>
            <a:r>
              <a:rPr lang="fi-FI" sz="2400" dirty="0" smtClean="0">
                <a:solidFill>
                  <a:schemeClr val="accent1"/>
                </a:solidFill>
              </a:rPr>
              <a:t> the </a:t>
            </a:r>
            <a:r>
              <a:rPr lang="fi-FI" sz="2400" dirty="0" err="1" smtClean="0">
                <a:solidFill>
                  <a:schemeClr val="accent1"/>
                </a:solidFill>
              </a:rPr>
              <a:t>wedding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unforgettable</a:t>
            </a:r>
            <a:r>
              <a:rPr lang="fi-FI" sz="2400" dirty="0" smtClean="0">
                <a:solidFill>
                  <a:schemeClr val="accent1"/>
                </a:solidFill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6</a:t>
            </a:r>
            <a:r>
              <a:rPr lang="fi-FI" sz="2400" dirty="0" smtClean="0"/>
              <a:t>. Viime lauantaina olin hautajaisissa.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dirty="0" err="1" smtClean="0">
                <a:solidFill>
                  <a:schemeClr val="accent1"/>
                </a:solidFill>
              </a:rPr>
              <a:t>Last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Saturday</a:t>
            </a:r>
            <a:r>
              <a:rPr lang="fi-FI" sz="2400" dirty="0" smtClean="0">
                <a:solidFill>
                  <a:schemeClr val="accent1"/>
                </a:solidFill>
              </a:rPr>
              <a:t> I </a:t>
            </a:r>
            <a:r>
              <a:rPr lang="fi-FI" sz="2400" dirty="0" err="1" smtClean="0">
                <a:solidFill>
                  <a:schemeClr val="accent1"/>
                </a:solidFill>
              </a:rPr>
              <a:t>went</a:t>
            </a:r>
            <a:r>
              <a:rPr lang="fi-FI" sz="2400" dirty="0" smtClean="0">
                <a:solidFill>
                  <a:schemeClr val="accent1"/>
                </a:solidFill>
              </a:rPr>
              <a:t> to </a:t>
            </a:r>
            <a:r>
              <a:rPr lang="fi-FI" sz="2400" b="1" dirty="0" smtClean="0">
                <a:solidFill>
                  <a:schemeClr val="accent1"/>
                </a:solidFill>
              </a:rPr>
              <a:t>a </a:t>
            </a:r>
            <a:r>
              <a:rPr lang="fi-FI" sz="2400" b="1" dirty="0" err="1" smtClean="0">
                <a:solidFill>
                  <a:schemeClr val="accent1"/>
                </a:solidFill>
              </a:rPr>
              <a:t>funeral</a:t>
            </a:r>
            <a:r>
              <a:rPr lang="fi-FI" sz="2400" dirty="0" smtClean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7</a:t>
            </a:r>
            <a:r>
              <a:rPr lang="fi-FI" sz="2400" dirty="0" smtClean="0"/>
              <a:t>. Tikkaita tarvitaan, jotta yletyt korkeisiin paikkoihin.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	</a:t>
            </a:r>
            <a:r>
              <a:rPr lang="fi-FI" sz="2400" dirty="0" smtClean="0">
                <a:solidFill>
                  <a:schemeClr val="accent1"/>
                </a:solidFill>
              </a:rPr>
              <a:t>	</a:t>
            </a:r>
            <a:r>
              <a:rPr lang="fi-FI" sz="2400" b="1" dirty="0" smtClean="0">
                <a:solidFill>
                  <a:schemeClr val="accent1"/>
                </a:solidFill>
              </a:rPr>
              <a:t>A </a:t>
            </a:r>
            <a:r>
              <a:rPr lang="fi-FI" sz="2400" b="1" dirty="0" err="1" smtClean="0">
                <a:solidFill>
                  <a:schemeClr val="accent1"/>
                </a:solidFill>
              </a:rPr>
              <a:t>ladder</a:t>
            </a:r>
            <a:r>
              <a:rPr lang="fi-FI" sz="2400" b="1" dirty="0" smtClean="0">
                <a:solidFill>
                  <a:schemeClr val="accent1"/>
                </a:solidFill>
              </a:rPr>
              <a:t> is </a:t>
            </a:r>
            <a:r>
              <a:rPr lang="fi-FI" sz="2400" dirty="0" err="1" smtClean="0">
                <a:solidFill>
                  <a:schemeClr val="accent1"/>
                </a:solidFill>
              </a:rPr>
              <a:t>needed</a:t>
            </a:r>
            <a:r>
              <a:rPr lang="fi-FI" sz="2400" dirty="0" smtClean="0">
                <a:solidFill>
                  <a:schemeClr val="accent1"/>
                </a:solidFill>
              </a:rPr>
              <a:t> to </a:t>
            </a:r>
            <a:r>
              <a:rPr lang="fi-FI" sz="2400" dirty="0" err="1" smtClean="0">
                <a:solidFill>
                  <a:schemeClr val="accent1"/>
                </a:solidFill>
              </a:rPr>
              <a:t>reach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high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places</a:t>
            </a:r>
            <a:r>
              <a:rPr lang="fi-FI" sz="2400" dirty="0" smtClean="0">
                <a:solidFill>
                  <a:schemeClr val="accent1"/>
                </a:solidFill>
              </a:rPr>
              <a:t>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	8</a:t>
            </a:r>
            <a:r>
              <a:rPr lang="fi-FI" sz="2400" dirty="0" smtClean="0"/>
              <a:t>. Kasvosi näyttävät tutuilta. =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		</a:t>
            </a:r>
            <a:r>
              <a:rPr lang="fi-FI" sz="2400" dirty="0" err="1" smtClean="0">
                <a:solidFill>
                  <a:schemeClr val="accent1"/>
                </a:solidFill>
              </a:rPr>
              <a:t>Your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face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looks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</a:rPr>
              <a:t>familiar</a:t>
            </a:r>
            <a:r>
              <a:rPr lang="fi-FI" sz="2400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7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4393" y="34036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Kollektiivisubstantiivit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6409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Ihmisryhmää tarkoittavien sanojen eli kollektiivisubstantiivien jälkeen verbi voi olla</a:t>
            </a:r>
            <a:r>
              <a:rPr lang="fi-FI" b="1" dirty="0" smtClean="0">
                <a:solidFill>
                  <a:srgbClr val="000000"/>
                </a:solidFill>
              </a:rPr>
              <a:t> joko yksikössä tai monikossa</a:t>
            </a:r>
            <a:r>
              <a:rPr lang="fi-FI" dirty="0" smtClean="0">
                <a:solidFill>
                  <a:srgbClr val="000000"/>
                </a:solidFill>
              </a:rPr>
              <a:t>. 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24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Mieti, miksi ’</a:t>
            </a:r>
            <a:r>
              <a:rPr lang="fi-FI" b="1" dirty="0" err="1" smtClean="0">
                <a:solidFill>
                  <a:schemeClr val="accent1"/>
                </a:solidFill>
              </a:rPr>
              <a:t>joukkue</a:t>
            </a:r>
            <a:r>
              <a:rPr lang="fi-FI" dirty="0" err="1" smtClean="0">
                <a:solidFill>
                  <a:schemeClr val="accent1"/>
                </a:solidFill>
              </a:rPr>
              <a:t>’-sanaa</a:t>
            </a:r>
            <a:r>
              <a:rPr lang="fi-FI" dirty="0" smtClean="0">
                <a:solidFill>
                  <a:schemeClr val="accent1"/>
                </a:solidFill>
              </a:rPr>
              <a:t> on käytetty eri tavoin.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Our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team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is</a:t>
            </a:r>
            <a:r>
              <a:rPr lang="fi-FI" sz="2400" dirty="0" smtClean="0">
                <a:solidFill>
                  <a:srgbClr val="000000"/>
                </a:solidFill>
              </a:rPr>
              <a:t> the </a:t>
            </a:r>
            <a:r>
              <a:rPr lang="fi-FI" sz="2400" dirty="0" err="1" smtClean="0">
                <a:solidFill>
                  <a:srgbClr val="000000"/>
                </a:solidFill>
              </a:rPr>
              <a:t>absolute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best</a:t>
            </a:r>
            <a:r>
              <a:rPr lang="fi-FI" sz="2400" dirty="0" smtClean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spcAft>
                <a:spcPts val="1800"/>
              </a:spcAft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Our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team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are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wearing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blue-and-white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socks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Jos kollektiivisubstantiivia ajatellaan yhtenä ryhmänä, käytetään yksikköä. </a:t>
            </a:r>
            <a:r>
              <a:rPr lang="fi-FI" sz="2400" dirty="0" smtClean="0">
                <a:solidFill>
                  <a:srgbClr val="2DA2BF"/>
                </a:solidFill>
              </a:rPr>
              <a:t>(</a:t>
            </a:r>
            <a:r>
              <a:rPr lang="fi-FI" sz="2400" dirty="0" err="1" smtClean="0">
                <a:solidFill>
                  <a:srgbClr val="2DA2BF"/>
                </a:solidFill>
              </a:rPr>
              <a:t>Our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team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smtClean="0">
                <a:solidFill>
                  <a:srgbClr val="2DA2BF"/>
                </a:solidFill>
              </a:rPr>
              <a:t>is</a:t>
            </a:r>
            <a:r>
              <a:rPr lang="is-IS" sz="2400" dirty="0" smtClean="0">
                <a:solidFill>
                  <a:srgbClr val="2DA2BF"/>
                </a:solidFill>
              </a:rPr>
              <a:t>…</a:t>
            </a:r>
            <a:r>
              <a:rPr lang="fi-FI" sz="2400" dirty="0" smtClean="0">
                <a:solidFill>
                  <a:srgbClr val="2DA2BF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Jos puolestaan ajatellaan yksilöitä ryhmässä,     käytetään monikkoa. </a:t>
            </a:r>
            <a:r>
              <a:rPr lang="fi-FI" sz="2400" dirty="0" smtClean="0">
                <a:solidFill>
                  <a:srgbClr val="2DA2BF"/>
                </a:solidFill>
              </a:rPr>
              <a:t>(</a:t>
            </a:r>
            <a:r>
              <a:rPr lang="fi-FI" sz="2400" dirty="0" err="1" smtClean="0">
                <a:solidFill>
                  <a:srgbClr val="2DA2BF"/>
                </a:solidFill>
              </a:rPr>
              <a:t>Our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team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b="1" dirty="0" err="1" smtClean="0">
                <a:solidFill>
                  <a:srgbClr val="2DA2BF"/>
                </a:solidFill>
              </a:rPr>
              <a:t>are</a:t>
            </a:r>
            <a:r>
              <a:rPr lang="fi-FI" sz="2400" dirty="0" smtClean="0">
                <a:solidFill>
                  <a:srgbClr val="2DA2BF"/>
                </a:solidFill>
              </a:rPr>
              <a:t> </a:t>
            </a:r>
            <a:r>
              <a:rPr lang="fi-FI" sz="2400" dirty="0" err="1" smtClean="0">
                <a:solidFill>
                  <a:srgbClr val="2DA2BF"/>
                </a:solidFill>
              </a:rPr>
              <a:t>wearing</a:t>
            </a:r>
            <a:r>
              <a:rPr lang="is-IS" sz="2400" dirty="0" smtClean="0">
                <a:solidFill>
                  <a:srgbClr val="2DA2BF"/>
                </a:solidFill>
              </a:rPr>
              <a:t>…)</a:t>
            </a: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4747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93610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Jokaisella omansa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8496944" cy="3816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dirty="0" smtClean="0">
                <a:solidFill>
                  <a:srgbClr val="000000"/>
                </a:solidFill>
              </a:rPr>
              <a:t>Jos omistajia on useampia kuin yksi ja jokaisella on puheena olevaa asiaa omansa, ovat omistettavat asiat ja esineetkin monikossa.</a:t>
            </a: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Miehet kättelivät ja esittelivät vaimonsa.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smtClean="0"/>
              <a:t>The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shook</a:t>
            </a:r>
            <a:r>
              <a:rPr lang="fi-FI" dirty="0" smtClean="0"/>
              <a:t> </a:t>
            </a:r>
            <a:r>
              <a:rPr lang="fi-FI" b="1" dirty="0" err="1" smtClean="0"/>
              <a:t>hands</a:t>
            </a:r>
            <a:r>
              <a:rPr lang="fi-FI" dirty="0" smtClean="0"/>
              <a:t> and </a:t>
            </a:r>
            <a:r>
              <a:rPr lang="fi-FI" dirty="0" err="1" smtClean="0"/>
              <a:t>introduced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b="1" dirty="0" err="1" smtClean="0"/>
              <a:t>wives</a:t>
            </a:r>
            <a:r>
              <a:rPr lang="fi-FI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Niin moni menetti henkensä sinä päivänä.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dirty="0" err="1" smtClean="0">
                <a:solidFill>
                  <a:srgbClr val="000000"/>
                </a:solidFill>
              </a:rPr>
              <a:t>So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many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lost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their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lives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that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day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4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Jokaisella omansa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sz="2800" dirty="0">
                <a:solidFill>
                  <a:srgbClr val="000000"/>
                </a:solidFill>
              </a:rPr>
              <a:t>Jos tilanteeseen liittyy useampia esineitä tai asioita kuin yksi, on silloinkin käytettävä monikkoa.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He </a:t>
            </a:r>
            <a:r>
              <a:rPr lang="fi-FI" sz="2800" dirty="0">
                <a:solidFill>
                  <a:srgbClr val="2DA2BF"/>
                </a:solidFill>
              </a:rPr>
              <a:t>vaihtoivat paikkoja kanssamme. =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>
                <a:solidFill>
                  <a:srgbClr val="000000"/>
                </a:solidFill>
              </a:rPr>
              <a:t>They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changed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places</a:t>
            </a:r>
            <a:r>
              <a:rPr lang="fi-FI" sz="2800" dirty="0">
                <a:solidFill>
                  <a:srgbClr val="000000"/>
                </a:solidFill>
              </a:rPr>
              <a:t> with us.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995" y="332656"/>
            <a:ext cx="8784976" cy="1143000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Substantiivit: yksikölliset ja monikolliset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67544" y="1340768"/>
            <a:ext cx="8445624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fi-FI" sz="2800" dirty="0">
                <a:solidFill>
                  <a:srgbClr val="000000"/>
                </a:solidFill>
              </a:rPr>
              <a:t>Joitakin sanoja voidaan käyttää sekä yksiköllisessä että monikollisessa muodossa. Tällöin niiden merkitys kuitenkin muuttuu</a:t>
            </a:r>
            <a:r>
              <a:rPr lang="fi-FI" sz="2800" dirty="0" smtClean="0">
                <a:solidFill>
                  <a:srgbClr val="000000"/>
                </a:solidFill>
              </a:rPr>
              <a:t>. Esimerkiksi:</a:t>
            </a:r>
            <a:endParaRPr lang="fi-FI" sz="2800" dirty="0">
              <a:solidFill>
                <a:srgbClr val="000000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3655640"/>
              </p:ext>
            </p:extLst>
          </p:nvPr>
        </p:nvGraphicFramePr>
        <p:xfrm>
          <a:off x="539552" y="2780929"/>
          <a:ext cx="7992888" cy="3140660"/>
        </p:xfrm>
        <a:graphic>
          <a:graphicData uri="http://schemas.openxmlformats.org/drawingml/2006/table">
            <a:tbl>
              <a:tblPr bandRow="1" bandCol="1"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002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four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rooms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huonetta)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 err="1" smtClean="0"/>
                        <a:t>room</a:t>
                      </a:r>
                      <a:r>
                        <a:rPr lang="fi-FI" sz="2800" dirty="0" smtClean="0"/>
                        <a:t> for </a:t>
                      </a:r>
                      <a:r>
                        <a:rPr lang="fi-FI" sz="2800" dirty="0" err="1" smtClean="0"/>
                        <a:t>two</a:t>
                      </a:r>
                      <a:r>
                        <a:rPr lang="fi-FI" sz="2200" dirty="0" smtClean="0"/>
                        <a:t> (= tilaa)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02">
                <a:tc>
                  <a:txBody>
                    <a:bodyPr/>
                    <a:lstStyle/>
                    <a:p>
                      <a:pPr algn="r"/>
                      <a:r>
                        <a:rPr lang="fi-FI" sz="2800" b="1" dirty="0" smtClean="0"/>
                        <a:t>a </a:t>
                      </a:r>
                      <a:r>
                        <a:rPr lang="fi-FI" sz="2800" b="1" dirty="0" err="1" smtClean="0"/>
                        <a:t>hair</a:t>
                      </a:r>
                      <a:r>
                        <a:rPr lang="fi-FI" sz="2800" b="1" dirty="0" smtClean="0"/>
                        <a:t> </a:t>
                      </a:r>
                      <a:r>
                        <a:rPr lang="fi-FI" sz="2800" dirty="0" smtClean="0"/>
                        <a:t>in the </a:t>
                      </a:r>
                      <a:r>
                        <a:rPr lang="fi-FI" sz="2800" dirty="0" err="1" smtClean="0"/>
                        <a:t>soup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hius)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lovely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red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hair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200" dirty="0" smtClean="0"/>
                        <a:t>(= hiukset)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49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I’ll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dirty="0" err="1" smtClean="0"/>
                        <a:t>have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smtClean="0"/>
                        <a:t>a </a:t>
                      </a:r>
                      <a:r>
                        <a:rPr lang="fi-FI" sz="2800" b="1" dirty="0" err="1" smtClean="0"/>
                        <a:t>coffee</a:t>
                      </a:r>
                      <a:r>
                        <a:rPr lang="fi-FI" sz="2800" baseline="0" dirty="0" smtClean="0"/>
                        <a:t> </a:t>
                      </a:r>
                    </a:p>
                    <a:p>
                      <a:pPr algn="ctr"/>
                      <a:r>
                        <a:rPr lang="fi-FI" sz="2200" baseline="0" dirty="0" smtClean="0"/>
                        <a:t>(= kahviannos)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baseline="0" dirty="0" err="1" smtClean="0"/>
                        <a:t>spilt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b="1" baseline="0" dirty="0" err="1" smtClean="0"/>
                        <a:t>coffee</a:t>
                      </a:r>
                      <a:r>
                        <a:rPr lang="fi-FI" sz="2800" baseline="0" dirty="0" smtClean="0"/>
                        <a:t> on the </a:t>
                      </a:r>
                      <a:r>
                        <a:rPr lang="fi-FI" sz="2800" baseline="0" dirty="0" err="1" smtClean="0"/>
                        <a:t>floor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200" baseline="0" dirty="0" smtClean="0"/>
                        <a:t>(=kahvia)</a:t>
                      </a:r>
                      <a:endParaRPr lang="fi-FI" sz="2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991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err="1" smtClean="0"/>
                        <a:t>many</a:t>
                      </a:r>
                      <a:r>
                        <a:rPr lang="fi-FI" sz="2800" dirty="0" smtClean="0"/>
                        <a:t> </a:t>
                      </a:r>
                      <a:r>
                        <a:rPr lang="fi-FI" sz="2800" b="1" dirty="0" err="1" smtClean="0"/>
                        <a:t>experiences</a:t>
                      </a:r>
                      <a:r>
                        <a:rPr lang="fi-FI" sz="2800" b="1" dirty="0" smtClean="0"/>
                        <a:t> </a:t>
                      </a:r>
                    </a:p>
                    <a:p>
                      <a:pPr algn="ctr"/>
                      <a:r>
                        <a:rPr lang="fi-FI" sz="2200" dirty="0" smtClean="0"/>
                        <a:t>(= koettuja asioita)</a:t>
                      </a:r>
                      <a:endParaRPr lang="fi-FI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 </a:t>
                      </a:r>
                      <a:r>
                        <a:rPr lang="fi-FI" sz="2800" dirty="0" err="1" smtClean="0"/>
                        <a:t>lot</a:t>
                      </a:r>
                      <a:r>
                        <a:rPr lang="fi-FI" sz="2800" dirty="0" smtClean="0"/>
                        <a:t> of </a:t>
                      </a:r>
                      <a:r>
                        <a:rPr lang="fi-FI" sz="2800" b="1" dirty="0" err="1" smtClean="0"/>
                        <a:t>experience</a:t>
                      </a:r>
                      <a:r>
                        <a:rPr lang="fi-FI" sz="2800" b="1" dirty="0" smtClean="0"/>
                        <a:t> </a:t>
                      </a:r>
                    </a:p>
                    <a:p>
                      <a:pPr algn="ctr"/>
                      <a:r>
                        <a:rPr lang="fi-FI" sz="2200" b="0" dirty="0" smtClean="0"/>
                        <a:t>(= saavutettu harjaantuminen)</a:t>
                      </a:r>
                      <a:endParaRPr lang="fi-FI" sz="2200" b="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9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 smtClean="0">
                <a:solidFill>
                  <a:srgbClr val="2DA2BF"/>
                </a:solidFill>
              </a:rPr>
              <a:t>Activate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3744416" cy="3777283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 smtClean="0"/>
              <a:t>1.  </a:t>
            </a:r>
            <a:r>
              <a:rPr lang="fi-FI" sz="3000" dirty="0" err="1" smtClean="0"/>
              <a:t>butter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2.  </a:t>
            </a:r>
            <a:r>
              <a:rPr lang="fi-FI" sz="3000" dirty="0" err="1" smtClean="0"/>
              <a:t>photo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3.  </a:t>
            </a:r>
            <a:r>
              <a:rPr lang="fi-FI" sz="3000" dirty="0" err="1" smtClean="0"/>
              <a:t>water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4.  </a:t>
            </a:r>
            <a:r>
              <a:rPr lang="fi-FI" sz="3000" dirty="0" err="1" smtClean="0"/>
              <a:t>intelligence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5.  </a:t>
            </a:r>
            <a:r>
              <a:rPr lang="fi-FI" sz="3000" dirty="0" err="1" smtClean="0"/>
              <a:t>birthday</a:t>
            </a:r>
            <a:r>
              <a:rPr lang="fi-FI" sz="3000" dirty="0" smtClean="0"/>
              <a:t> </a:t>
            </a:r>
            <a:r>
              <a:rPr lang="fi-FI" sz="3000" dirty="0" err="1" smtClean="0"/>
              <a:t>cake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6.  </a:t>
            </a:r>
            <a:r>
              <a:rPr lang="fi-FI" sz="3000" dirty="0" err="1" smtClean="0"/>
              <a:t>neighbourhood</a:t>
            </a:r>
            <a:endParaRPr lang="fi-FI" sz="3000" dirty="0" smtClean="0"/>
          </a:p>
          <a:p>
            <a:pPr marL="0" indent="0">
              <a:buNone/>
            </a:pPr>
            <a:r>
              <a:rPr lang="fi-FI" sz="3000" dirty="0" smtClean="0"/>
              <a:t>7.  rubbish</a:t>
            </a:r>
          </a:p>
          <a:p>
            <a:pPr marL="0" indent="0">
              <a:buNone/>
            </a:pPr>
            <a:r>
              <a:rPr lang="fi-FI" sz="3000" dirty="0" smtClean="0"/>
              <a:t>8.  </a:t>
            </a:r>
            <a:r>
              <a:rPr lang="fi-FI" sz="3000" dirty="0" err="1" smtClean="0"/>
              <a:t>bread</a:t>
            </a:r>
            <a:endParaRPr lang="fi-FI" sz="3000" dirty="0" smtClean="0"/>
          </a:p>
          <a:p>
            <a:pPr marL="514350" indent="-514350">
              <a:buAutoNum type="arabicPeriod"/>
            </a:pPr>
            <a:endParaRPr lang="fi-FI" dirty="0" smtClean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835696" y="2780928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915816" y="414908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20384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907704" y="227687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1763688" y="32849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62778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2051720" y="5085184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1835696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19256" cy="92772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Mieti, voiko seuraavia substantiiveja laskea ja onko niillä monikkoa (C) vai ovatko ne yksiköllisiä sanoja (U).</a:t>
            </a:r>
          </a:p>
        </p:txBody>
      </p:sp>
      <p:sp>
        <p:nvSpPr>
          <p:cNvPr id="15" name="Sisällön paikkamerkki 3"/>
          <p:cNvSpPr>
            <a:spLocks noGrp="1"/>
          </p:cNvSpPr>
          <p:nvPr>
            <p:ph sz="half" idx="2"/>
          </p:nvPr>
        </p:nvSpPr>
        <p:spPr>
          <a:xfrm>
            <a:off x="4427984" y="2348880"/>
            <a:ext cx="4402832" cy="3816424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9.   </a:t>
            </a:r>
            <a:r>
              <a:rPr lang="fi-FI" dirty="0" err="1" smtClean="0"/>
              <a:t>milk</a:t>
            </a:r>
            <a:r>
              <a:rPr lang="fi-FI" dirty="0" smtClean="0"/>
              <a:t>  </a:t>
            </a:r>
          </a:p>
          <a:p>
            <a:pPr marL="0" indent="0">
              <a:buNone/>
            </a:pPr>
            <a:r>
              <a:rPr lang="fi-FI" dirty="0" smtClean="0"/>
              <a:t>10. </a:t>
            </a:r>
            <a:r>
              <a:rPr lang="fi-FI" dirty="0" err="1" smtClean="0"/>
              <a:t>silver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11. </a:t>
            </a:r>
            <a:r>
              <a:rPr lang="fi-FI" dirty="0" err="1" smtClean="0"/>
              <a:t>silver</a:t>
            </a:r>
            <a:r>
              <a:rPr lang="fi-FI" dirty="0" smtClean="0"/>
              <a:t> </a:t>
            </a:r>
            <a:r>
              <a:rPr lang="fi-FI" dirty="0" err="1" smtClean="0"/>
              <a:t>coin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12. </a:t>
            </a:r>
            <a:r>
              <a:rPr lang="fi-FI" dirty="0" err="1" smtClean="0"/>
              <a:t>blood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13. </a:t>
            </a:r>
            <a:r>
              <a:rPr lang="fi-FI" dirty="0" err="1" smtClean="0"/>
              <a:t>blood</a:t>
            </a:r>
            <a:r>
              <a:rPr lang="fi-FI" dirty="0" smtClean="0"/>
              <a:t> </a:t>
            </a:r>
            <a:r>
              <a:rPr lang="fi-FI" dirty="0" err="1" smtClean="0"/>
              <a:t>test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14. </a:t>
            </a:r>
            <a:r>
              <a:rPr lang="fi-FI" dirty="0" err="1" smtClean="0"/>
              <a:t>energy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15. </a:t>
            </a:r>
            <a:r>
              <a:rPr lang="fi-FI" dirty="0" err="1"/>
              <a:t>M</a:t>
            </a:r>
            <a:r>
              <a:rPr lang="fi-FI" dirty="0" err="1" smtClean="0"/>
              <a:t>onday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16. </a:t>
            </a:r>
            <a:r>
              <a:rPr lang="fi-FI" dirty="0" err="1" smtClean="0"/>
              <a:t>power</a:t>
            </a:r>
            <a:endParaRPr lang="fi-FI" dirty="0" smtClean="0"/>
          </a:p>
        </p:txBody>
      </p:sp>
      <p:sp>
        <p:nvSpPr>
          <p:cNvPr id="19" name="Suorakulmio 18"/>
          <p:cNvSpPr/>
          <p:nvPr/>
        </p:nvSpPr>
        <p:spPr>
          <a:xfrm>
            <a:off x="5724128" y="2276872"/>
            <a:ext cx="50405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796136" y="2780928"/>
            <a:ext cx="57606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5868144" y="3717032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084168" y="465313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012160" y="5589240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6444208" y="3212976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6516216" y="4149080"/>
            <a:ext cx="57606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6228184" y="5085184"/>
            <a:ext cx="56363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i-FI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000000"/>
                </a:solidFill>
              </a:rPr>
              <a:t>Tavallisesti laskettavan substantiivin monikko muodostetaan liittämällä sanan jälkeen ’</a:t>
            </a:r>
            <a:r>
              <a:rPr lang="fi-FI" sz="2800" b="1" dirty="0" smtClean="0">
                <a:solidFill>
                  <a:srgbClr val="000000"/>
                </a:solidFill>
              </a:rPr>
              <a:t>-s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 marL="0" indent="0">
              <a:buNone/>
            </a:pPr>
            <a:r>
              <a:rPr lang="fi-FI" sz="2800" dirty="0" smtClean="0"/>
              <a:t>	a </a:t>
            </a:r>
            <a:r>
              <a:rPr lang="fi-FI" sz="2800" dirty="0" err="1" smtClean="0"/>
              <a:t>horse</a:t>
            </a:r>
            <a:r>
              <a:rPr lang="fi-FI" sz="2800" dirty="0" smtClean="0"/>
              <a:t> – </a:t>
            </a:r>
            <a:r>
              <a:rPr lang="fi-FI" sz="2800" dirty="0" err="1" smtClean="0"/>
              <a:t>horse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an </a:t>
            </a:r>
            <a:r>
              <a:rPr lang="fi-FI" sz="2800" dirty="0" err="1" smtClean="0"/>
              <a:t>artist</a:t>
            </a:r>
            <a:r>
              <a:rPr lang="fi-FI" sz="2800" dirty="0" smtClean="0"/>
              <a:t> – </a:t>
            </a:r>
            <a:r>
              <a:rPr lang="fi-FI" sz="2800" dirty="0" err="1" smtClean="0"/>
              <a:t>artist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 cup – </a:t>
            </a:r>
            <a:r>
              <a:rPr lang="fi-FI" sz="2800" dirty="0" err="1" smtClean="0"/>
              <a:t>cup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a </a:t>
            </a:r>
            <a:r>
              <a:rPr lang="fi-FI" sz="2800" dirty="0" err="1" smtClean="0"/>
              <a:t>teenager</a:t>
            </a:r>
            <a:r>
              <a:rPr lang="fi-FI" sz="2800" dirty="0" smtClean="0"/>
              <a:t> – </a:t>
            </a:r>
            <a:r>
              <a:rPr lang="fi-FI" sz="2800" dirty="0" err="1" smtClean="0"/>
              <a:t>teenager</a:t>
            </a:r>
            <a:r>
              <a:rPr lang="fi-FI" sz="2800" b="1" dirty="0" err="1" smtClean="0"/>
              <a:t>s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/>
              <a:t>	</a:t>
            </a:r>
            <a:r>
              <a:rPr lang="fi-FI" sz="2800" dirty="0" smtClean="0"/>
              <a:t>a UFO – </a:t>
            </a:r>
            <a:r>
              <a:rPr lang="fi-FI" sz="2800" dirty="0" err="1" smtClean="0"/>
              <a:t>UFO</a:t>
            </a:r>
            <a:r>
              <a:rPr lang="fi-FI" sz="2800" b="1" dirty="0" err="1" smtClean="0"/>
              <a:t>s</a:t>
            </a:r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965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 smtClean="0"/>
              <a:t>Tarkastele seuraavien sanojen monikon muodotusta. Miksi niiden monikkomuodossa on ’</a:t>
            </a:r>
            <a:r>
              <a:rPr lang="fi-FI" sz="3000" b="1" dirty="0">
                <a:solidFill>
                  <a:schemeClr val="tx1"/>
                </a:solidFill>
              </a:rPr>
              <a:t> </a:t>
            </a:r>
            <a:r>
              <a:rPr lang="fi-FI" sz="3000" b="1" dirty="0"/>
              <a:t>–</a:t>
            </a:r>
            <a:r>
              <a:rPr lang="fi-FI" sz="3000" b="1" dirty="0" smtClean="0"/>
              <a:t>es</a:t>
            </a:r>
            <a:r>
              <a:rPr lang="fi-FI" sz="3000" dirty="0" smtClean="0"/>
              <a:t>’-pääte?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 smtClean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bus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 smtClean="0">
                <a:solidFill>
                  <a:schemeClr val="tx1"/>
                </a:solidFill>
              </a:rPr>
              <a:t>	a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dirty="0">
                <a:solidFill>
                  <a:schemeClr val="tx1"/>
                </a:solidFill>
              </a:rPr>
              <a:t> – </a:t>
            </a:r>
            <a:r>
              <a:rPr lang="fi-FI" sz="3000" dirty="0" err="1">
                <a:solidFill>
                  <a:schemeClr val="tx1"/>
                </a:solidFill>
              </a:rPr>
              <a:t>kiss</a:t>
            </a:r>
            <a:r>
              <a:rPr lang="fi-FI" sz="3000" b="1" dirty="0" err="1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bush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bush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church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church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buzz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buzz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>
                <a:solidFill>
                  <a:schemeClr val="tx1"/>
                </a:solidFill>
              </a:rPr>
              <a:t>box – </a:t>
            </a:r>
            <a:r>
              <a:rPr lang="fi-FI" sz="3000" dirty="0" err="1" smtClean="0">
                <a:solidFill>
                  <a:schemeClr val="tx1"/>
                </a:solidFill>
              </a:rPr>
              <a:t>box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/>
          </a:p>
          <a:p>
            <a:r>
              <a:rPr lang="fi-FI" sz="3000" dirty="0">
                <a:solidFill>
                  <a:schemeClr val="tx1"/>
                </a:solidFill>
              </a:rPr>
              <a:t>Jos sana päättyy kirjaimiin </a:t>
            </a:r>
            <a:r>
              <a:rPr lang="fi-FI" sz="3000" b="1" dirty="0" smtClean="0">
                <a:solidFill>
                  <a:schemeClr val="tx1"/>
                </a:solidFill>
              </a:rPr>
              <a:t>–s, </a:t>
            </a:r>
            <a:r>
              <a:rPr lang="fi-FI" sz="3000" b="1" dirty="0">
                <a:solidFill>
                  <a:schemeClr val="tx1"/>
                </a:solidFill>
              </a:rPr>
              <a:t>–ss</a:t>
            </a:r>
            <a:r>
              <a:rPr lang="fi-FI" sz="3000" b="1" dirty="0" smtClean="0">
                <a:solidFill>
                  <a:schemeClr val="tx1"/>
                </a:solidFill>
              </a:rPr>
              <a:t>, </a:t>
            </a:r>
            <a:r>
              <a:rPr lang="fi-FI" sz="3000" b="1" dirty="0">
                <a:solidFill>
                  <a:schemeClr val="tx1"/>
                </a:solidFill>
              </a:rPr>
              <a:t>–sh, –</a:t>
            </a:r>
            <a:r>
              <a:rPr lang="fi-FI" sz="3000" b="1" dirty="0" err="1">
                <a:solidFill>
                  <a:schemeClr val="tx1"/>
                </a:solidFill>
              </a:rPr>
              <a:t>ch</a:t>
            </a:r>
            <a:r>
              <a:rPr lang="fi-FI" sz="3000" b="1" dirty="0">
                <a:solidFill>
                  <a:schemeClr val="tx1"/>
                </a:solidFill>
              </a:rPr>
              <a:t>, –z </a:t>
            </a:r>
            <a:r>
              <a:rPr lang="fi-FI" sz="3000" dirty="0">
                <a:solidFill>
                  <a:schemeClr val="tx1"/>
                </a:solidFill>
              </a:rPr>
              <a:t>tai</a:t>
            </a:r>
            <a:r>
              <a:rPr lang="fi-FI" sz="3000" b="1" dirty="0">
                <a:solidFill>
                  <a:schemeClr val="tx1"/>
                </a:solidFill>
              </a:rPr>
              <a:t> –x</a:t>
            </a:r>
            <a:r>
              <a:rPr lang="fi-FI" sz="3000" dirty="0">
                <a:solidFill>
                  <a:schemeClr val="tx1"/>
                </a:solidFill>
              </a:rPr>
              <a:t>, monikon pääte on </a:t>
            </a:r>
            <a:r>
              <a:rPr lang="fi-FI" sz="3000" dirty="0" smtClean="0">
                <a:solidFill>
                  <a:schemeClr val="tx1"/>
                </a:solidFill>
              </a:rPr>
              <a:t>’</a:t>
            </a:r>
            <a:r>
              <a:rPr lang="fi-FI" sz="3000" b="1" dirty="0" smtClean="0">
                <a:solidFill>
                  <a:schemeClr val="tx1"/>
                </a:solidFill>
              </a:rPr>
              <a:t>–es</a:t>
            </a:r>
            <a:r>
              <a:rPr lang="fi-FI" sz="3000" dirty="0" smtClean="0">
                <a:solidFill>
                  <a:schemeClr val="tx1"/>
                </a:solidFill>
              </a:rPr>
              <a:t>’.</a:t>
            </a:r>
            <a:endParaRPr lang="fi-FI" sz="3000" dirty="0">
              <a:solidFill>
                <a:schemeClr val="tx1"/>
              </a:solidFill>
            </a:endParaRPr>
          </a:p>
          <a:p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140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 smtClean="0"/>
              <a:t>Mitä huomaat ’</a:t>
            </a:r>
            <a:r>
              <a:rPr lang="fi-FI" sz="3000" b="1" dirty="0" smtClean="0"/>
              <a:t>–o</a:t>
            </a:r>
            <a:r>
              <a:rPr lang="fi-FI" sz="3000" dirty="0" smtClean="0"/>
              <a:t>’-päätteisten sanojen monikosta?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fi-FI" sz="3000" dirty="0" smtClean="0"/>
              <a:t>	</a:t>
            </a:r>
            <a:r>
              <a:rPr lang="fi-FI" sz="3000" dirty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tomato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tomato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 smtClean="0">
                <a:solidFill>
                  <a:schemeClr val="tx1"/>
                </a:solidFill>
              </a:rPr>
              <a:t>	a </a:t>
            </a:r>
            <a:r>
              <a:rPr lang="fi-FI" sz="3000" dirty="0" err="1" smtClean="0">
                <a:solidFill>
                  <a:schemeClr val="tx1"/>
                </a:solidFill>
              </a:rPr>
              <a:t>potato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potato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hero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hero</a:t>
            </a:r>
            <a:r>
              <a:rPr lang="fi-FI" sz="3000" b="1" dirty="0" err="1" smtClean="0">
                <a:solidFill>
                  <a:schemeClr val="tx1"/>
                </a:solidFill>
              </a:rPr>
              <a:t>es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b="1" dirty="0" err="1" smtClean="0"/>
              <a:t>Huom</a:t>
            </a:r>
            <a:r>
              <a:rPr lang="fi-FI" sz="3000" b="1" dirty="0" smtClean="0"/>
              <a:t>!</a:t>
            </a:r>
            <a:r>
              <a:rPr lang="fi-FI" sz="3000" b="1" dirty="0" smtClean="0">
                <a:solidFill>
                  <a:schemeClr val="tx1"/>
                </a:solidFill>
              </a:rPr>
              <a:t>	</a:t>
            </a:r>
            <a:r>
              <a:rPr lang="fi-FI" sz="3000" dirty="0" smtClean="0">
                <a:solidFill>
                  <a:schemeClr val="tx1"/>
                </a:solidFill>
              </a:rPr>
              <a:t>a piano – </a:t>
            </a:r>
            <a:r>
              <a:rPr lang="fi-FI" sz="3000" dirty="0" err="1" smtClean="0">
                <a:solidFill>
                  <a:schemeClr val="tx1"/>
                </a:solidFill>
              </a:rPr>
              <a:t>piano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b="1" dirty="0" smtClean="0">
                <a:solidFill>
                  <a:schemeClr val="tx1"/>
                </a:solidFill>
              </a:rPr>
              <a:t>		</a:t>
            </a:r>
            <a:r>
              <a:rPr lang="fi-FI" sz="3000" dirty="0" smtClean="0">
                <a:solidFill>
                  <a:schemeClr val="tx1"/>
                </a:solidFill>
              </a:rPr>
              <a:t>a dynamo – </a:t>
            </a:r>
            <a:r>
              <a:rPr lang="fi-FI" sz="3000" dirty="0" err="1" smtClean="0">
                <a:solidFill>
                  <a:schemeClr val="tx1"/>
                </a:solidFill>
              </a:rPr>
              <a:t>dynamo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3000" b="1" dirty="0">
                <a:solidFill>
                  <a:schemeClr val="tx1"/>
                </a:solidFill>
              </a:rPr>
              <a:t>	</a:t>
            </a:r>
            <a:r>
              <a:rPr lang="fi-FI" sz="3000" b="1" dirty="0" smtClean="0">
                <a:solidFill>
                  <a:schemeClr val="tx1"/>
                </a:solidFill>
              </a:rPr>
              <a:t>		</a:t>
            </a:r>
            <a:r>
              <a:rPr lang="fi-FI" sz="3000" dirty="0" smtClean="0">
                <a:solidFill>
                  <a:schemeClr val="tx1"/>
                </a:solidFill>
              </a:rPr>
              <a:t>a </a:t>
            </a:r>
            <a:r>
              <a:rPr lang="fi-FI" sz="3000" dirty="0" err="1" smtClean="0">
                <a:solidFill>
                  <a:schemeClr val="tx1"/>
                </a:solidFill>
              </a:rPr>
              <a:t>soprano</a:t>
            </a:r>
            <a:r>
              <a:rPr lang="fi-FI" sz="3000" dirty="0" smtClean="0">
                <a:solidFill>
                  <a:schemeClr val="tx1"/>
                </a:solidFill>
              </a:rPr>
              <a:t> – </a:t>
            </a:r>
            <a:r>
              <a:rPr lang="fi-FI" sz="3000" dirty="0" err="1" smtClean="0">
                <a:solidFill>
                  <a:schemeClr val="tx1"/>
                </a:solidFill>
              </a:rPr>
              <a:t>soprano</a:t>
            </a:r>
            <a:r>
              <a:rPr lang="fi-FI" sz="3000" b="1" dirty="0" err="1" smtClean="0">
                <a:solidFill>
                  <a:schemeClr val="tx1"/>
                </a:solidFill>
              </a:rPr>
              <a:t>s</a:t>
            </a:r>
            <a:endParaRPr lang="fi-FI" sz="3000" b="1" dirty="0"/>
          </a:p>
          <a:p>
            <a:r>
              <a:rPr lang="fi-FI" sz="3000" dirty="0" smtClean="0">
                <a:solidFill>
                  <a:schemeClr val="tx1"/>
                </a:solidFill>
              </a:rPr>
              <a:t>Vanhojen englanninkielisten ’</a:t>
            </a:r>
            <a:r>
              <a:rPr lang="fi-FI" sz="3000" b="1" dirty="0" smtClean="0">
                <a:solidFill>
                  <a:schemeClr val="tx1"/>
                </a:solidFill>
              </a:rPr>
              <a:t>–</a:t>
            </a:r>
            <a:r>
              <a:rPr lang="fi-FI" sz="3000" b="1" dirty="0">
                <a:solidFill>
                  <a:schemeClr val="tx1"/>
                </a:solidFill>
              </a:rPr>
              <a:t>o</a:t>
            </a:r>
            <a:r>
              <a:rPr lang="fi-FI" sz="3000" dirty="0" smtClean="0">
                <a:solidFill>
                  <a:schemeClr val="tx1"/>
                </a:solidFill>
              </a:rPr>
              <a:t>’-päätteisten sanojen monikon pääte on ’</a:t>
            </a:r>
            <a:r>
              <a:rPr lang="fi-FI" sz="3000" b="1" dirty="0" smtClean="0">
                <a:solidFill>
                  <a:schemeClr val="tx1"/>
                </a:solidFill>
              </a:rPr>
              <a:t>–es</a:t>
            </a:r>
            <a:r>
              <a:rPr lang="fi-FI" sz="3000" dirty="0" smtClean="0">
                <a:solidFill>
                  <a:schemeClr val="tx1"/>
                </a:solidFill>
              </a:rPr>
              <a:t>’, mutta uudempien lainasanojen (usein sama sana suomessakin) monikon pääte on ’</a:t>
            </a:r>
            <a:r>
              <a:rPr lang="fi-FI" sz="3000" b="1" dirty="0" smtClean="0">
                <a:solidFill>
                  <a:schemeClr val="tx1"/>
                </a:solidFill>
              </a:rPr>
              <a:t>–s</a:t>
            </a:r>
            <a:r>
              <a:rPr lang="fi-FI" sz="3000" dirty="0" smtClean="0">
                <a:solidFill>
                  <a:schemeClr val="tx1"/>
                </a:solidFill>
              </a:rPr>
              <a:t>’.</a:t>
            </a:r>
            <a:endParaRPr lang="fi-FI" sz="3000" dirty="0">
              <a:solidFill>
                <a:schemeClr val="tx1"/>
              </a:solidFill>
            </a:endParaRPr>
          </a:p>
          <a:p>
            <a:endParaRPr lang="fi-FI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908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998984"/>
          </a:xfrm>
        </p:spPr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</a:pPr>
            <a:r>
              <a:rPr lang="fi-FI" sz="2800" b="0" dirty="0"/>
              <a:t>Minkälainen sääntö voidaan päätellä </a:t>
            </a:r>
            <a:r>
              <a:rPr lang="fi-FI" sz="2800" b="0" dirty="0" smtClean="0"/>
              <a:t>’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 smtClean="0"/>
              <a:t>y</a:t>
            </a:r>
            <a:r>
              <a:rPr lang="fi-FI" sz="2800" b="0" dirty="0"/>
              <a:t>’-päätteisten sanojen monikosta?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204864"/>
            <a:ext cx="7632848" cy="3960440"/>
          </a:xfrm>
        </p:spPr>
        <p:txBody>
          <a:bodyPr numCol="2" spc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8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baby – </a:t>
            </a:r>
            <a:r>
              <a:rPr lang="fi-FI" sz="2800" dirty="0" err="1" smtClean="0">
                <a:solidFill>
                  <a:schemeClr val="tx1"/>
                </a:solidFill>
              </a:rPr>
              <a:t>bab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fly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fl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spy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sp</a:t>
            </a:r>
            <a:r>
              <a:rPr lang="fi-FI" sz="2800" b="1" dirty="0" err="1" smtClean="0">
                <a:solidFill>
                  <a:schemeClr val="tx1"/>
                </a:solidFill>
              </a:rPr>
              <a:t>ies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28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b="1" dirty="0" err="1" smtClean="0"/>
              <a:t>Huom</a:t>
            </a:r>
            <a:r>
              <a:rPr lang="fi-FI" sz="2800" b="1" dirty="0" smtClean="0"/>
              <a:t>!</a:t>
            </a:r>
            <a:r>
              <a:rPr lang="fi-FI" sz="2800" b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valley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valley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 </a:t>
            </a:r>
            <a:r>
              <a:rPr lang="fi-FI" sz="2800" dirty="0" err="1" smtClean="0">
                <a:solidFill>
                  <a:schemeClr val="tx1"/>
                </a:solidFill>
              </a:rPr>
              <a:t>joy</a:t>
            </a:r>
            <a:r>
              <a:rPr lang="fi-FI" sz="2800" dirty="0" smtClean="0">
                <a:solidFill>
                  <a:schemeClr val="tx1"/>
                </a:solidFill>
              </a:rPr>
              <a:t> – </a:t>
            </a:r>
            <a:r>
              <a:rPr lang="fi-FI" sz="2800" dirty="0" err="1" smtClean="0">
                <a:solidFill>
                  <a:schemeClr val="tx1"/>
                </a:solidFill>
              </a:rPr>
              <a:t>joy</a:t>
            </a:r>
            <a:r>
              <a:rPr lang="fi-FI" sz="2800" b="1" dirty="0" err="1" smtClean="0">
                <a:solidFill>
                  <a:schemeClr val="tx1"/>
                </a:solidFill>
              </a:rPr>
              <a:t>s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 smtClean="0">
                <a:solidFill>
                  <a:schemeClr val="tx1"/>
                </a:solidFill>
              </a:rPr>
              <a:t>Substantiiveilta,         jotka päättyvät </a:t>
            </a:r>
            <a:r>
              <a:rPr lang="fi-FI" sz="2800" b="1" dirty="0" smtClean="0">
                <a:solidFill>
                  <a:schemeClr val="tx1"/>
                </a:solidFill>
              </a:rPr>
              <a:t>konsonantti +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y</a:t>
            </a:r>
            <a:r>
              <a:rPr lang="fi-FI" sz="2800" dirty="0" smtClean="0">
                <a:solidFill>
                  <a:schemeClr val="tx1"/>
                </a:solidFill>
              </a:rPr>
              <a:t>’, putoaa ’-y’ pois ja monikon pääte on 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   ’</a:t>
            </a:r>
            <a:r>
              <a:rPr lang="fi-FI" sz="2800" b="1" dirty="0" smtClean="0">
                <a:solidFill>
                  <a:schemeClr val="tx1"/>
                </a:solidFill>
              </a:rPr>
              <a:t>–ies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</a:p>
          <a:p>
            <a:pPr marL="0" indent="0">
              <a:lnSpc>
                <a:spcPct val="70000"/>
              </a:lnSpc>
              <a:spcBef>
                <a:spcPts val="200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Substantiivit, jotka päättyvät </a:t>
            </a:r>
            <a:r>
              <a:rPr lang="fi-FI" sz="2800" b="1" dirty="0" smtClean="0">
                <a:solidFill>
                  <a:schemeClr val="tx1"/>
                </a:solidFill>
              </a:rPr>
              <a:t>vokaali + 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b="1" dirty="0" smtClean="0">
                <a:solidFill>
                  <a:schemeClr val="tx1"/>
                </a:solidFill>
              </a:rPr>
              <a:t>–</a:t>
            </a:r>
            <a:r>
              <a:rPr lang="fi-FI" sz="2800" b="1" dirty="0">
                <a:solidFill>
                  <a:schemeClr val="tx1"/>
                </a:solidFill>
              </a:rPr>
              <a:t>y</a:t>
            </a:r>
            <a:r>
              <a:rPr lang="fi-FI" sz="2800" dirty="0" smtClean="0">
                <a:solidFill>
                  <a:schemeClr val="tx1"/>
                </a:solidFill>
              </a:rPr>
              <a:t>’         saavat monikon päätteen ’</a:t>
            </a:r>
            <a:r>
              <a:rPr lang="fi-FI" sz="2800" b="1" dirty="0" smtClean="0">
                <a:solidFill>
                  <a:schemeClr val="tx1"/>
                </a:solidFill>
              </a:rPr>
              <a:t>–s</a:t>
            </a:r>
            <a:r>
              <a:rPr lang="fi-FI" sz="2800" dirty="0" smtClean="0">
                <a:solidFill>
                  <a:schemeClr val="tx1"/>
                </a:solidFill>
              </a:rPr>
              <a:t>’.</a:t>
            </a:r>
            <a:endParaRPr lang="fi-FI" sz="2800" b="1" dirty="0" smtClean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Substantiivit: Monikon muodostus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1900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33096</TotalTime>
  <Words>840</Words>
  <Application>Microsoft Office PowerPoint</Application>
  <PresentationFormat>Näytössä katseltava diaesitys (4:3)</PresentationFormat>
  <Paragraphs>323</Paragraphs>
  <Slides>33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Office-teema</vt:lpstr>
      <vt:lpstr>PowerPoint-esitys</vt:lpstr>
      <vt:lpstr>Substantiivit</vt:lpstr>
      <vt:lpstr>Substantiivit: yksikölliset ja monikolliset</vt:lpstr>
      <vt:lpstr>Substantiivit: yksikölliset ja monikolliset</vt:lpstr>
      <vt:lpstr>Activate</vt:lpstr>
      <vt:lpstr>Substantiivit: Monikon muodostus</vt:lpstr>
      <vt:lpstr>Substantiivit: Monikon muodostus</vt:lpstr>
      <vt:lpstr>Substantiivit: Monikon muodostus</vt:lpstr>
      <vt:lpstr>Minkälainen sääntö voidaan päätellä ’ –y’-päätteisten sanojen monikosta?</vt:lpstr>
      <vt:lpstr>PowerPoint-esitys</vt:lpstr>
      <vt:lpstr>Substantiivit: Monikon muodostus</vt:lpstr>
      <vt:lpstr> Activate  </vt:lpstr>
      <vt:lpstr>Substantiivit: Yhdyssanojen monikko</vt:lpstr>
      <vt:lpstr>Substantiivit: Yhdyssanojen monikko</vt:lpstr>
      <vt:lpstr>Substantiivit: Epäsäännöllisiä monikkomuotoja</vt:lpstr>
      <vt:lpstr>Substantiivit: Epäsäännöllisiä monikkomuotoja</vt:lpstr>
      <vt:lpstr>Substantiivit: Epäsäännöllisiä monikkomuotoja </vt:lpstr>
      <vt:lpstr>Substantiivit: Epäsäännöllisiä monikkomuotoja </vt:lpstr>
      <vt:lpstr> Activate  </vt:lpstr>
      <vt:lpstr>Substantiivit: Epäsäännöllisiä monikkomuotoja</vt:lpstr>
      <vt:lpstr>Substantiivit: Epäsäännöllisiä monikkomuotoja</vt:lpstr>
      <vt:lpstr>Yksikölliset substantiivit</vt:lpstr>
      <vt:lpstr>Yksikölliset substantiivit</vt:lpstr>
      <vt:lpstr>Yksikölliset substantiivit</vt:lpstr>
      <vt:lpstr> Activate  </vt:lpstr>
      <vt:lpstr>Yksikölliset substantiivit</vt:lpstr>
      <vt:lpstr>Englannissa yksikkö, suomessa yksikkö</vt:lpstr>
      <vt:lpstr>Englannissa monikko, suomessa yksikkö</vt:lpstr>
      <vt:lpstr>Englannissa monikko, suomessa yksikkö tai monikko</vt:lpstr>
      <vt:lpstr>Englannissa yksikkö, suomessa monikko</vt:lpstr>
      <vt:lpstr>Kollektiivisubstantiivit</vt:lpstr>
      <vt:lpstr>Jokaisella omansa</vt:lpstr>
      <vt:lpstr>Jokaisella omansa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259</cp:revision>
  <cp:lastPrinted>2016-05-26T05:27:03Z</cp:lastPrinted>
  <dcterms:created xsi:type="dcterms:W3CDTF">2015-09-28T06:29:35Z</dcterms:created>
  <dcterms:modified xsi:type="dcterms:W3CDTF">2019-04-08T05:12:43Z</dcterms:modified>
</cp:coreProperties>
</file>