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7" r:id="rId2"/>
    <p:sldId id="398" r:id="rId3"/>
    <p:sldId id="424" r:id="rId4"/>
    <p:sldId id="425" r:id="rId5"/>
    <p:sldId id="426" r:id="rId6"/>
    <p:sldId id="427" r:id="rId7"/>
    <p:sldId id="428" r:id="rId8"/>
    <p:sldId id="403" r:id="rId9"/>
    <p:sldId id="429" r:id="rId10"/>
    <p:sldId id="430" r:id="rId11"/>
    <p:sldId id="431" r:id="rId12"/>
    <p:sldId id="432" r:id="rId13"/>
    <p:sldId id="433" r:id="rId14"/>
    <p:sldId id="434" r:id="rId15"/>
    <p:sldId id="435" r:id="rId16"/>
    <p:sldId id="453" r:id="rId17"/>
    <p:sldId id="437" r:id="rId18"/>
    <p:sldId id="438" r:id="rId19"/>
    <p:sldId id="369" r:id="rId20"/>
    <p:sldId id="444" r:id="rId21"/>
    <p:sldId id="446" r:id="rId22"/>
    <p:sldId id="448" r:id="rId23"/>
    <p:sldId id="450" r:id="rId24"/>
    <p:sldId id="452" r:id="rId25"/>
  </p:sldIdLst>
  <p:sldSz cx="9144000" cy="6858000" type="screen4x3"/>
  <p:notesSz cx="6805613" cy="99441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akki, Henna K" initials="PHK" lastIdx="1" clrIdx="0">
    <p:extLst>
      <p:ext uri="{19B8F6BF-5375-455C-9EA6-DF929625EA0E}">
        <p15:presenceInfo xmlns:p15="http://schemas.microsoft.com/office/powerpoint/2012/main" userId="S-1-5-21-16020293-282541685-632688529-2675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F4A6"/>
    <a:srgbClr val="EF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Normaali tyyli 4 - Korost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Ei tyyliä, ei ruudukko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00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0-24T14:49:56.946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E3E02-AC97-42AB-B009-E9364F63CFD6}" type="datetimeFigureOut">
              <a:rPr lang="fi-FI" smtClean="0"/>
              <a:t>29.4.2019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8CC5F-F668-47D7-8588-CEBF8E4AA61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9633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7DE51-5EFA-9B4E-98E0-2CEB9A718E90}" type="datetimeFigureOut">
              <a:rPr lang="fi-FI" smtClean="0"/>
              <a:t>29.4.2019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A1853-4550-5C45-914E-2B3E13C2E8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2253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A1853-4550-5C45-914E-2B3E13C2E83A}" type="slidenum">
              <a:rPr lang="fi-FI" smtClean="0"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96973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29.4.2019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1697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29.4.2019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204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29.4.2019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3715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sigths_kielioppidi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baseline="0">
                <a:solidFill>
                  <a:schemeClr val="accent1"/>
                </a:solidFill>
              </a:defRPr>
            </a:lvl1pPr>
          </a:lstStyle>
          <a:p>
            <a:r>
              <a:rPr lang="fi-FI" dirty="0" smtClean="0"/>
              <a:t>Dian otsikko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>
              <a:defRPr i="1"/>
            </a:lvl3pPr>
          </a:lstStyle>
          <a:p>
            <a:pPr lvl="0"/>
            <a:r>
              <a:rPr lang="fi-FI" dirty="0" smtClean="0"/>
              <a:t>Alaotsikko</a:t>
            </a:r>
          </a:p>
          <a:p>
            <a:pPr lvl="1"/>
            <a:r>
              <a:rPr lang="fi-FI" dirty="0" smtClean="0"/>
              <a:t>Teoria ja esimerkkilause englanniksi</a:t>
            </a:r>
          </a:p>
          <a:p>
            <a:pPr lvl="2"/>
            <a:r>
              <a:rPr lang="fi-FI" dirty="0" smtClean="0"/>
              <a:t>suomennos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29.4.2019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0659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29.4.2019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628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29.4.2019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791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29.4.2019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2370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29.4.2019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71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29.4.2019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1783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29.4.2019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7460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29.4.2019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2364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4486C-9C7B-45EB-917C-9C9BF5AC2523}" type="datetimeFigureOut">
              <a:rPr lang="fi-FI" smtClean="0"/>
              <a:t>29.4.2019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5583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849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b="1" dirty="0" smtClean="0">
                <a:solidFill>
                  <a:srgbClr val="2DA2BF"/>
                </a:solidFill>
              </a:rPr>
              <a:t>Artikkelit: Maantieteelliset nimet</a:t>
            </a:r>
            <a:endParaRPr lang="fi-FI" sz="4000" b="1" dirty="0">
              <a:solidFill>
                <a:srgbClr val="2DA2BF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67544" y="1484784"/>
            <a:ext cx="8208912" cy="4248472"/>
          </a:xfrm>
        </p:spPr>
        <p:txBody>
          <a:bodyPr numCol="1">
            <a:noAutofit/>
          </a:bodyPr>
          <a:lstStyle/>
          <a:p>
            <a:pPr>
              <a:lnSpc>
                <a:spcPct val="90000"/>
              </a:lnSpc>
            </a:pPr>
            <a:r>
              <a:rPr lang="fi-FI" dirty="0" smtClean="0">
                <a:solidFill>
                  <a:srgbClr val="000000"/>
                </a:solidFill>
              </a:rPr>
              <a:t>Samoin määräistä artikkelia tarvitaan, jos maan/alueen nimessä on esim. ’</a:t>
            </a:r>
            <a:r>
              <a:rPr lang="fi-FI" b="1" dirty="0" err="1" smtClean="0">
                <a:solidFill>
                  <a:srgbClr val="000000"/>
                </a:solidFill>
              </a:rPr>
              <a:t>kingdom</a:t>
            </a:r>
            <a:r>
              <a:rPr lang="fi-FI" dirty="0" smtClean="0">
                <a:solidFill>
                  <a:srgbClr val="000000"/>
                </a:solidFill>
              </a:rPr>
              <a:t>’, ’</a:t>
            </a:r>
            <a:r>
              <a:rPr lang="fi-FI" b="1" dirty="0" err="1" smtClean="0">
                <a:solidFill>
                  <a:srgbClr val="000000"/>
                </a:solidFill>
              </a:rPr>
              <a:t>state</a:t>
            </a:r>
            <a:r>
              <a:rPr lang="fi-FI" dirty="0" smtClean="0">
                <a:solidFill>
                  <a:srgbClr val="000000"/>
                </a:solidFill>
              </a:rPr>
              <a:t>’, ’</a:t>
            </a:r>
            <a:r>
              <a:rPr lang="fi-FI" b="1" dirty="0" err="1" smtClean="0">
                <a:solidFill>
                  <a:srgbClr val="000000"/>
                </a:solidFill>
              </a:rPr>
              <a:t>republic</a:t>
            </a:r>
            <a:r>
              <a:rPr lang="fi-FI" dirty="0" smtClean="0">
                <a:solidFill>
                  <a:srgbClr val="000000"/>
                </a:solidFill>
              </a:rPr>
              <a:t>’,</a:t>
            </a:r>
            <a:r>
              <a:rPr lang="fi-FI" b="1" dirty="0" smtClean="0">
                <a:solidFill>
                  <a:srgbClr val="000000"/>
                </a:solidFill>
              </a:rPr>
              <a:t> </a:t>
            </a:r>
            <a:r>
              <a:rPr lang="fi-FI" dirty="0" smtClean="0">
                <a:solidFill>
                  <a:srgbClr val="000000"/>
                </a:solidFill>
              </a:rPr>
              <a:t>’</a:t>
            </a:r>
            <a:r>
              <a:rPr lang="fi-FI" b="1" dirty="0" err="1" smtClean="0">
                <a:solidFill>
                  <a:srgbClr val="000000"/>
                </a:solidFill>
              </a:rPr>
              <a:t>isle</a:t>
            </a:r>
            <a:r>
              <a:rPr lang="fi-FI" dirty="0" smtClean="0">
                <a:solidFill>
                  <a:srgbClr val="000000"/>
                </a:solidFill>
              </a:rPr>
              <a:t>’, ’</a:t>
            </a:r>
            <a:r>
              <a:rPr lang="fi-FI" b="1" dirty="0" smtClean="0">
                <a:solidFill>
                  <a:srgbClr val="000000"/>
                </a:solidFill>
              </a:rPr>
              <a:t>empire</a:t>
            </a:r>
            <a:r>
              <a:rPr lang="fi-FI" dirty="0" smtClean="0">
                <a:solidFill>
                  <a:srgbClr val="000000"/>
                </a:solidFill>
              </a:rPr>
              <a:t>’</a:t>
            </a:r>
            <a:r>
              <a:rPr lang="fi-FI" b="1" dirty="0" smtClean="0">
                <a:solidFill>
                  <a:srgbClr val="000000"/>
                </a:solidFill>
              </a:rPr>
              <a:t> </a:t>
            </a:r>
            <a:r>
              <a:rPr lang="fi-FI" dirty="0" smtClean="0">
                <a:solidFill>
                  <a:srgbClr val="000000"/>
                </a:solidFill>
              </a:rPr>
              <a:t>tai ’</a:t>
            </a:r>
            <a:r>
              <a:rPr lang="fi-FI" b="1" dirty="0" err="1" smtClean="0">
                <a:solidFill>
                  <a:srgbClr val="000000"/>
                </a:solidFill>
              </a:rPr>
              <a:t>union</a:t>
            </a:r>
            <a:r>
              <a:rPr lang="fi-FI" dirty="0" smtClean="0">
                <a:solidFill>
                  <a:srgbClr val="000000"/>
                </a:solidFill>
              </a:rPr>
              <a:t>’.</a:t>
            </a:r>
          </a:p>
          <a:p>
            <a:pPr>
              <a:lnSpc>
                <a:spcPct val="90000"/>
              </a:lnSpc>
            </a:pPr>
            <a:endParaRPr lang="fi-FI" dirty="0" smtClean="0">
              <a:solidFill>
                <a:srgbClr val="000000"/>
              </a:solidFill>
            </a:endParaRPr>
          </a:p>
          <a:p>
            <a:pPr marL="914400" lvl="2" indent="0">
              <a:lnSpc>
                <a:spcPct val="90000"/>
              </a:lnSpc>
              <a:buNone/>
            </a:pPr>
            <a:r>
              <a:rPr lang="fi-FI" sz="2800" dirty="0">
                <a:solidFill>
                  <a:schemeClr val="accent1"/>
                </a:solidFill>
              </a:rPr>
              <a:t>t</a:t>
            </a:r>
            <a:r>
              <a:rPr lang="fi-FI" sz="2800" dirty="0" smtClean="0">
                <a:solidFill>
                  <a:schemeClr val="accent1"/>
                </a:solidFill>
              </a:rPr>
              <a:t>he United </a:t>
            </a:r>
            <a:r>
              <a:rPr lang="fi-FI" sz="2800" dirty="0" err="1" smtClean="0">
                <a:solidFill>
                  <a:schemeClr val="accent1"/>
                </a:solidFill>
              </a:rPr>
              <a:t>Kingdom</a:t>
            </a:r>
            <a:endParaRPr lang="fi-FI" sz="2800" dirty="0" smtClean="0">
              <a:solidFill>
                <a:schemeClr val="accent1"/>
              </a:solidFill>
            </a:endParaRPr>
          </a:p>
          <a:p>
            <a:pPr marL="914400" lvl="2" indent="0">
              <a:lnSpc>
                <a:spcPct val="90000"/>
              </a:lnSpc>
              <a:buNone/>
            </a:pPr>
            <a:r>
              <a:rPr lang="fi-FI" sz="2800" dirty="0" smtClean="0">
                <a:solidFill>
                  <a:schemeClr val="accent1"/>
                </a:solidFill>
              </a:rPr>
              <a:t>the Roman Empire</a:t>
            </a:r>
          </a:p>
          <a:p>
            <a:pPr marL="914400" lvl="2" indent="0">
              <a:lnSpc>
                <a:spcPct val="90000"/>
              </a:lnSpc>
              <a:buNone/>
            </a:pPr>
            <a:r>
              <a:rPr lang="fi-FI" sz="2800" dirty="0" smtClean="0">
                <a:solidFill>
                  <a:schemeClr val="accent1"/>
                </a:solidFill>
              </a:rPr>
              <a:t>the Dominican </a:t>
            </a:r>
            <a:r>
              <a:rPr lang="fi-FI" sz="2800" dirty="0" err="1" smtClean="0">
                <a:solidFill>
                  <a:schemeClr val="accent1"/>
                </a:solidFill>
              </a:rPr>
              <a:t>Republic</a:t>
            </a:r>
            <a:endParaRPr lang="fi-FI" sz="2800" dirty="0" smtClean="0">
              <a:solidFill>
                <a:schemeClr val="accent1"/>
              </a:solidFill>
            </a:endParaRPr>
          </a:p>
          <a:p>
            <a:pPr marL="914400" lvl="2" indent="0">
              <a:lnSpc>
                <a:spcPct val="90000"/>
              </a:lnSpc>
              <a:buNone/>
            </a:pPr>
            <a:r>
              <a:rPr lang="fi-FI" sz="2800" dirty="0" smtClean="0">
                <a:solidFill>
                  <a:schemeClr val="accent1"/>
                </a:solidFill>
              </a:rPr>
              <a:t>the </a:t>
            </a:r>
            <a:r>
              <a:rPr lang="fi-FI" sz="2800" dirty="0" err="1" smtClean="0">
                <a:solidFill>
                  <a:schemeClr val="accent1"/>
                </a:solidFill>
              </a:rPr>
              <a:t>Isle</a:t>
            </a:r>
            <a:r>
              <a:rPr lang="fi-FI" sz="2800" dirty="0" smtClean="0">
                <a:solidFill>
                  <a:schemeClr val="accent1"/>
                </a:solidFill>
              </a:rPr>
              <a:t> of Man</a:t>
            </a:r>
          </a:p>
          <a:p>
            <a:pPr marL="914400" lvl="2" indent="0">
              <a:lnSpc>
                <a:spcPct val="90000"/>
              </a:lnSpc>
              <a:buNone/>
            </a:pPr>
            <a:endParaRPr lang="fi-FI" sz="2800" dirty="0" smtClean="0">
              <a:solidFill>
                <a:srgbClr val="000000"/>
              </a:solidFill>
            </a:endParaRPr>
          </a:p>
          <a:p>
            <a:pPr lvl="2">
              <a:lnSpc>
                <a:spcPct val="60000"/>
              </a:lnSpc>
            </a:pPr>
            <a:endParaRPr lang="fi-FI" dirty="0" smtClean="0">
              <a:solidFill>
                <a:srgbClr val="000000"/>
              </a:solidFill>
            </a:endParaRPr>
          </a:p>
          <a:p>
            <a:pPr lvl="1">
              <a:lnSpc>
                <a:spcPct val="60000"/>
              </a:lnSpc>
            </a:pPr>
            <a:endParaRPr lang="fi-FI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26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488832" cy="1008112"/>
          </a:xfrm>
        </p:spPr>
        <p:txBody>
          <a:bodyPr>
            <a:normAutofit fontScale="90000"/>
          </a:bodyPr>
          <a:lstStyle/>
          <a:p>
            <a:pPr algn="l">
              <a:lnSpc>
                <a:spcPct val="70000"/>
              </a:lnSpc>
            </a:pPr>
            <a:r>
              <a:rPr lang="fi-FI" dirty="0" smtClean="0"/>
              <a:t/>
            </a:r>
            <a:br>
              <a:rPr lang="fi-FI" dirty="0" smtClean="0"/>
            </a:br>
            <a:r>
              <a:rPr lang="fi-FI" b="1" dirty="0" smtClean="0">
                <a:solidFill>
                  <a:schemeClr val="accent1"/>
                </a:solidFill>
              </a:rPr>
              <a:t>Artikkelit: Maantieteelliset nimet</a:t>
            </a:r>
            <a:r>
              <a:rPr lang="fi-FI" sz="3600" dirty="0">
                <a:solidFill>
                  <a:srgbClr val="2DA2BF"/>
                </a:solidFill>
              </a:rPr>
              <a:t/>
            </a:r>
            <a:br>
              <a:rPr lang="fi-FI" sz="3600" dirty="0">
                <a:solidFill>
                  <a:srgbClr val="2DA2BF"/>
                </a:solidFill>
              </a:rPr>
            </a:b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39552" y="1484784"/>
            <a:ext cx="8219256" cy="3240359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fi-FI" dirty="0" smtClean="0">
                <a:solidFill>
                  <a:srgbClr val="2DA2BF"/>
                </a:solidFill>
              </a:rPr>
              <a:t>Mitä </a:t>
            </a:r>
            <a:r>
              <a:rPr lang="fi-FI" dirty="0">
                <a:solidFill>
                  <a:srgbClr val="2DA2BF"/>
                </a:solidFill>
              </a:rPr>
              <a:t>voit päätellä näiden maantieteellisten nimien artikkelien käytöstä</a:t>
            </a:r>
            <a:r>
              <a:rPr lang="fi-FI" dirty="0" smtClean="0">
                <a:solidFill>
                  <a:srgbClr val="2DA2BF"/>
                </a:solidFill>
              </a:rPr>
              <a:t>?</a:t>
            </a:r>
            <a:endParaRPr lang="fi-FI" dirty="0" smtClean="0"/>
          </a:p>
          <a:p>
            <a:pPr marL="0" indent="0">
              <a:buNone/>
            </a:pPr>
            <a:r>
              <a:rPr lang="fi-FI" dirty="0" err="1" smtClean="0"/>
              <a:t>Teneriffe</a:t>
            </a:r>
            <a:r>
              <a:rPr lang="fi-FI" dirty="0" smtClean="0"/>
              <a:t>		– 	the </a:t>
            </a:r>
            <a:r>
              <a:rPr lang="fi-FI" dirty="0" err="1" smtClean="0"/>
              <a:t>Canary</a:t>
            </a:r>
            <a:r>
              <a:rPr lang="fi-FI" dirty="0" smtClean="0"/>
              <a:t> </a:t>
            </a:r>
            <a:r>
              <a:rPr lang="fi-FI" dirty="0" err="1" smtClean="0"/>
              <a:t>Islands</a:t>
            </a:r>
            <a:endParaRPr lang="fi-FI" dirty="0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fi-FI" dirty="0"/>
              <a:t>Florida		</a:t>
            </a:r>
            <a:r>
              <a:rPr lang="fi-FI" dirty="0" smtClean="0"/>
              <a:t>– </a:t>
            </a:r>
            <a:r>
              <a:rPr lang="fi-FI" dirty="0"/>
              <a:t>	the Florida </a:t>
            </a:r>
            <a:r>
              <a:rPr lang="fi-FI" dirty="0" err="1"/>
              <a:t>Keys</a:t>
            </a:r>
            <a:endParaRPr lang="fi-FI" dirty="0"/>
          </a:p>
          <a:p>
            <a:pPr marL="0" indent="0">
              <a:lnSpc>
                <a:spcPct val="90000"/>
              </a:lnSpc>
              <a:buNone/>
            </a:pPr>
            <a:r>
              <a:rPr lang="fi-FI" dirty="0" smtClean="0">
                <a:solidFill>
                  <a:srgbClr val="000000"/>
                </a:solidFill>
              </a:rPr>
              <a:t>Mont Blanc		</a:t>
            </a:r>
            <a:r>
              <a:rPr lang="fi-FI" dirty="0" smtClean="0"/>
              <a:t>– </a:t>
            </a:r>
            <a:r>
              <a:rPr lang="fi-FI" dirty="0" smtClean="0">
                <a:solidFill>
                  <a:srgbClr val="000000"/>
                </a:solidFill>
              </a:rPr>
              <a:t>	the </a:t>
            </a:r>
            <a:r>
              <a:rPr lang="fi-FI" dirty="0" err="1" smtClean="0">
                <a:solidFill>
                  <a:srgbClr val="000000"/>
                </a:solidFill>
              </a:rPr>
              <a:t>Alps</a:t>
            </a:r>
            <a:endParaRPr lang="fi-FI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fi-FI" dirty="0" smtClean="0">
                <a:solidFill>
                  <a:srgbClr val="000000"/>
                </a:solidFill>
              </a:rPr>
              <a:t>Mount </a:t>
            </a:r>
            <a:r>
              <a:rPr lang="fi-FI" dirty="0" err="1" smtClean="0">
                <a:solidFill>
                  <a:srgbClr val="000000"/>
                </a:solidFill>
              </a:rPr>
              <a:t>Elbert</a:t>
            </a:r>
            <a:r>
              <a:rPr lang="fi-FI" dirty="0" smtClean="0">
                <a:solidFill>
                  <a:srgbClr val="000000"/>
                </a:solidFill>
              </a:rPr>
              <a:t>	</a:t>
            </a:r>
            <a:r>
              <a:rPr lang="fi-FI" dirty="0" smtClean="0"/>
              <a:t>– </a:t>
            </a:r>
            <a:r>
              <a:rPr lang="fi-FI" dirty="0" smtClean="0">
                <a:solidFill>
                  <a:srgbClr val="000000"/>
                </a:solidFill>
              </a:rPr>
              <a:t>	the Rocky </a:t>
            </a:r>
            <a:r>
              <a:rPr lang="fi-FI" dirty="0" err="1" smtClean="0">
                <a:solidFill>
                  <a:srgbClr val="000000"/>
                </a:solidFill>
              </a:rPr>
              <a:t>Mountains</a:t>
            </a:r>
            <a:r>
              <a:rPr lang="fi-FI" dirty="0" smtClean="0">
                <a:solidFill>
                  <a:srgbClr val="000000"/>
                </a:solidFill>
              </a:rPr>
              <a:t>  				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7544" y="4797152"/>
            <a:ext cx="8219256" cy="1329011"/>
          </a:xfrm>
        </p:spPr>
        <p:txBody>
          <a:bodyPr>
            <a:normAutofit fontScale="92500" lnSpcReduction="10000"/>
          </a:bodyPr>
          <a:lstStyle/>
          <a:p>
            <a:r>
              <a:rPr lang="fi-FI" b="1" dirty="0" smtClean="0"/>
              <a:t>Monikolliset </a:t>
            </a:r>
            <a:r>
              <a:rPr lang="fi-FI" dirty="0" smtClean="0"/>
              <a:t>maantieteelliset</a:t>
            </a:r>
            <a:r>
              <a:rPr lang="fi-FI" b="1" dirty="0" smtClean="0"/>
              <a:t> </a:t>
            </a:r>
            <a:r>
              <a:rPr lang="fi-FI" dirty="0" smtClean="0"/>
              <a:t>nimet saavat määräisen artikkelin nimen eteen.</a:t>
            </a:r>
          </a:p>
          <a:p>
            <a:r>
              <a:rPr lang="fi-FI" dirty="0" smtClean="0"/>
              <a:t>Esim. yksittäiset saaret ja vuoret ovat  ilman artikkelia.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4897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87624" y="476672"/>
            <a:ext cx="6696744" cy="1080120"/>
          </a:xfrm>
        </p:spPr>
        <p:txBody>
          <a:bodyPr>
            <a:normAutofit fontScale="90000"/>
          </a:bodyPr>
          <a:lstStyle/>
          <a:p>
            <a:pPr algn="l">
              <a:lnSpc>
                <a:spcPct val="70000"/>
              </a:lnSpc>
            </a:pPr>
            <a:r>
              <a:rPr lang="fi-FI" sz="4000" dirty="0" smtClean="0"/>
              <a:t/>
            </a:r>
            <a:br>
              <a:rPr lang="fi-FI" sz="4000" dirty="0" smtClean="0"/>
            </a:br>
            <a:r>
              <a:rPr lang="fi-FI" sz="4000" b="1" dirty="0" smtClean="0">
                <a:solidFill>
                  <a:schemeClr val="accent1"/>
                </a:solidFill>
              </a:rPr>
              <a:t>Artikkelit: Maantieteelliset nimet</a:t>
            </a:r>
            <a:r>
              <a:rPr lang="fi-FI" sz="3100" dirty="0">
                <a:solidFill>
                  <a:srgbClr val="2DA2BF"/>
                </a:solidFill>
              </a:rPr>
              <a:t/>
            </a:r>
            <a:br>
              <a:rPr lang="fi-FI" sz="3100" dirty="0">
                <a:solidFill>
                  <a:srgbClr val="2DA2BF"/>
                </a:solidFill>
              </a:rPr>
            </a:br>
            <a:endParaRPr lang="fi-FI" sz="310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67544" y="1988840"/>
            <a:ext cx="8219256" cy="2880320"/>
          </a:xfrm>
        </p:spPr>
        <p:txBody>
          <a:bodyPr numCol="2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fi-FI" dirty="0" smtClean="0">
                <a:solidFill>
                  <a:srgbClr val="000000"/>
                </a:solidFill>
              </a:rPr>
              <a:t>the Red </a:t>
            </a:r>
            <a:r>
              <a:rPr lang="fi-FI" dirty="0" err="1" smtClean="0">
                <a:solidFill>
                  <a:srgbClr val="000000"/>
                </a:solidFill>
              </a:rPr>
              <a:t>Sea</a:t>
            </a:r>
            <a:endParaRPr lang="fi-FI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fi-FI" dirty="0">
                <a:solidFill>
                  <a:srgbClr val="000000"/>
                </a:solidFill>
              </a:rPr>
              <a:t>t</a:t>
            </a:r>
            <a:r>
              <a:rPr lang="fi-FI" dirty="0" smtClean="0">
                <a:solidFill>
                  <a:srgbClr val="000000"/>
                </a:solidFill>
              </a:rPr>
              <a:t>he </a:t>
            </a:r>
            <a:r>
              <a:rPr lang="fi-FI" dirty="0" err="1" smtClean="0">
                <a:solidFill>
                  <a:srgbClr val="000000"/>
                </a:solidFill>
              </a:rPr>
              <a:t>Baltic</a:t>
            </a:r>
            <a:r>
              <a:rPr lang="fi-FI" dirty="0" smtClean="0">
                <a:solidFill>
                  <a:srgbClr val="000000"/>
                </a:solidFill>
              </a:rPr>
              <a:t> </a:t>
            </a:r>
            <a:r>
              <a:rPr lang="fi-FI" dirty="0" err="1" smtClean="0">
                <a:solidFill>
                  <a:srgbClr val="000000"/>
                </a:solidFill>
              </a:rPr>
              <a:t>Sea</a:t>
            </a:r>
            <a:endParaRPr lang="fi-FI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fi-FI" dirty="0">
                <a:solidFill>
                  <a:srgbClr val="000000"/>
                </a:solidFill>
              </a:rPr>
              <a:t>t</a:t>
            </a:r>
            <a:r>
              <a:rPr lang="fi-FI" dirty="0" smtClean="0">
                <a:solidFill>
                  <a:srgbClr val="000000"/>
                </a:solidFill>
              </a:rPr>
              <a:t>he Pacific (</a:t>
            </a:r>
            <a:r>
              <a:rPr lang="fi-FI" dirty="0" err="1" smtClean="0">
                <a:solidFill>
                  <a:srgbClr val="000000"/>
                </a:solidFill>
              </a:rPr>
              <a:t>Ocean</a:t>
            </a:r>
            <a:r>
              <a:rPr lang="fi-FI" dirty="0" smtClean="0">
                <a:solidFill>
                  <a:srgbClr val="000000"/>
                </a:solidFill>
              </a:rPr>
              <a:t>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dirty="0">
                <a:solidFill>
                  <a:srgbClr val="000000"/>
                </a:solidFill>
              </a:rPr>
              <a:t>t</a:t>
            </a:r>
            <a:r>
              <a:rPr lang="fi-FI" dirty="0" smtClean="0">
                <a:solidFill>
                  <a:srgbClr val="000000"/>
                </a:solidFill>
              </a:rPr>
              <a:t>he Amazon River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dirty="0">
                <a:solidFill>
                  <a:srgbClr val="000000"/>
                </a:solidFill>
              </a:rPr>
              <a:t>t</a:t>
            </a:r>
            <a:r>
              <a:rPr lang="fi-FI" dirty="0" smtClean="0">
                <a:solidFill>
                  <a:srgbClr val="000000"/>
                </a:solidFill>
              </a:rPr>
              <a:t>he </a:t>
            </a:r>
            <a:r>
              <a:rPr lang="fi-FI" dirty="0" err="1" smtClean="0">
                <a:solidFill>
                  <a:srgbClr val="000000"/>
                </a:solidFill>
              </a:rPr>
              <a:t>Nile</a:t>
            </a:r>
            <a:endParaRPr lang="fi-FI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fi-FI" dirty="0">
                <a:solidFill>
                  <a:srgbClr val="000000"/>
                </a:solidFill>
              </a:rPr>
              <a:t>t</a:t>
            </a:r>
            <a:r>
              <a:rPr lang="fi-FI" dirty="0" smtClean="0">
                <a:solidFill>
                  <a:srgbClr val="000000"/>
                </a:solidFill>
              </a:rPr>
              <a:t>he Mississippi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dirty="0" smtClean="0">
                <a:solidFill>
                  <a:srgbClr val="000000"/>
                </a:solidFill>
              </a:rPr>
              <a:t>the </a:t>
            </a:r>
            <a:r>
              <a:rPr lang="fi-FI" dirty="0" err="1" smtClean="0">
                <a:solidFill>
                  <a:srgbClr val="000000"/>
                </a:solidFill>
              </a:rPr>
              <a:t>English</a:t>
            </a:r>
            <a:r>
              <a:rPr lang="fi-FI" dirty="0" smtClean="0">
                <a:solidFill>
                  <a:srgbClr val="000000"/>
                </a:solidFill>
              </a:rPr>
              <a:t> Channel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dirty="0" smtClean="0">
                <a:solidFill>
                  <a:srgbClr val="000000"/>
                </a:solidFill>
              </a:rPr>
              <a:t>the Panama </a:t>
            </a:r>
            <a:r>
              <a:rPr lang="fi-FI" dirty="0" err="1" smtClean="0">
                <a:solidFill>
                  <a:srgbClr val="000000"/>
                </a:solidFill>
              </a:rPr>
              <a:t>Canal</a:t>
            </a:r>
            <a:endParaRPr lang="fi-FI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fi-FI" dirty="0" smtClean="0">
                <a:solidFill>
                  <a:srgbClr val="000000"/>
                </a:solidFill>
              </a:rPr>
              <a:t>* * *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dirty="0" smtClean="0">
                <a:solidFill>
                  <a:srgbClr val="000000"/>
                </a:solidFill>
              </a:rPr>
              <a:t>Lake Saimaa	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dirty="0" smtClean="0">
                <a:solidFill>
                  <a:srgbClr val="000000"/>
                </a:solidFill>
              </a:rPr>
              <a:t>Lake </a:t>
            </a:r>
            <a:r>
              <a:rPr lang="fi-FI" dirty="0" err="1" smtClean="0">
                <a:solidFill>
                  <a:srgbClr val="000000"/>
                </a:solidFill>
              </a:rPr>
              <a:t>Ladoga</a:t>
            </a:r>
            <a:endParaRPr lang="fi-FI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fi-FI" dirty="0">
                <a:solidFill>
                  <a:srgbClr val="000000"/>
                </a:solidFill>
              </a:rPr>
              <a:t>Lake </a:t>
            </a:r>
            <a:r>
              <a:rPr lang="fi-FI" dirty="0" err="1" smtClean="0">
                <a:solidFill>
                  <a:srgbClr val="000000"/>
                </a:solidFill>
              </a:rPr>
              <a:t>Tanganyika</a:t>
            </a:r>
            <a:r>
              <a:rPr lang="fi-FI" dirty="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7544" y="4941168"/>
            <a:ext cx="8219256" cy="1184995"/>
          </a:xfrm>
        </p:spPr>
        <p:txBody>
          <a:bodyPr>
            <a:normAutofit/>
          </a:bodyPr>
          <a:lstStyle/>
          <a:p>
            <a:r>
              <a:rPr lang="fi-FI" dirty="0" smtClean="0"/>
              <a:t>Kaikkien muiden </a:t>
            </a:r>
            <a:r>
              <a:rPr lang="fi-FI" b="1" dirty="0" smtClean="0"/>
              <a:t>vesistöjen nimien yhteydessä </a:t>
            </a:r>
            <a:r>
              <a:rPr lang="fi-FI" dirty="0" smtClean="0"/>
              <a:t>’</a:t>
            </a:r>
            <a:r>
              <a:rPr lang="fi-FI" b="1" dirty="0" smtClean="0"/>
              <a:t>the</a:t>
            </a:r>
            <a:r>
              <a:rPr lang="fi-FI" dirty="0" smtClean="0"/>
              <a:t>’, paitsi </a:t>
            </a:r>
            <a:r>
              <a:rPr lang="fi-FI" b="1" dirty="0" smtClean="0"/>
              <a:t>järvet</a:t>
            </a:r>
            <a:r>
              <a:rPr lang="fi-FI" dirty="0" smtClean="0"/>
              <a:t> ilman.</a:t>
            </a:r>
            <a:endParaRPr lang="fi-FI" dirty="0"/>
          </a:p>
        </p:txBody>
      </p:sp>
      <p:sp>
        <p:nvSpPr>
          <p:cNvPr id="5" name="Tekstiruutu 4"/>
          <p:cNvSpPr txBox="1"/>
          <p:nvPr/>
        </p:nvSpPr>
        <p:spPr>
          <a:xfrm>
            <a:off x="467544" y="1406950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>
                <a:solidFill>
                  <a:srgbClr val="2DA2BF"/>
                </a:solidFill>
                <a:ea typeface="+mj-ea"/>
                <a:cs typeface="+mj-cs"/>
              </a:rPr>
              <a:t>Entä mitä voit päätellä vesistöjen nimistä?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288669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b="1" dirty="0" smtClean="0">
                <a:solidFill>
                  <a:srgbClr val="2DA2BF"/>
                </a:solidFill>
              </a:rPr>
              <a:t>Artikkelit: Maantieteelliset nimet</a:t>
            </a:r>
            <a:endParaRPr lang="fi-FI" sz="4000" b="1" dirty="0">
              <a:solidFill>
                <a:srgbClr val="2DA2BF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95536" y="1268760"/>
            <a:ext cx="8208912" cy="4896544"/>
          </a:xfrm>
        </p:spPr>
        <p:txBody>
          <a:bodyPr numCol="1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fi-FI" dirty="0" smtClean="0">
                <a:solidFill>
                  <a:srgbClr val="2DA2BF"/>
                </a:solidFill>
              </a:rPr>
              <a:t>Muuta huomattavaa artikkelien käytöstä maantieteellisten nimien kanssa:</a:t>
            </a:r>
            <a:endParaRPr lang="fi-FI" dirty="0" smtClean="0"/>
          </a:p>
          <a:p>
            <a:pPr marL="0" indent="0">
              <a:lnSpc>
                <a:spcPct val="90000"/>
              </a:lnSpc>
              <a:spcBef>
                <a:spcPts val="1272"/>
              </a:spcBef>
              <a:buNone/>
            </a:pPr>
            <a:r>
              <a:rPr lang="fi-FI" dirty="0"/>
              <a:t>	</a:t>
            </a:r>
            <a:r>
              <a:rPr lang="fi-FI" sz="2400" b="1" dirty="0" smtClean="0"/>
              <a:t>the</a:t>
            </a:r>
            <a:r>
              <a:rPr lang="fi-FI" sz="2400" dirty="0" smtClean="0"/>
              <a:t> Sahara </a:t>
            </a:r>
            <a:r>
              <a:rPr lang="fi-FI" sz="2400" dirty="0" err="1" smtClean="0"/>
              <a:t>Desert</a:t>
            </a:r>
            <a:endParaRPr lang="fi-FI" sz="24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fi-FI" sz="2400" dirty="0" smtClean="0"/>
              <a:t>	</a:t>
            </a:r>
            <a:r>
              <a:rPr lang="fi-FI" sz="2400" b="1" dirty="0" smtClean="0"/>
              <a:t>the</a:t>
            </a:r>
            <a:r>
              <a:rPr lang="fi-FI" sz="2400" dirty="0" smtClean="0"/>
              <a:t> Arabian </a:t>
            </a:r>
            <a:r>
              <a:rPr lang="fi-FI" sz="2400" dirty="0" err="1" smtClean="0"/>
              <a:t>Desert</a:t>
            </a:r>
            <a:endParaRPr lang="fi-FI" sz="2400" dirty="0" smtClean="0"/>
          </a:p>
          <a:p>
            <a:pPr>
              <a:lnSpc>
                <a:spcPct val="90000"/>
              </a:lnSpc>
              <a:spcBef>
                <a:spcPts val="1272"/>
              </a:spcBef>
            </a:pPr>
            <a:r>
              <a:rPr lang="fi-FI" dirty="0" smtClean="0"/>
              <a:t>’</a:t>
            </a:r>
            <a:r>
              <a:rPr lang="fi-FI" b="1" dirty="0" smtClean="0"/>
              <a:t>the</a:t>
            </a:r>
            <a:r>
              <a:rPr lang="fi-FI" dirty="0" smtClean="0"/>
              <a:t>’ + </a:t>
            </a:r>
            <a:r>
              <a:rPr lang="fi-FI" b="1" dirty="0" smtClean="0"/>
              <a:t>autiomaiden</a:t>
            </a:r>
            <a:r>
              <a:rPr lang="fi-FI" dirty="0" smtClean="0"/>
              <a:t> ja erämaiden nimet</a:t>
            </a:r>
          </a:p>
          <a:p>
            <a:pPr marL="0" indent="0">
              <a:lnSpc>
                <a:spcPct val="90000"/>
              </a:lnSpc>
              <a:spcBef>
                <a:spcPts val="1824"/>
              </a:spcBef>
              <a:buNone/>
            </a:pPr>
            <a:r>
              <a:rPr lang="fi-FI" dirty="0"/>
              <a:t>	</a:t>
            </a:r>
            <a:r>
              <a:rPr lang="fi-FI" sz="2400" dirty="0" smtClean="0"/>
              <a:t>Saint Petersburg is </a:t>
            </a:r>
            <a:r>
              <a:rPr lang="fi-FI" sz="2400" dirty="0" err="1" smtClean="0"/>
              <a:t>called</a:t>
            </a:r>
            <a:r>
              <a:rPr lang="fi-FI" sz="2400" dirty="0" smtClean="0"/>
              <a:t> </a:t>
            </a:r>
            <a:r>
              <a:rPr lang="fi-FI" sz="2400" b="1" dirty="0" err="1" smtClean="0"/>
              <a:t>the</a:t>
            </a:r>
            <a:r>
              <a:rPr lang="fi-FI" sz="2400" b="1" dirty="0" smtClean="0"/>
              <a:t> </a:t>
            </a:r>
            <a:r>
              <a:rPr lang="fi-FI" sz="2400" b="1" dirty="0" err="1" smtClean="0"/>
              <a:t>Venice</a:t>
            </a:r>
            <a:r>
              <a:rPr lang="fi-FI" sz="2400" b="1" dirty="0" smtClean="0"/>
              <a:t> of </a:t>
            </a:r>
            <a:r>
              <a:rPr lang="fi-FI" sz="2400" b="1" dirty="0" err="1" smtClean="0"/>
              <a:t>the</a:t>
            </a:r>
            <a:r>
              <a:rPr lang="fi-FI" sz="2400" b="1" dirty="0"/>
              <a:t> </a:t>
            </a:r>
            <a:r>
              <a:rPr lang="fi-FI" sz="2400" b="1" dirty="0" smtClean="0"/>
              <a:t>North</a:t>
            </a:r>
            <a:r>
              <a:rPr lang="fi-FI" sz="2400" dirty="0" smtClean="0"/>
              <a:t>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2400" dirty="0" smtClean="0"/>
              <a:t>	</a:t>
            </a:r>
            <a:r>
              <a:rPr lang="fi-FI" sz="2400" b="1" dirty="0" err="1" smtClean="0"/>
              <a:t>The</a:t>
            </a:r>
            <a:r>
              <a:rPr lang="fi-FI" sz="2400" b="1" dirty="0" smtClean="0"/>
              <a:t> Rome of </a:t>
            </a:r>
            <a:r>
              <a:rPr lang="fi-FI" sz="2400" b="1" dirty="0" err="1" smtClean="0"/>
              <a:t>today</a:t>
            </a:r>
            <a:r>
              <a:rPr lang="fi-FI" sz="2400" b="1" dirty="0" smtClean="0"/>
              <a:t> </a:t>
            </a:r>
            <a:r>
              <a:rPr lang="fi-FI" sz="2400" dirty="0" smtClean="0"/>
              <a:t>is </a:t>
            </a:r>
            <a:r>
              <a:rPr lang="fi-FI" sz="2400" dirty="0" err="1" smtClean="0"/>
              <a:t>not</a:t>
            </a:r>
            <a:r>
              <a:rPr lang="fi-FI" sz="2400" dirty="0" smtClean="0"/>
              <a:t> </a:t>
            </a:r>
            <a:r>
              <a:rPr lang="fi-FI" sz="2400" dirty="0" err="1" smtClean="0"/>
              <a:t>the</a:t>
            </a:r>
            <a:r>
              <a:rPr lang="fi-FI" sz="2400" dirty="0" smtClean="0"/>
              <a:t> </a:t>
            </a:r>
            <a:r>
              <a:rPr lang="fi-FI" sz="2400" dirty="0" err="1" smtClean="0"/>
              <a:t>same</a:t>
            </a:r>
            <a:r>
              <a:rPr lang="fi-FI" sz="2400" dirty="0" smtClean="0"/>
              <a:t> as </a:t>
            </a:r>
            <a:r>
              <a:rPr lang="fi-FI" sz="2400" b="1" dirty="0" err="1" smtClean="0"/>
              <a:t>the</a:t>
            </a:r>
            <a:r>
              <a:rPr lang="fi-FI" sz="2400" b="1" dirty="0" smtClean="0"/>
              <a:t> Rome of my 	</a:t>
            </a:r>
            <a:r>
              <a:rPr lang="fi-FI" sz="2400" b="1" dirty="0" err="1" smtClean="0"/>
              <a:t>dreams</a:t>
            </a:r>
            <a:r>
              <a:rPr lang="fi-FI" sz="2400" dirty="0" smtClean="0"/>
              <a:t>.</a:t>
            </a:r>
          </a:p>
          <a:p>
            <a:pPr>
              <a:lnSpc>
                <a:spcPct val="90000"/>
              </a:lnSpc>
              <a:spcBef>
                <a:spcPts val="1272"/>
              </a:spcBef>
            </a:pPr>
            <a:r>
              <a:rPr lang="fi-FI" b="1" dirty="0" smtClean="0"/>
              <a:t>of-rakenteen </a:t>
            </a:r>
            <a:r>
              <a:rPr lang="fi-FI" dirty="0" smtClean="0"/>
              <a:t>määrittäessä nimeä on artikkelia ’</a:t>
            </a:r>
            <a:r>
              <a:rPr lang="fi-FI" b="1" dirty="0" err="1" smtClean="0"/>
              <a:t>the</a:t>
            </a:r>
            <a:r>
              <a:rPr lang="fi-FI" dirty="0" smtClean="0"/>
              <a:t>’ käytettävä</a:t>
            </a:r>
            <a:endParaRPr lang="fi-FI" dirty="0" smtClean="0">
              <a:solidFill>
                <a:srgbClr val="000000"/>
              </a:solidFill>
            </a:endParaRPr>
          </a:p>
          <a:p>
            <a:pPr lvl="1">
              <a:lnSpc>
                <a:spcPct val="60000"/>
              </a:lnSpc>
            </a:pPr>
            <a:endParaRPr lang="fi-FI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9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fi-FI" sz="4000" b="1" dirty="0" smtClean="0">
                <a:solidFill>
                  <a:srgbClr val="2DA2BF"/>
                </a:solidFill>
              </a:rPr>
              <a:t>Artikkelit: Ihmisten aikaansaannokset</a:t>
            </a:r>
            <a:endParaRPr lang="fi-FI" sz="4000" b="1" dirty="0">
              <a:solidFill>
                <a:srgbClr val="2DA2BF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95536" y="1196752"/>
            <a:ext cx="8208912" cy="4968552"/>
          </a:xfrm>
        </p:spPr>
        <p:txBody>
          <a:bodyPr numCol="1"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fi-FI" dirty="0" smtClean="0">
                <a:solidFill>
                  <a:srgbClr val="2DA2BF"/>
                </a:solidFill>
              </a:rPr>
              <a:t>Mieti kaupungin perusrakenteita: kaupunginosia, katuja, puistoja, toreja, (</a:t>
            </a:r>
            <a:r>
              <a:rPr lang="fi-FI" dirty="0" err="1" smtClean="0">
                <a:solidFill>
                  <a:srgbClr val="2DA2BF"/>
                </a:solidFill>
              </a:rPr>
              <a:t>lento)asemia</a:t>
            </a:r>
            <a:r>
              <a:rPr lang="fi-FI" dirty="0" smtClean="0">
                <a:solidFill>
                  <a:srgbClr val="2DA2BF"/>
                </a:solidFill>
              </a:rPr>
              <a:t>, kirkkoja, linnoja, kouluja, tavarataloja, jne.</a:t>
            </a:r>
            <a:endParaRPr lang="fi-FI" dirty="0" smtClean="0"/>
          </a:p>
          <a:p>
            <a:pPr marL="0" indent="0">
              <a:spcBef>
                <a:spcPts val="0"/>
              </a:spcBef>
              <a:buNone/>
            </a:pPr>
            <a:r>
              <a:rPr lang="fi-FI" sz="2400" dirty="0"/>
              <a:t>	</a:t>
            </a:r>
            <a:r>
              <a:rPr lang="fi-FI" sz="2400" dirty="0" smtClean="0"/>
              <a:t>New York, Brooklyn, Broadway, </a:t>
            </a:r>
            <a:r>
              <a:rPr lang="fi-FI" sz="2400" dirty="0" err="1" smtClean="0"/>
              <a:t>Regent</a:t>
            </a:r>
            <a:r>
              <a:rPr lang="fi-FI" sz="2400" dirty="0" smtClean="0"/>
              <a:t> </a:t>
            </a:r>
            <a:r>
              <a:rPr lang="fi-FI" sz="2400" dirty="0" err="1" smtClean="0"/>
              <a:t>Street</a:t>
            </a:r>
            <a:r>
              <a:rPr lang="fi-FI" sz="2400" dirty="0" smtClean="0"/>
              <a:t>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sz="2400" dirty="0"/>
              <a:t>	</a:t>
            </a:r>
            <a:r>
              <a:rPr lang="fi-FI" sz="2400" dirty="0" smtClean="0"/>
              <a:t>Hyde</a:t>
            </a:r>
            <a:r>
              <a:rPr lang="fi-FI" sz="2400" dirty="0"/>
              <a:t> </a:t>
            </a:r>
            <a:r>
              <a:rPr lang="fi-FI" sz="2400" dirty="0" smtClean="0"/>
              <a:t>Park, Piccadilly </a:t>
            </a:r>
            <a:r>
              <a:rPr lang="fi-FI" sz="2400" dirty="0" err="1" smtClean="0"/>
              <a:t>Circus</a:t>
            </a:r>
            <a:r>
              <a:rPr lang="fi-FI" sz="2400" dirty="0" smtClean="0"/>
              <a:t>, Times Square,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sz="2400" dirty="0"/>
              <a:t>	</a:t>
            </a:r>
            <a:r>
              <a:rPr lang="fi-FI" sz="2400" dirty="0" smtClean="0"/>
              <a:t>Penn </a:t>
            </a:r>
            <a:r>
              <a:rPr lang="fi-FI" sz="2400" dirty="0" err="1" smtClean="0"/>
              <a:t>Station</a:t>
            </a:r>
            <a:r>
              <a:rPr lang="fi-FI" sz="2400" dirty="0" smtClean="0"/>
              <a:t>, </a:t>
            </a:r>
            <a:r>
              <a:rPr lang="fi-FI" sz="2400" dirty="0" err="1" smtClean="0"/>
              <a:t>Platform</a:t>
            </a:r>
            <a:r>
              <a:rPr lang="fi-FI" sz="2400" dirty="0" smtClean="0"/>
              <a:t> 9 ¾ at </a:t>
            </a:r>
            <a:r>
              <a:rPr lang="fi-FI" sz="2400" dirty="0" err="1"/>
              <a:t>King’s</a:t>
            </a:r>
            <a:r>
              <a:rPr lang="fi-FI" sz="2400" dirty="0"/>
              <a:t> Cross </a:t>
            </a:r>
            <a:r>
              <a:rPr lang="fi-FI" sz="2400" dirty="0" err="1" smtClean="0"/>
              <a:t>Station</a:t>
            </a:r>
            <a:r>
              <a:rPr lang="fi-FI" sz="2400" dirty="0" smtClean="0"/>
              <a:t>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sz="2400" dirty="0"/>
              <a:t>	</a:t>
            </a:r>
            <a:r>
              <a:rPr lang="fi-FI" sz="2400" dirty="0" smtClean="0"/>
              <a:t>Gatwick </a:t>
            </a:r>
            <a:r>
              <a:rPr lang="fi-FI" sz="2400" dirty="0" err="1" smtClean="0"/>
              <a:t>airport</a:t>
            </a:r>
            <a:r>
              <a:rPr lang="fi-FI" sz="2400" dirty="0" smtClean="0"/>
              <a:t>, Helsinki </a:t>
            </a:r>
            <a:r>
              <a:rPr lang="fi-FI" sz="2400" dirty="0" err="1" smtClean="0"/>
              <a:t>Cathedral</a:t>
            </a:r>
            <a:r>
              <a:rPr lang="fi-FI" sz="2400" dirty="0" smtClean="0"/>
              <a:t>, Buckingham Palace,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sz="2400" dirty="0"/>
              <a:t>	</a:t>
            </a:r>
            <a:r>
              <a:rPr lang="fi-FI" sz="2400" dirty="0" smtClean="0"/>
              <a:t>Harvard </a:t>
            </a:r>
            <a:r>
              <a:rPr lang="fi-FI" sz="2400" dirty="0" err="1" smtClean="0"/>
              <a:t>University</a:t>
            </a:r>
            <a:r>
              <a:rPr lang="fi-FI" sz="2400" dirty="0" smtClean="0"/>
              <a:t>, </a:t>
            </a:r>
            <a:r>
              <a:rPr lang="fi-FI" sz="2400" dirty="0" err="1" smtClean="0"/>
              <a:t>Selfridges</a:t>
            </a:r>
            <a:r>
              <a:rPr lang="fi-FI" sz="2400" dirty="0" smtClean="0"/>
              <a:t>, etc.</a:t>
            </a:r>
          </a:p>
          <a:p>
            <a:pPr>
              <a:lnSpc>
                <a:spcPct val="80000"/>
              </a:lnSpc>
              <a:spcBef>
                <a:spcPts val="1872"/>
              </a:spcBef>
            </a:pPr>
            <a:r>
              <a:rPr lang="fi-FI" b="1" dirty="0" smtClean="0"/>
              <a:t>Kaupunkien perusrakenteisiin kuuluvien paikkojen nimet ovat pääsääntöisesti ilman artikkelia.</a:t>
            </a:r>
          </a:p>
        </p:txBody>
      </p:sp>
    </p:spTree>
    <p:extLst>
      <p:ext uri="{BB962C8B-B14F-4D97-AF65-F5344CB8AC3E}">
        <p14:creationId xmlns:p14="http://schemas.microsoft.com/office/powerpoint/2010/main" val="200680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b="1" dirty="0">
                <a:solidFill>
                  <a:srgbClr val="2DA2BF"/>
                </a:solidFill>
              </a:rPr>
              <a:t>Artikkelit: Ihmisten aikaansaannokset</a:t>
            </a:r>
            <a:endParaRPr lang="fi-FI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71736" y="2865860"/>
            <a:ext cx="4038600" cy="3024336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672"/>
              </a:spcBef>
              <a:buNone/>
            </a:pPr>
            <a:r>
              <a:rPr lang="fi-FI" dirty="0"/>
              <a:t>1</a:t>
            </a:r>
            <a:r>
              <a:rPr lang="fi-FI" b="1" dirty="0"/>
              <a:t>.</a:t>
            </a:r>
            <a:r>
              <a:rPr lang="fi-FI" dirty="0"/>
              <a:t> </a:t>
            </a:r>
            <a:r>
              <a:rPr lang="fi-FI" b="1" dirty="0" err="1"/>
              <a:t>the</a:t>
            </a:r>
            <a:r>
              <a:rPr lang="fi-FI" dirty="0"/>
              <a:t> Royal Albert Hall &amp; </a:t>
            </a:r>
            <a:r>
              <a:rPr lang="fi-FI" b="1" dirty="0" err="1"/>
              <a:t>the</a:t>
            </a:r>
            <a:r>
              <a:rPr lang="fi-FI" dirty="0"/>
              <a:t> </a:t>
            </a:r>
            <a:r>
              <a:rPr lang="fi-FI" dirty="0" err="1"/>
              <a:t>Vienna</a:t>
            </a:r>
            <a:r>
              <a:rPr lang="fi-FI" dirty="0"/>
              <a:t> State </a:t>
            </a:r>
            <a:r>
              <a:rPr lang="fi-FI" dirty="0" err="1"/>
              <a:t>Opera</a:t>
            </a:r>
            <a:endParaRPr lang="fi-FI" dirty="0"/>
          </a:p>
          <a:p>
            <a:pPr marL="0" indent="0">
              <a:lnSpc>
                <a:spcPct val="80000"/>
              </a:lnSpc>
              <a:spcBef>
                <a:spcPts val="672"/>
              </a:spcBef>
              <a:buNone/>
            </a:pPr>
            <a:r>
              <a:rPr lang="fi-FI" dirty="0"/>
              <a:t>2. </a:t>
            </a:r>
            <a:r>
              <a:rPr lang="fi-FI" b="1" dirty="0" err="1"/>
              <a:t>the</a:t>
            </a:r>
            <a:r>
              <a:rPr lang="fi-FI" dirty="0"/>
              <a:t> Savoy &amp; </a:t>
            </a:r>
            <a:r>
              <a:rPr lang="fi-FI" b="1" dirty="0" err="1"/>
              <a:t>the</a:t>
            </a:r>
            <a:r>
              <a:rPr lang="fi-FI" dirty="0"/>
              <a:t> </a:t>
            </a:r>
            <a:r>
              <a:rPr lang="fi-FI" dirty="0" err="1"/>
              <a:t>Waldorf</a:t>
            </a:r>
            <a:r>
              <a:rPr lang="fi-FI" dirty="0"/>
              <a:t> Astoria</a:t>
            </a:r>
          </a:p>
          <a:p>
            <a:pPr marL="0" indent="0">
              <a:lnSpc>
                <a:spcPct val="80000"/>
              </a:lnSpc>
              <a:spcBef>
                <a:spcPts val="672"/>
              </a:spcBef>
              <a:buNone/>
            </a:pPr>
            <a:r>
              <a:rPr lang="fi-FI" dirty="0"/>
              <a:t>3. </a:t>
            </a:r>
            <a:r>
              <a:rPr lang="fi-FI" b="1" dirty="0" err="1"/>
              <a:t>the</a:t>
            </a:r>
            <a:r>
              <a:rPr lang="fi-FI" dirty="0"/>
              <a:t> </a:t>
            </a:r>
            <a:r>
              <a:rPr lang="fi-FI" dirty="0" err="1"/>
              <a:t>LondoPalladium</a:t>
            </a:r>
            <a:r>
              <a:rPr lang="fi-FI" dirty="0"/>
              <a:t> &amp;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Globe</a:t>
            </a:r>
            <a:endParaRPr lang="fi-FI" dirty="0"/>
          </a:p>
          <a:p>
            <a:endParaRPr lang="fi-FI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642270" y="2865860"/>
            <a:ext cx="4038600" cy="331236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1272"/>
              </a:spcBef>
              <a:buNone/>
            </a:pPr>
            <a:r>
              <a:rPr lang="fi-FI" dirty="0" smtClean="0"/>
              <a:t>1</a:t>
            </a:r>
            <a:r>
              <a:rPr lang="fi-FI" dirty="0"/>
              <a:t>. konserttisaleja</a:t>
            </a:r>
          </a:p>
          <a:p>
            <a:pPr marL="0" indent="0">
              <a:lnSpc>
                <a:spcPct val="120000"/>
              </a:lnSpc>
              <a:spcBef>
                <a:spcPts val="1272"/>
              </a:spcBef>
              <a:buNone/>
            </a:pPr>
            <a:r>
              <a:rPr lang="fi-FI" dirty="0"/>
              <a:t>2. hotelleja</a:t>
            </a:r>
          </a:p>
          <a:p>
            <a:pPr marL="0" indent="0">
              <a:lnSpc>
                <a:spcPct val="120000"/>
              </a:lnSpc>
              <a:spcBef>
                <a:spcPts val="1272"/>
              </a:spcBef>
              <a:buNone/>
            </a:pPr>
            <a:r>
              <a:rPr lang="fi-FI" dirty="0"/>
              <a:t>3. teattereita</a:t>
            </a:r>
          </a:p>
          <a:p>
            <a:pPr>
              <a:lnSpc>
                <a:spcPct val="80000"/>
              </a:lnSpc>
              <a:spcBef>
                <a:spcPts val="672"/>
              </a:spcBef>
            </a:pPr>
            <a:endParaRPr lang="fi-FI" dirty="0"/>
          </a:p>
          <a:p>
            <a:endParaRPr lang="fi-FI" dirty="0"/>
          </a:p>
        </p:txBody>
      </p:sp>
      <p:sp>
        <p:nvSpPr>
          <p:cNvPr id="6" name="Otsikko 1"/>
          <p:cNvSpPr txBox="1">
            <a:spLocks/>
          </p:cNvSpPr>
          <p:nvPr/>
        </p:nvSpPr>
        <p:spPr>
          <a:xfrm>
            <a:off x="251520" y="1556792"/>
            <a:ext cx="8517632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endParaRPr lang="fi-FI" sz="2800" dirty="0">
              <a:solidFill>
                <a:schemeClr val="accent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5535" y="1576276"/>
            <a:ext cx="8285335" cy="1289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80000"/>
              </a:lnSpc>
              <a:buFont typeface="Arial"/>
              <a:buChar char="•"/>
            </a:pPr>
            <a:r>
              <a:rPr lang="fi-FI" sz="2800" b="1" dirty="0">
                <a:solidFill>
                  <a:srgbClr val="000000"/>
                </a:solidFill>
              </a:rPr>
              <a:t>Vapaa-aikaan </a:t>
            </a:r>
            <a:r>
              <a:rPr lang="fi-FI" sz="2800" dirty="0">
                <a:solidFill>
                  <a:srgbClr val="000000"/>
                </a:solidFill>
              </a:rPr>
              <a:t>liittyvien paikkojen nimiin liittyy yleensä määräinen artikkeli ’</a:t>
            </a:r>
            <a:r>
              <a:rPr lang="fi-FI" sz="2800" b="1" dirty="0" err="1">
                <a:solidFill>
                  <a:srgbClr val="000000"/>
                </a:solidFill>
              </a:rPr>
              <a:t>the</a:t>
            </a:r>
            <a:r>
              <a:rPr lang="fi-FI" sz="2800" dirty="0" smtClean="0">
                <a:solidFill>
                  <a:srgbClr val="000000"/>
                </a:solidFill>
              </a:rPr>
              <a:t>’.</a:t>
            </a:r>
          </a:p>
          <a:p>
            <a:pPr>
              <a:spcBef>
                <a:spcPts val="600"/>
              </a:spcBef>
            </a:pPr>
            <a:r>
              <a:rPr lang="fi-FI" sz="2800" dirty="0" smtClean="0">
                <a:solidFill>
                  <a:schemeClr val="accent1"/>
                </a:solidFill>
              </a:rPr>
              <a:t>Tunnetko seuraavat paikat?</a:t>
            </a:r>
            <a:endParaRPr lang="fi-FI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21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b="1" dirty="0">
                <a:solidFill>
                  <a:srgbClr val="2DA2BF"/>
                </a:solidFill>
              </a:rPr>
              <a:t>Artikkelit: Ihmisten aikaansaannokset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04865"/>
            <a:ext cx="4038600" cy="3096343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672"/>
              </a:spcBef>
              <a:buNone/>
            </a:pPr>
            <a:r>
              <a:rPr lang="fi-FI" dirty="0"/>
              <a:t>4. </a:t>
            </a:r>
            <a:r>
              <a:rPr lang="fi-FI" b="1" dirty="0" err="1"/>
              <a:t>the</a:t>
            </a:r>
            <a:r>
              <a:rPr lang="fi-FI" dirty="0"/>
              <a:t> British </a:t>
            </a:r>
            <a:r>
              <a:rPr lang="fi-FI" dirty="0" err="1"/>
              <a:t>Museum</a:t>
            </a:r>
            <a:r>
              <a:rPr lang="fi-FI" dirty="0"/>
              <a:t> &amp;    </a:t>
            </a:r>
            <a:r>
              <a:rPr lang="fi-FI" b="1" dirty="0" err="1"/>
              <a:t>the</a:t>
            </a:r>
            <a:r>
              <a:rPr lang="fi-FI" dirty="0"/>
              <a:t> Ateneum</a:t>
            </a:r>
          </a:p>
          <a:p>
            <a:pPr marL="0" indent="0">
              <a:lnSpc>
                <a:spcPct val="80000"/>
              </a:lnSpc>
              <a:spcBef>
                <a:spcPts val="672"/>
              </a:spcBef>
              <a:buNone/>
            </a:pPr>
            <a:r>
              <a:rPr lang="fi-FI" dirty="0"/>
              <a:t>5. </a:t>
            </a:r>
            <a:r>
              <a:rPr lang="fi-FI" b="1" dirty="0" err="1"/>
              <a:t>the</a:t>
            </a:r>
            <a:r>
              <a:rPr lang="fi-FI" dirty="0"/>
              <a:t> Rose and </a:t>
            </a:r>
            <a:r>
              <a:rPr lang="fi-FI" dirty="0" err="1"/>
              <a:t>Crown</a:t>
            </a:r>
            <a:r>
              <a:rPr lang="fi-FI" dirty="0"/>
              <a:t> &amp;    </a:t>
            </a:r>
            <a:r>
              <a:rPr lang="fi-FI" b="1" dirty="0" err="1"/>
              <a:t>the</a:t>
            </a:r>
            <a:r>
              <a:rPr lang="fi-FI" dirty="0"/>
              <a:t> Red </a:t>
            </a:r>
            <a:r>
              <a:rPr lang="fi-FI" dirty="0" err="1"/>
              <a:t>Lion</a:t>
            </a:r>
            <a:endParaRPr lang="fi-FI" dirty="0"/>
          </a:p>
          <a:p>
            <a:pPr marL="0" indent="0">
              <a:lnSpc>
                <a:spcPct val="80000"/>
              </a:lnSpc>
              <a:spcBef>
                <a:spcPts val="672"/>
              </a:spcBef>
              <a:buNone/>
            </a:pPr>
            <a:r>
              <a:rPr lang="fi-FI" dirty="0"/>
              <a:t>6. </a:t>
            </a:r>
            <a:r>
              <a:rPr lang="fi-FI" b="1" dirty="0" err="1"/>
              <a:t>the</a:t>
            </a:r>
            <a:r>
              <a:rPr lang="fi-FI" dirty="0"/>
              <a:t> </a:t>
            </a:r>
            <a:r>
              <a:rPr lang="fi-FI" dirty="0" err="1"/>
              <a:t>Odeon</a:t>
            </a:r>
            <a:r>
              <a:rPr lang="fi-FI" dirty="0"/>
              <a:t> &amp;                    </a:t>
            </a:r>
            <a:r>
              <a:rPr lang="fi-FI" b="1" dirty="0" err="1"/>
              <a:t>the</a:t>
            </a:r>
            <a:r>
              <a:rPr lang="fi-FI" dirty="0"/>
              <a:t> </a:t>
            </a:r>
            <a:r>
              <a:rPr lang="fi-FI" dirty="0" err="1"/>
              <a:t>Paramount</a:t>
            </a:r>
            <a:r>
              <a:rPr lang="fi-FI" dirty="0"/>
              <a:t> </a:t>
            </a:r>
            <a:r>
              <a:rPr lang="fi-FI" dirty="0" err="1" smtClean="0"/>
              <a:t>Theater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4865"/>
            <a:ext cx="4038600" cy="4525963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1272"/>
              </a:spcBef>
              <a:buNone/>
            </a:pPr>
            <a:r>
              <a:rPr lang="fi-FI" dirty="0" smtClean="0"/>
              <a:t>4</a:t>
            </a:r>
            <a:r>
              <a:rPr lang="fi-FI" dirty="0"/>
              <a:t>. museoita</a:t>
            </a:r>
          </a:p>
          <a:p>
            <a:pPr marL="0" indent="0">
              <a:lnSpc>
                <a:spcPct val="120000"/>
              </a:lnSpc>
              <a:spcBef>
                <a:spcPts val="1272"/>
              </a:spcBef>
              <a:buNone/>
            </a:pPr>
            <a:r>
              <a:rPr lang="fi-FI" dirty="0" smtClean="0"/>
              <a:t>5</a:t>
            </a:r>
            <a:r>
              <a:rPr lang="fi-FI" dirty="0"/>
              <a:t>. pubeja</a:t>
            </a:r>
          </a:p>
          <a:p>
            <a:pPr marL="0" indent="0">
              <a:lnSpc>
                <a:spcPct val="120000"/>
              </a:lnSpc>
              <a:spcBef>
                <a:spcPts val="1272"/>
              </a:spcBef>
              <a:buNone/>
            </a:pPr>
            <a:r>
              <a:rPr lang="fi-FI" dirty="0" smtClean="0"/>
              <a:t>6. elokuvateattereita</a:t>
            </a:r>
            <a:endParaRPr lang="fi-FI" dirty="0"/>
          </a:p>
          <a:p>
            <a:endParaRPr lang="fi-FI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417638"/>
            <a:ext cx="6707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i-FI" sz="2800" dirty="0">
                <a:solidFill>
                  <a:schemeClr val="accent1"/>
                </a:solidFill>
              </a:rPr>
              <a:t>Tunnetko seuraavat paikat?</a:t>
            </a:r>
          </a:p>
        </p:txBody>
      </p:sp>
    </p:spTree>
    <p:extLst>
      <p:ext uri="{BB962C8B-B14F-4D97-AF65-F5344CB8AC3E}">
        <p14:creationId xmlns:p14="http://schemas.microsoft.com/office/powerpoint/2010/main" val="186887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fi-FI" sz="4000" b="1" dirty="0" smtClean="0">
                <a:solidFill>
                  <a:srgbClr val="2DA2BF"/>
                </a:solidFill>
              </a:rPr>
              <a:t>Artikkelit: Ihmisten aikaansaannokset</a:t>
            </a:r>
            <a:endParaRPr lang="fi-FI" sz="4000" b="1" dirty="0">
              <a:solidFill>
                <a:srgbClr val="2DA2BF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95536" y="1268760"/>
            <a:ext cx="8208912" cy="4464496"/>
          </a:xfrm>
        </p:spPr>
        <p:txBody>
          <a:bodyPr numCol="1">
            <a:noAutofit/>
          </a:bodyPr>
          <a:lstStyle/>
          <a:p>
            <a:pPr>
              <a:lnSpc>
                <a:spcPct val="80000"/>
              </a:lnSpc>
            </a:pPr>
            <a:r>
              <a:rPr lang="fi-FI" dirty="0" smtClean="0"/>
              <a:t>’</a:t>
            </a:r>
            <a:r>
              <a:rPr lang="fi-FI" b="1" dirty="0" smtClean="0"/>
              <a:t>the</a:t>
            </a:r>
            <a:r>
              <a:rPr lang="fi-FI" dirty="0" smtClean="0"/>
              <a:t>’ + siltojen, tunnelien, ratojen, jne. nimet</a:t>
            </a:r>
          </a:p>
          <a:p>
            <a:pPr marL="0" indent="0">
              <a:lnSpc>
                <a:spcPct val="80000"/>
              </a:lnSpc>
              <a:buNone/>
            </a:pPr>
            <a:endParaRPr lang="fi-FI" dirty="0"/>
          </a:p>
          <a:p>
            <a:pPr marL="0" indent="0">
              <a:lnSpc>
                <a:spcPct val="80000"/>
              </a:lnSpc>
              <a:buNone/>
            </a:pPr>
            <a:r>
              <a:rPr lang="fi-FI" dirty="0" smtClean="0">
                <a:solidFill>
                  <a:schemeClr val="accent1"/>
                </a:solidFill>
              </a:rPr>
              <a:t>Esim.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i-FI" dirty="0"/>
              <a:t>	</a:t>
            </a:r>
            <a:r>
              <a:rPr lang="fi-FI" dirty="0" smtClean="0"/>
              <a:t>the Sydney </a:t>
            </a:r>
            <a:r>
              <a:rPr lang="fi-FI" dirty="0" err="1" smtClean="0"/>
              <a:t>Harbour</a:t>
            </a:r>
            <a:r>
              <a:rPr lang="fi-FI" dirty="0" smtClean="0"/>
              <a:t> Bridge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i-FI" dirty="0"/>
              <a:t>	</a:t>
            </a:r>
            <a:r>
              <a:rPr lang="fi-FI" dirty="0" smtClean="0"/>
              <a:t>the Brooklyn Bridge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i-FI" dirty="0"/>
              <a:t>	</a:t>
            </a:r>
            <a:r>
              <a:rPr lang="fi-FI" dirty="0" smtClean="0"/>
              <a:t>the Päijänne </a:t>
            </a:r>
            <a:r>
              <a:rPr lang="fi-FI" dirty="0" err="1" smtClean="0"/>
              <a:t>Water</a:t>
            </a:r>
            <a:r>
              <a:rPr lang="fi-FI" dirty="0" smtClean="0"/>
              <a:t> </a:t>
            </a:r>
            <a:r>
              <a:rPr lang="fi-FI" dirty="0" err="1" smtClean="0"/>
              <a:t>Tunnel</a:t>
            </a:r>
            <a:endParaRPr lang="fi-FI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fi-FI" dirty="0"/>
              <a:t>	</a:t>
            </a:r>
            <a:r>
              <a:rPr lang="fi-FI" dirty="0" smtClean="0"/>
              <a:t>the Channel </a:t>
            </a:r>
            <a:r>
              <a:rPr lang="fi-FI" dirty="0" err="1" smtClean="0"/>
              <a:t>Tunnel</a:t>
            </a:r>
            <a:endParaRPr lang="fi-FI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fi-FI" dirty="0"/>
              <a:t>	</a:t>
            </a:r>
            <a:r>
              <a:rPr lang="fi-FI" dirty="0" smtClean="0"/>
              <a:t>the </a:t>
            </a:r>
            <a:r>
              <a:rPr lang="fi-FI" dirty="0" err="1" smtClean="0"/>
              <a:t>Trans-Siberian</a:t>
            </a:r>
            <a:r>
              <a:rPr lang="fi-FI" dirty="0" smtClean="0"/>
              <a:t> Railway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i-FI" dirty="0"/>
              <a:t>	</a:t>
            </a:r>
            <a:endParaRPr lang="fi-FI" dirty="0" smtClean="0"/>
          </a:p>
          <a:p>
            <a:pPr marL="0" indent="0">
              <a:lnSpc>
                <a:spcPct val="60000"/>
              </a:lnSpc>
              <a:spcBef>
                <a:spcPts val="1272"/>
              </a:spcBef>
              <a:buNone/>
            </a:pPr>
            <a:r>
              <a:rPr lang="fi-FI" dirty="0"/>
              <a:t>	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67544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fi-FI" sz="4000" b="1" dirty="0" smtClean="0">
                <a:solidFill>
                  <a:srgbClr val="2DA2BF"/>
                </a:solidFill>
              </a:rPr>
              <a:t>Artikkelit: Ihmisten aikaansaannokset</a:t>
            </a:r>
            <a:endParaRPr lang="fi-FI" sz="4000" b="1" dirty="0">
              <a:solidFill>
                <a:srgbClr val="2DA2BF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95536" y="1351067"/>
            <a:ext cx="8208912" cy="4968552"/>
          </a:xfrm>
        </p:spPr>
        <p:txBody>
          <a:bodyPr numCol="1">
            <a:noAutofit/>
          </a:bodyPr>
          <a:lstStyle/>
          <a:p>
            <a:pPr>
              <a:lnSpc>
                <a:spcPct val="80000"/>
              </a:lnSpc>
            </a:pPr>
            <a:r>
              <a:rPr lang="fi-FI" dirty="0" smtClean="0"/>
              <a:t>’</a:t>
            </a:r>
            <a:r>
              <a:rPr lang="fi-FI" b="1" dirty="0" smtClean="0"/>
              <a:t>the</a:t>
            </a:r>
            <a:r>
              <a:rPr lang="fi-FI" dirty="0" smtClean="0"/>
              <a:t>’ + laivojen tai lentokoneiden nimet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i-FI" dirty="0" smtClean="0">
                <a:solidFill>
                  <a:schemeClr val="accent1"/>
                </a:solidFill>
              </a:rPr>
              <a:t>Esim.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i-FI" dirty="0"/>
              <a:t>	</a:t>
            </a:r>
            <a:r>
              <a:rPr lang="fi-FI" dirty="0" smtClean="0"/>
              <a:t>the Titanic, the Queen Elizabeth 2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i-FI" dirty="0"/>
              <a:t>	</a:t>
            </a:r>
            <a:r>
              <a:rPr lang="fi-FI" dirty="0" smtClean="0"/>
              <a:t>the </a:t>
            </a:r>
            <a:r>
              <a:rPr lang="fi-FI" dirty="0" err="1" smtClean="0"/>
              <a:t>Hindenburg</a:t>
            </a:r>
            <a:r>
              <a:rPr lang="fi-FI" dirty="0" smtClean="0"/>
              <a:t>, the Spirit of St. Louis</a:t>
            </a:r>
          </a:p>
          <a:p>
            <a:pPr marL="0" indent="0">
              <a:lnSpc>
                <a:spcPct val="80000"/>
              </a:lnSpc>
              <a:buNone/>
            </a:pPr>
            <a:endParaRPr lang="fi-FI" dirty="0" smtClean="0"/>
          </a:p>
          <a:p>
            <a:pPr>
              <a:lnSpc>
                <a:spcPct val="80000"/>
              </a:lnSpc>
            </a:pPr>
            <a:r>
              <a:rPr lang="fi-FI" dirty="0"/>
              <a:t> </a:t>
            </a:r>
            <a:r>
              <a:rPr lang="fi-FI" dirty="0" smtClean="0"/>
              <a:t>englanninkielisten sanomalehtien nimissä on ’</a:t>
            </a:r>
            <a:r>
              <a:rPr lang="fi-FI" b="1" dirty="0" smtClean="0"/>
              <a:t>the</a:t>
            </a:r>
            <a:r>
              <a:rPr lang="fi-FI" dirty="0" smtClean="0"/>
              <a:t>’, aikakauslehtien nimissä ei ole artikkelia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i-FI" dirty="0" smtClean="0">
                <a:solidFill>
                  <a:schemeClr val="accent1"/>
                </a:solidFill>
              </a:rPr>
              <a:t>Esim</a:t>
            </a:r>
            <a:r>
              <a:rPr lang="fi-FI" dirty="0">
                <a:solidFill>
                  <a:schemeClr val="accent1"/>
                </a:solidFill>
              </a:rPr>
              <a:t>.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i-FI" dirty="0"/>
              <a:t>	</a:t>
            </a:r>
            <a:r>
              <a:rPr lang="fi-FI" dirty="0" smtClean="0"/>
              <a:t>the Times, the Washington Post</a:t>
            </a:r>
            <a:r>
              <a:rPr lang="fi-FI" dirty="0"/>
              <a:t>	</a:t>
            </a:r>
            <a:endParaRPr lang="fi-FI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fi-FI" dirty="0"/>
              <a:t>	</a:t>
            </a:r>
            <a:r>
              <a:rPr lang="fi-FI" dirty="0" smtClean="0"/>
              <a:t>Time, National Geographic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i-FI" dirty="0"/>
              <a:t>	</a:t>
            </a:r>
            <a:endParaRPr lang="fi-FI" dirty="0" smtClean="0"/>
          </a:p>
          <a:p>
            <a:pPr marL="0" indent="0">
              <a:lnSpc>
                <a:spcPct val="60000"/>
              </a:lnSpc>
              <a:spcBef>
                <a:spcPts val="1272"/>
              </a:spcBef>
              <a:buNone/>
            </a:pPr>
            <a:r>
              <a:rPr lang="fi-FI" dirty="0"/>
              <a:t>	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335340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50405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fi-FI" sz="4000" dirty="0" err="1" smtClean="0"/>
              <a:t>Activate</a:t>
            </a:r>
            <a:endParaRPr lang="fi-FI" sz="4000" dirty="0">
              <a:solidFill>
                <a:srgbClr val="0000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519347"/>
            <a:ext cx="8579296" cy="5112568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1. </a:t>
            </a:r>
            <a:r>
              <a:rPr lang="fi-FI" sz="2800" dirty="0" err="1" smtClean="0">
                <a:solidFill>
                  <a:schemeClr val="tx1"/>
                </a:solidFill>
              </a:rPr>
              <a:t>There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are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three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Alans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working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here</a:t>
            </a:r>
            <a:r>
              <a:rPr lang="fi-FI" sz="2800" dirty="0" smtClean="0">
                <a:solidFill>
                  <a:schemeClr val="tx1"/>
                </a:solidFill>
              </a:rPr>
              <a:t>. </a:t>
            </a:r>
            <a:r>
              <a:rPr lang="fi-FI" sz="2800" dirty="0" err="1" smtClean="0">
                <a:solidFill>
                  <a:schemeClr val="tx1"/>
                </a:solidFill>
              </a:rPr>
              <a:t>Which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do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you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want</a:t>
            </a:r>
            <a:r>
              <a:rPr lang="fi-FI" sz="2800" dirty="0" smtClean="0">
                <a:solidFill>
                  <a:schemeClr val="tx1"/>
                </a:solidFill>
              </a:rPr>
              <a:t>?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	– I </a:t>
            </a:r>
            <a:r>
              <a:rPr lang="fi-FI" sz="2800" dirty="0" err="1" smtClean="0">
                <a:solidFill>
                  <a:schemeClr val="tx1"/>
                </a:solidFill>
              </a:rPr>
              <a:t>want</a:t>
            </a:r>
            <a:r>
              <a:rPr lang="fi-FI" sz="2800" dirty="0" smtClean="0">
                <a:solidFill>
                  <a:schemeClr val="tx1"/>
                </a:solidFill>
              </a:rPr>
              <a:t> ____ Alan </a:t>
            </a:r>
            <a:r>
              <a:rPr lang="fi-FI" sz="2800" dirty="0" err="1" smtClean="0">
                <a:solidFill>
                  <a:schemeClr val="tx1"/>
                </a:solidFill>
              </a:rPr>
              <a:t>who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works</a:t>
            </a:r>
            <a:r>
              <a:rPr lang="fi-FI" sz="2800" dirty="0" smtClean="0">
                <a:solidFill>
                  <a:schemeClr val="tx1"/>
                </a:solidFill>
              </a:rPr>
              <a:t> in </a:t>
            </a:r>
            <a:r>
              <a:rPr lang="fi-FI" sz="2800" dirty="0" err="1" smtClean="0">
                <a:solidFill>
                  <a:schemeClr val="tx1"/>
                </a:solidFill>
              </a:rPr>
              <a:t>the</a:t>
            </a:r>
            <a:r>
              <a:rPr lang="fi-FI" sz="2800" dirty="0" smtClean="0">
                <a:solidFill>
                  <a:schemeClr val="tx1"/>
                </a:solidFill>
              </a:rPr>
              <a:t> PR 	</a:t>
            </a:r>
            <a:r>
              <a:rPr lang="fi-FI" sz="2800" dirty="0" err="1" smtClean="0">
                <a:solidFill>
                  <a:schemeClr val="tx1"/>
                </a:solidFill>
              </a:rPr>
              <a:t>department</a:t>
            </a:r>
            <a:r>
              <a:rPr lang="fi-FI" sz="28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fi-FI" sz="2800" dirty="0">
                <a:solidFill>
                  <a:schemeClr val="tx1"/>
                </a:solidFill>
              </a:rPr>
              <a:t>	</a:t>
            </a:r>
            <a:r>
              <a:rPr lang="fi-FI" sz="2800" dirty="0" smtClean="0">
                <a:solidFill>
                  <a:schemeClr val="tx1"/>
                </a:solidFill>
              </a:rPr>
              <a:t>	</a:t>
            </a:r>
            <a:endParaRPr lang="fi-FI" sz="3000" b="1" dirty="0" smtClean="0"/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2. ___ </a:t>
            </a:r>
            <a:r>
              <a:rPr lang="fi-FI" sz="2800" dirty="0" err="1" smtClean="0">
                <a:solidFill>
                  <a:schemeClr val="tx1"/>
                </a:solidFill>
              </a:rPr>
              <a:t>Smiths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are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coming</a:t>
            </a:r>
            <a:r>
              <a:rPr lang="fi-FI" sz="2800" dirty="0" smtClean="0">
                <a:solidFill>
                  <a:schemeClr val="tx1"/>
                </a:solidFill>
              </a:rPr>
              <a:t> to ___ </a:t>
            </a:r>
            <a:r>
              <a:rPr lang="fi-FI" sz="2800" dirty="0" err="1" smtClean="0">
                <a:solidFill>
                  <a:schemeClr val="tx1"/>
                </a:solidFill>
              </a:rPr>
              <a:t>dinner</a:t>
            </a:r>
            <a:r>
              <a:rPr lang="fi-FI" sz="2800" dirty="0" smtClean="0">
                <a:solidFill>
                  <a:schemeClr val="tx1"/>
                </a:solidFill>
              </a:rPr>
              <a:t>.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fi-FI" sz="2800" b="1" dirty="0" smtClean="0"/>
              <a:t>				</a:t>
            </a:r>
            <a:endParaRPr lang="fi-FI" b="1" dirty="0" smtClean="0"/>
          </a:p>
          <a:p>
            <a:pPr marL="0" indent="0">
              <a:lnSpc>
                <a:spcPct val="80000"/>
              </a:lnSpc>
              <a:buNone/>
            </a:pPr>
            <a:endParaRPr lang="fi-FI" sz="28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3. </a:t>
            </a:r>
            <a:r>
              <a:rPr lang="fi-FI" sz="2800" dirty="0" err="1" smtClean="0">
                <a:solidFill>
                  <a:schemeClr val="tx1"/>
                </a:solidFill>
              </a:rPr>
              <a:t>Can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we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get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takeaway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from</a:t>
            </a:r>
            <a:r>
              <a:rPr lang="fi-FI" sz="2800" dirty="0" smtClean="0">
                <a:solidFill>
                  <a:schemeClr val="tx1"/>
                </a:solidFill>
              </a:rPr>
              <a:t> ___ </a:t>
            </a:r>
            <a:r>
              <a:rPr lang="fi-FI" sz="2800" dirty="0" err="1" smtClean="0">
                <a:solidFill>
                  <a:schemeClr val="tx1"/>
                </a:solidFill>
              </a:rPr>
              <a:t>Chefs</a:t>
            </a:r>
            <a:r>
              <a:rPr lang="fi-FI" sz="2800" dirty="0" smtClean="0">
                <a:solidFill>
                  <a:schemeClr val="tx1"/>
                </a:solidFill>
              </a:rPr>
              <a:t> of </a:t>
            </a:r>
            <a:r>
              <a:rPr lang="fi-FI" sz="2800" dirty="0" err="1" smtClean="0">
                <a:solidFill>
                  <a:schemeClr val="tx1"/>
                </a:solidFill>
              </a:rPr>
              <a:t>Tandoori</a:t>
            </a:r>
            <a:r>
              <a:rPr lang="fi-FI" sz="2800" dirty="0" smtClean="0">
                <a:solidFill>
                  <a:schemeClr val="tx1"/>
                </a:solidFill>
              </a:rPr>
              <a:t>?</a:t>
            </a:r>
            <a:r>
              <a:rPr lang="fi-FI" sz="2800" b="1" dirty="0" smtClean="0"/>
              <a:t>				</a:t>
            </a:r>
            <a:endParaRPr lang="fi-FI" b="1" dirty="0" smtClean="0"/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fi-FI" b="1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4</a:t>
            </a:r>
            <a:r>
              <a:rPr lang="fi-FI" sz="2800" dirty="0">
                <a:solidFill>
                  <a:schemeClr val="tx1"/>
                </a:solidFill>
              </a:rPr>
              <a:t>.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Yesterday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we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had</a:t>
            </a:r>
            <a:r>
              <a:rPr lang="fi-FI" sz="2800" dirty="0" smtClean="0">
                <a:solidFill>
                  <a:schemeClr val="tx1"/>
                </a:solidFill>
              </a:rPr>
              <a:t> ___ </a:t>
            </a:r>
            <a:r>
              <a:rPr lang="fi-FI" sz="2800" dirty="0" err="1" smtClean="0">
                <a:solidFill>
                  <a:schemeClr val="tx1"/>
                </a:solidFill>
              </a:rPr>
              <a:t>delicious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dinner</a:t>
            </a:r>
            <a:r>
              <a:rPr lang="fi-FI" sz="2800" dirty="0" smtClean="0">
                <a:solidFill>
                  <a:schemeClr val="tx1"/>
                </a:solidFill>
              </a:rPr>
              <a:t> at ___ </a:t>
            </a:r>
            <a:r>
              <a:rPr lang="fi-FI" sz="2800" dirty="0" err="1" smtClean="0">
                <a:solidFill>
                  <a:schemeClr val="tx1"/>
                </a:solidFill>
              </a:rPr>
              <a:t>Ritz</a:t>
            </a:r>
            <a:r>
              <a:rPr lang="fi-FI" sz="28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i-FI" sz="2800" b="1" dirty="0" smtClean="0"/>
              <a:t>			      				</a:t>
            </a:r>
            <a:endParaRPr lang="fi-FI" sz="2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996127"/>
            <a:ext cx="8301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smtClean="0">
                <a:solidFill>
                  <a:schemeClr val="accent1"/>
                </a:solidFill>
              </a:rPr>
              <a:t>’A’/</a:t>
            </a:r>
            <a:r>
              <a:rPr lang="fi-FI" sz="2800" dirty="0">
                <a:solidFill>
                  <a:schemeClr val="accent1"/>
                </a:solidFill>
              </a:rPr>
              <a:t>’an’, ’</a:t>
            </a:r>
            <a:r>
              <a:rPr lang="fi-FI" sz="2800" dirty="0" err="1">
                <a:solidFill>
                  <a:schemeClr val="accent1"/>
                </a:solidFill>
              </a:rPr>
              <a:t>the</a:t>
            </a:r>
            <a:r>
              <a:rPr lang="fi-FI" sz="2800" dirty="0">
                <a:solidFill>
                  <a:schemeClr val="accent1"/>
                </a:solidFill>
              </a:rPr>
              <a:t>’ vai ’</a:t>
            </a:r>
            <a:r>
              <a:rPr lang="en-US" sz="2800" dirty="0">
                <a:solidFill>
                  <a:schemeClr val="accent1"/>
                </a:solidFill>
              </a:rPr>
              <a:t>—’</a:t>
            </a:r>
            <a:r>
              <a:rPr lang="fi-FI" sz="2800" dirty="0">
                <a:solidFill>
                  <a:schemeClr val="accent1"/>
                </a:solidFill>
              </a:rPr>
              <a:t> (ei artikkelia)?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27784" y="2088745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err="1" smtClean="0">
                <a:solidFill>
                  <a:schemeClr val="accent1"/>
                </a:solidFill>
              </a:rPr>
              <a:t>the</a:t>
            </a:r>
            <a:endParaRPr lang="fi-FI" sz="2800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3140968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err="1" smtClean="0">
                <a:solidFill>
                  <a:schemeClr val="accent1"/>
                </a:solidFill>
              </a:rPr>
              <a:t>The</a:t>
            </a:r>
            <a:endParaRPr lang="fi-FI" sz="2800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9647" y="3134651"/>
            <a:ext cx="486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2DA2BF"/>
                </a:solidFill>
              </a:rPr>
              <a:t>—</a:t>
            </a:r>
            <a:endParaRPr lang="fi-FI" dirty="0"/>
          </a:p>
        </p:txBody>
      </p:sp>
      <p:sp>
        <p:nvSpPr>
          <p:cNvPr id="8" name="TextBox 7"/>
          <p:cNvSpPr txBox="1"/>
          <p:nvPr/>
        </p:nvSpPr>
        <p:spPr>
          <a:xfrm>
            <a:off x="4683352" y="4221088"/>
            <a:ext cx="702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err="1" smtClean="0">
                <a:solidFill>
                  <a:schemeClr val="accent1"/>
                </a:solidFill>
              </a:rPr>
              <a:t>the</a:t>
            </a:r>
            <a:endParaRPr lang="fi-FI" sz="2800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91880" y="5373216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smtClean="0">
                <a:solidFill>
                  <a:schemeClr val="accent1"/>
                </a:solidFill>
              </a:rPr>
              <a:t>a</a:t>
            </a:r>
            <a:endParaRPr lang="fi-FI" sz="2800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32240" y="5373216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err="1" smtClean="0">
                <a:solidFill>
                  <a:schemeClr val="accent1"/>
                </a:solidFill>
              </a:rPr>
              <a:t>the</a:t>
            </a:r>
            <a:endParaRPr lang="fi-FI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0208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 smtClean="0"/>
              <a:t>Artikkelit erisnimien yhteydessä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800" dirty="0" smtClean="0"/>
              <a:t>Mitä voit päätellä artikkelien käytöstä erisnimien yhteydessä?</a:t>
            </a:r>
          </a:p>
          <a:p>
            <a:pPr marL="0" indent="0">
              <a:buNone/>
            </a:pPr>
            <a:endParaRPr lang="fi-FI" sz="2800" dirty="0"/>
          </a:p>
          <a:p>
            <a:pPr marL="0" indent="0">
              <a:buNone/>
            </a:pPr>
            <a:r>
              <a:rPr lang="fi-FI" sz="2800" dirty="0" smtClean="0"/>
              <a:t>	</a:t>
            </a:r>
            <a:r>
              <a:rPr lang="fi-FI" sz="2800" dirty="0" smtClean="0">
                <a:solidFill>
                  <a:srgbClr val="000000"/>
                </a:solidFill>
              </a:rPr>
              <a:t>My </a:t>
            </a:r>
            <a:r>
              <a:rPr lang="fi-FI" sz="2800" dirty="0" err="1" smtClean="0">
                <a:solidFill>
                  <a:srgbClr val="000000"/>
                </a:solidFill>
              </a:rPr>
              <a:t>name</a:t>
            </a:r>
            <a:r>
              <a:rPr lang="fi-FI" sz="2800" dirty="0" smtClean="0">
                <a:solidFill>
                  <a:srgbClr val="000000"/>
                </a:solidFill>
              </a:rPr>
              <a:t> is </a:t>
            </a:r>
            <a:r>
              <a:rPr lang="fi-FI" sz="2800" b="1" dirty="0" smtClean="0">
                <a:solidFill>
                  <a:srgbClr val="000000"/>
                </a:solidFill>
              </a:rPr>
              <a:t>Bond, James Bond</a:t>
            </a:r>
            <a:r>
              <a:rPr lang="fi-FI" sz="2800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buNone/>
            </a:pPr>
            <a:r>
              <a:rPr lang="fi-FI" sz="2800" dirty="0">
                <a:solidFill>
                  <a:srgbClr val="000000"/>
                </a:solidFill>
              </a:rPr>
              <a:t>	</a:t>
            </a:r>
            <a:r>
              <a:rPr lang="fi-FI" sz="2800" dirty="0" smtClean="0">
                <a:solidFill>
                  <a:srgbClr val="000000"/>
                </a:solidFill>
              </a:rPr>
              <a:t>The baby </a:t>
            </a:r>
            <a:r>
              <a:rPr lang="fi-FI" sz="2800" dirty="0" err="1" smtClean="0">
                <a:solidFill>
                  <a:srgbClr val="000000"/>
                </a:solidFill>
              </a:rPr>
              <a:t>was</a:t>
            </a:r>
            <a:r>
              <a:rPr lang="fi-FI" sz="2800" dirty="0" smtClean="0">
                <a:solidFill>
                  <a:srgbClr val="000000"/>
                </a:solidFill>
              </a:rPr>
              <a:t> </a:t>
            </a:r>
            <a:r>
              <a:rPr lang="fi-FI" sz="2800" dirty="0" err="1" smtClean="0">
                <a:solidFill>
                  <a:srgbClr val="000000"/>
                </a:solidFill>
              </a:rPr>
              <a:t>named</a:t>
            </a:r>
            <a:r>
              <a:rPr lang="fi-FI" sz="2800" dirty="0" smtClean="0">
                <a:solidFill>
                  <a:srgbClr val="000000"/>
                </a:solidFill>
              </a:rPr>
              <a:t> </a:t>
            </a:r>
            <a:r>
              <a:rPr lang="fi-FI" sz="2800" b="1" dirty="0" err="1" smtClean="0">
                <a:solidFill>
                  <a:srgbClr val="000000"/>
                </a:solidFill>
              </a:rPr>
              <a:t>Alison</a:t>
            </a:r>
            <a:r>
              <a:rPr lang="fi-FI" sz="2800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buNone/>
            </a:pPr>
            <a:r>
              <a:rPr lang="fi-FI" sz="2800" dirty="0">
                <a:solidFill>
                  <a:srgbClr val="000000"/>
                </a:solidFill>
              </a:rPr>
              <a:t>	</a:t>
            </a:r>
            <a:r>
              <a:rPr lang="fi-FI" sz="2800" dirty="0" err="1" smtClean="0">
                <a:solidFill>
                  <a:srgbClr val="000000"/>
                </a:solidFill>
              </a:rPr>
              <a:t>This</a:t>
            </a:r>
            <a:r>
              <a:rPr lang="fi-FI" sz="2800" dirty="0" smtClean="0">
                <a:solidFill>
                  <a:srgbClr val="000000"/>
                </a:solidFill>
              </a:rPr>
              <a:t> is </a:t>
            </a:r>
            <a:r>
              <a:rPr lang="fi-FI" sz="2800" b="1" dirty="0" smtClean="0">
                <a:solidFill>
                  <a:srgbClr val="000000"/>
                </a:solidFill>
              </a:rPr>
              <a:t>John Kelly</a:t>
            </a:r>
            <a:r>
              <a:rPr lang="fi-FI" sz="2800" dirty="0" smtClean="0">
                <a:solidFill>
                  <a:srgbClr val="000000"/>
                </a:solidFill>
              </a:rPr>
              <a:t>, an IT </a:t>
            </a:r>
            <a:r>
              <a:rPr lang="fi-FI" sz="2800" dirty="0" err="1" smtClean="0">
                <a:solidFill>
                  <a:srgbClr val="000000"/>
                </a:solidFill>
              </a:rPr>
              <a:t>specialist</a:t>
            </a:r>
            <a:r>
              <a:rPr lang="fi-FI" sz="2800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buNone/>
            </a:pPr>
            <a:endParaRPr lang="fi-FI" sz="2800" dirty="0" smtClean="0">
              <a:solidFill>
                <a:srgbClr val="000000"/>
              </a:solidFill>
            </a:endParaRPr>
          </a:p>
          <a:p>
            <a:r>
              <a:rPr lang="fi-FI" sz="2800" b="1" dirty="0" smtClean="0">
                <a:solidFill>
                  <a:schemeClr val="tx1"/>
                </a:solidFill>
              </a:rPr>
              <a:t>Henkilöiden nimien </a:t>
            </a:r>
            <a:r>
              <a:rPr lang="fi-FI" sz="2800" dirty="0" smtClean="0">
                <a:solidFill>
                  <a:schemeClr val="tx1"/>
                </a:solidFill>
              </a:rPr>
              <a:t>yhteydessä ei pääsääntöisesti käytetä artikkelia.</a:t>
            </a:r>
            <a:endParaRPr lang="fi-FI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16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4389" y="476672"/>
            <a:ext cx="8229600" cy="50405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fi-FI" sz="4000" dirty="0" err="1" smtClean="0"/>
              <a:t>Activate</a:t>
            </a:r>
            <a:endParaRPr lang="fi-FI" sz="4000" dirty="0">
              <a:solidFill>
                <a:srgbClr val="0000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4389" y="1431940"/>
            <a:ext cx="8208912" cy="47522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5</a:t>
            </a:r>
            <a:r>
              <a:rPr lang="fi-FI" sz="2800" dirty="0">
                <a:solidFill>
                  <a:schemeClr val="tx1"/>
                </a:solidFill>
              </a:rPr>
              <a:t>.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There</a:t>
            </a:r>
            <a:r>
              <a:rPr lang="fi-FI" sz="2800" dirty="0" smtClean="0">
                <a:solidFill>
                  <a:schemeClr val="tx1"/>
                </a:solidFill>
              </a:rPr>
              <a:t> is ___ Chris </a:t>
            </a:r>
            <a:r>
              <a:rPr lang="fi-FI" sz="2800" dirty="0" err="1" smtClean="0">
                <a:solidFill>
                  <a:schemeClr val="tx1"/>
                </a:solidFill>
              </a:rPr>
              <a:t>Hemsworth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calling</a:t>
            </a:r>
            <a:r>
              <a:rPr lang="fi-FI" sz="2800" dirty="0" smtClean="0">
                <a:solidFill>
                  <a:schemeClr val="tx1"/>
                </a:solidFill>
              </a:rPr>
              <a:t>.                               	– </a:t>
            </a:r>
            <a:r>
              <a:rPr lang="fi-FI" sz="2800" dirty="0" err="1" smtClean="0">
                <a:solidFill>
                  <a:schemeClr val="tx1"/>
                </a:solidFill>
              </a:rPr>
              <a:t>What</a:t>
            </a:r>
            <a:r>
              <a:rPr lang="fi-FI" sz="2800" dirty="0" smtClean="0">
                <a:solidFill>
                  <a:schemeClr val="tx1"/>
                </a:solidFill>
              </a:rPr>
              <a:t>, </a:t>
            </a:r>
            <a:r>
              <a:rPr lang="fi-FI" sz="2800" dirty="0" err="1" smtClean="0">
                <a:solidFill>
                  <a:schemeClr val="tx1"/>
                </a:solidFill>
              </a:rPr>
              <a:t>you’ve</a:t>
            </a:r>
            <a:r>
              <a:rPr lang="fi-FI" sz="2800" dirty="0" smtClean="0">
                <a:solidFill>
                  <a:schemeClr val="tx1"/>
                </a:solidFill>
              </a:rPr>
              <a:t> got to </a:t>
            </a:r>
            <a:r>
              <a:rPr lang="fi-FI" sz="2800" dirty="0" err="1" smtClean="0">
                <a:solidFill>
                  <a:schemeClr val="tx1"/>
                </a:solidFill>
              </a:rPr>
              <a:t>be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kidding</a:t>
            </a:r>
            <a:r>
              <a:rPr lang="fi-FI" sz="2800" dirty="0" smtClean="0">
                <a:solidFill>
                  <a:schemeClr val="tx1"/>
                </a:solidFill>
              </a:rPr>
              <a:t>!                                  	</a:t>
            </a:r>
            <a:r>
              <a:rPr lang="fi-FI" sz="2800" dirty="0" err="1" smtClean="0">
                <a:solidFill>
                  <a:schemeClr val="tx1"/>
                </a:solidFill>
              </a:rPr>
              <a:t>Do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you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mean</a:t>
            </a:r>
            <a:r>
              <a:rPr lang="fi-FI" sz="2800" dirty="0" smtClean="0">
                <a:solidFill>
                  <a:schemeClr val="tx1"/>
                </a:solidFill>
              </a:rPr>
              <a:t> ___ </a:t>
            </a:r>
            <a:r>
              <a:rPr lang="fi-FI" sz="2800" dirty="0" err="1" smtClean="0">
                <a:solidFill>
                  <a:schemeClr val="tx1"/>
                </a:solidFill>
              </a:rPr>
              <a:t>Christ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Hemsworth</a:t>
            </a:r>
            <a:r>
              <a:rPr lang="fi-FI" sz="2800" dirty="0" smtClean="0">
                <a:solidFill>
                  <a:schemeClr val="tx1"/>
                </a:solidFill>
              </a:rPr>
              <a:t>, ___ </a:t>
            </a:r>
            <a:r>
              <a:rPr lang="fi-FI" sz="2800" dirty="0" err="1" smtClean="0">
                <a:solidFill>
                  <a:schemeClr val="tx1"/>
                </a:solidFill>
              </a:rPr>
              <a:t>actor</a:t>
            </a:r>
            <a:r>
              <a:rPr lang="fi-FI" sz="2800" dirty="0">
                <a:solidFill>
                  <a:schemeClr val="tx1"/>
                </a:solidFill>
              </a:rPr>
              <a:t>?</a:t>
            </a:r>
          </a:p>
          <a:p>
            <a:pPr marL="0" indent="0">
              <a:buNone/>
            </a:pPr>
            <a:endParaRPr lang="fi-FI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6. </a:t>
            </a:r>
            <a:r>
              <a:rPr lang="fi-FI" sz="2800" dirty="0" err="1" smtClean="0">
                <a:solidFill>
                  <a:schemeClr val="tx1"/>
                </a:solidFill>
              </a:rPr>
              <a:t>Are</a:t>
            </a:r>
            <a:r>
              <a:rPr lang="fi-FI" sz="2800" dirty="0" smtClean="0">
                <a:solidFill>
                  <a:schemeClr val="tx1"/>
                </a:solidFill>
              </a:rPr>
              <a:t> ___ </a:t>
            </a:r>
            <a:r>
              <a:rPr lang="fi-FI" sz="2800" dirty="0" err="1" smtClean="0">
                <a:solidFill>
                  <a:schemeClr val="tx1"/>
                </a:solidFill>
              </a:rPr>
              <a:t>Hemsworth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brothers</a:t>
            </a:r>
            <a:r>
              <a:rPr lang="fi-FI" sz="2800" dirty="0" smtClean="0">
                <a:solidFill>
                  <a:schemeClr val="tx1"/>
                </a:solidFill>
              </a:rPr>
              <a:t> the </a:t>
            </a:r>
            <a:r>
              <a:rPr lang="fi-FI" sz="2800" dirty="0" err="1" smtClean="0">
                <a:solidFill>
                  <a:schemeClr val="tx1"/>
                </a:solidFill>
              </a:rPr>
              <a:t>greatest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thing</a:t>
            </a:r>
            <a:r>
              <a:rPr lang="fi-FI" sz="2800" dirty="0" smtClean="0">
                <a:solidFill>
                  <a:schemeClr val="tx1"/>
                </a:solidFill>
              </a:rPr>
              <a:t> to 	</a:t>
            </a:r>
            <a:r>
              <a:rPr lang="fi-FI" sz="2800" dirty="0" err="1" smtClean="0">
                <a:solidFill>
                  <a:schemeClr val="tx1"/>
                </a:solidFill>
              </a:rPr>
              <a:t>come</a:t>
            </a:r>
            <a:r>
              <a:rPr lang="fi-FI" sz="2800" dirty="0" smtClean="0">
                <a:solidFill>
                  <a:schemeClr val="tx1"/>
                </a:solidFill>
              </a:rPr>
              <a:t> 	out of Australia?</a:t>
            </a:r>
          </a:p>
          <a:p>
            <a:pPr marL="0" indent="0">
              <a:buNone/>
            </a:pPr>
            <a:endParaRPr lang="fi-FI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7</a:t>
            </a:r>
            <a:r>
              <a:rPr lang="fi-FI" sz="2800" dirty="0">
                <a:solidFill>
                  <a:schemeClr val="tx1"/>
                </a:solidFill>
              </a:rPr>
              <a:t>.</a:t>
            </a:r>
            <a:r>
              <a:rPr lang="fi-FI" sz="2800" dirty="0" smtClean="0">
                <a:solidFill>
                  <a:schemeClr val="tx1"/>
                </a:solidFill>
              </a:rPr>
              <a:t> The </a:t>
            </a:r>
            <a:r>
              <a:rPr lang="fi-FI" sz="2800" dirty="0" err="1" smtClean="0">
                <a:solidFill>
                  <a:schemeClr val="tx1"/>
                </a:solidFill>
              </a:rPr>
              <a:t>boys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were</a:t>
            </a:r>
            <a:r>
              <a:rPr lang="fi-FI" sz="2800" dirty="0" smtClean="0">
                <a:solidFill>
                  <a:schemeClr val="tx1"/>
                </a:solidFill>
              </a:rPr>
              <a:t> all </a:t>
            </a:r>
            <a:r>
              <a:rPr lang="fi-FI" sz="2800" dirty="0" err="1" smtClean="0">
                <a:solidFill>
                  <a:schemeClr val="tx1"/>
                </a:solidFill>
              </a:rPr>
              <a:t>born</a:t>
            </a:r>
            <a:r>
              <a:rPr lang="fi-FI" sz="2800" dirty="0" smtClean="0">
                <a:solidFill>
                  <a:schemeClr val="tx1"/>
                </a:solidFill>
              </a:rPr>
              <a:t> in ___ Melbourne,                	</a:t>
            </a:r>
            <a:r>
              <a:rPr lang="fi-FI" sz="2800" dirty="0" err="1" smtClean="0">
                <a:solidFill>
                  <a:schemeClr val="tx1"/>
                </a:solidFill>
              </a:rPr>
              <a:t>but</a:t>
            </a:r>
            <a:r>
              <a:rPr lang="fi-FI" sz="2800" dirty="0" smtClean="0">
                <a:solidFill>
                  <a:schemeClr val="tx1"/>
                </a:solidFill>
              </a:rPr>
              <a:t> ___ </a:t>
            </a:r>
            <a:r>
              <a:rPr lang="fi-FI" sz="2800" dirty="0" err="1" smtClean="0">
                <a:solidFill>
                  <a:schemeClr val="tx1"/>
                </a:solidFill>
              </a:rPr>
              <a:t>Hemsworth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family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also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lived</a:t>
            </a:r>
            <a:r>
              <a:rPr lang="fi-FI" sz="2800" dirty="0" smtClean="0">
                <a:solidFill>
                  <a:schemeClr val="tx1"/>
                </a:solidFill>
              </a:rPr>
              <a:t> in </a:t>
            </a:r>
            <a:r>
              <a:rPr lang="fi-FI" sz="2800" dirty="0" err="1" smtClean="0">
                <a:solidFill>
                  <a:schemeClr val="tx1"/>
                </a:solidFill>
              </a:rPr>
              <a:t>the</a:t>
            </a:r>
            <a:r>
              <a:rPr lang="fi-FI" sz="2800" dirty="0" smtClean="0">
                <a:solidFill>
                  <a:schemeClr val="tx1"/>
                </a:solidFill>
              </a:rPr>
              <a:t> 	</a:t>
            </a:r>
            <a:r>
              <a:rPr lang="fi-FI" sz="2800" dirty="0" err="1" smtClean="0">
                <a:solidFill>
                  <a:schemeClr val="tx1"/>
                </a:solidFill>
              </a:rPr>
              <a:t>outback</a:t>
            </a:r>
            <a:r>
              <a:rPr lang="fi-FI" sz="28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4389" y="908720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smtClean="0">
                <a:solidFill>
                  <a:schemeClr val="accent1"/>
                </a:solidFill>
              </a:rPr>
              <a:t>’A’/</a:t>
            </a:r>
            <a:r>
              <a:rPr lang="fi-FI" sz="2800" dirty="0">
                <a:solidFill>
                  <a:schemeClr val="accent1"/>
                </a:solidFill>
              </a:rPr>
              <a:t>’an’, ’</a:t>
            </a:r>
            <a:r>
              <a:rPr lang="fi-FI" sz="2800" dirty="0" err="1">
                <a:solidFill>
                  <a:schemeClr val="accent1"/>
                </a:solidFill>
              </a:rPr>
              <a:t>the</a:t>
            </a:r>
            <a:r>
              <a:rPr lang="fi-FI" sz="2800" dirty="0">
                <a:solidFill>
                  <a:schemeClr val="accent1"/>
                </a:solidFill>
              </a:rPr>
              <a:t>’ vai ’</a:t>
            </a:r>
            <a:r>
              <a:rPr lang="en-US" sz="2800" dirty="0">
                <a:solidFill>
                  <a:schemeClr val="accent1"/>
                </a:solidFill>
              </a:rPr>
              <a:t>—’ </a:t>
            </a:r>
            <a:r>
              <a:rPr lang="fi-FI" sz="2800" dirty="0">
                <a:solidFill>
                  <a:schemeClr val="accent1"/>
                </a:solidFill>
              </a:rPr>
              <a:t>(ei artikkelia)?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68258" y="1425174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smtClean="0">
                <a:solidFill>
                  <a:schemeClr val="accent1"/>
                </a:solidFill>
              </a:rPr>
              <a:t>a</a:t>
            </a:r>
            <a:endParaRPr lang="fi-FI" sz="2800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7864" y="2276872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err="1" smtClean="0">
                <a:solidFill>
                  <a:schemeClr val="accent1"/>
                </a:solidFill>
              </a:rPr>
              <a:t>the</a:t>
            </a:r>
            <a:endParaRPr lang="fi-FI" sz="2800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32240" y="2283534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err="1" smtClean="0">
                <a:solidFill>
                  <a:schemeClr val="accent1"/>
                </a:solidFill>
              </a:rPr>
              <a:t>the</a:t>
            </a:r>
            <a:endParaRPr lang="fi-FI" sz="2800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8381" y="3284984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err="1" smtClean="0">
                <a:solidFill>
                  <a:schemeClr val="accent1"/>
                </a:solidFill>
              </a:rPr>
              <a:t>the</a:t>
            </a:r>
            <a:endParaRPr lang="fi-FI" sz="2800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1952" y="4725144"/>
            <a:ext cx="759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2DA2BF"/>
                </a:solidFill>
              </a:rPr>
              <a:t>—</a:t>
            </a:r>
            <a:endParaRPr lang="fi-FI" dirty="0"/>
          </a:p>
        </p:txBody>
      </p:sp>
      <p:sp>
        <p:nvSpPr>
          <p:cNvPr id="10" name="TextBox 9"/>
          <p:cNvSpPr txBox="1"/>
          <p:nvPr/>
        </p:nvSpPr>
        <p:spPr>
          <a:xfrm>
            <a:off x="1879008" y="5176356"/>
            <a:ext cx="692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err="1" smtClean="0">
                <a:solidFill>
                  <a:schemeClr val="accent1"/>
                </a:solidFill>
              </a:rPr>
              <a:t>the</a:t>
            </a:r>
            <a:endParaRPr lang="fi-FI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44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0405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fi-FI" sz="4000" dirty="0" err="1" smtClean="0"/>
              <a:t>Activate</a:t>
            </a:r>
            <a:endParaRPr lang="fi-FI" sz="4000" dirty="0">
              <a:solidFill>
                <a:srgbClr val="0000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268760"/>
            <a:ext cx="8352928" cy="5112568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8. </a:t>
            </a:r>
            <a:r>
              <a:rPr lang="fi-FI" sz="2800" dirty="0" err="1">
                <a:solidFill>
                  <a:schemeClr val="tx1"/>
                </a:solidFill>
              </a:rPr>
              <a:t>About</a:t>
            </a:r>
            <a:r>
              <a:rPr lang="fi-FI" sz="2800" dirty="0">
                <a:solidFill>
                  <a:schemeClr val="tx1"/>
                </a:solidFill>
              </a:rPr>
              <a:t> 250 </a:t>
            </a:r>
            <a:r>
              <a:rPr lang="fi-FI" sz="2800" dirty="0" err="1">
                <a:solidFill>
                  <a:schemeClr val="tx1"/>
                </a:solidFill>
              </a:rPr>
              <a:t>years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ago</a:t>
            </a:r>
            <a:r>
              <a:rPr lang="fi-FI" sz="2800" dirty="0">
                <a:solidFill>
                  <a:schemeClr val="tx1"/>
                </a:solidFill>
              </a:rPr>
              <a:t> ____ </a:t>
            </a:r>
            <a:r>
              <a:rPr lang="fi-FI" sz="2800" dirty="0" err="1">
                <a:solidFill>
                  <a:schemeClr val="tx1"/>
                </a:solidFill>
              </a:rPr>
              <a:t>Captain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smtClean="0">
                <a:solidFill>
                  <a:schemeClr val="tx1"/>
                </a:solidFill>
              </a:rPr>
              <a:t>James Cook 	</a:t>
            </a:r>
            <a:r>
              <a:rPr lang="fi-FI" sz="2800" dirty="0" err="1" smtClean="0">
                <a:solidFill>
                  <a:schemeClr val="tx1"/>
                </a:solidFill>
              </a:rPr>
              <a:t>arrived</a:t>
            </a:r>
            <a:r>
              <a:rPr lang="fi-FI" sz="2800" dirty="0" smtClean="0">
                <a:solidFill>
                  <a:schemeClr val="tx1"/>
                </a:solidFill>
              </a:rPr>
              <a:t> on </a:t>
            </a:r>
            <a:r>
              <a:rPr lang="fi-FI" sz="2800" dirty="0" err="1" smtClean="0">
                <a:solidFill>
                  <a:schemeClr val="tx1"/>
                </a:solidFill>
              </a:rPr>
              <a:t>the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>
                <a:solidFill>
                  <a:schemeClr val="tx1"/>
                </a:solidFill>
              </a:rPr>
              <a:t>E</a:t>
            </a:r>
            <a:r>
              <a:rPr lang="fi-FI" sz="2800" dirty="0" smtClean="0">
                <a:solidFill>
                  <a:schemeClr val="tx1"/>
                </a:solidFill>
              </a:rPr>
              <a:t>ast </a:t>
            </a:r>
            <a:r>
              <a:rPr lang="fi-FI" sz="2800" dirty="0" err="1">
                <a:solidFill>
                  <a:schemeClr val="tx1"/>
                </a:solidFill>
              </a:rPr>
              <a:t>coast</a:t>
            </a:r>
            <a:r>
              <a:rPr lang="fi-FI" sz="2800" dirty="0">
                <a:solidFill>
                  <a:schemeClr val="tx1"/>
                </a:solidFill>
              </a:rPr>
              <a:t> of ___ Australia.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9.  ___ </a:t>
            </a:r>
            <a:r>
              <a:rPr lang="fi-FI" sz="2800" dirty="0" err="1">
                <a:solidFill>
                  <a:schemeClr val="tx1"/>
                </a:solidFill>
              </a:rPr>
              <a:t>Captain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later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also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sailed</a:t>
            </a:r>
            <a:r>
              <a:rPr lang="fi-FI" sz="2800" dirty="0">
                <a:solidFill>
                  <a:schemeClr val="tx1"/>
                </a:solidFill>
              </a:rPr>
              <a:t> to ___ </a:t>
            </a:r>
            <a:r>
              <a:rPr lang="fi-FI" sz="2800" dirty="0" err="1">
                <a:solidFill>
                  <a:schemeClr val="tx1"/>
                </a:solidFill>
              </a:rPr>
              <a:t>Hawaii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Islands</a:t>
            </a:r>
            <a:r>
              <a:rPr lang="fi-FI" sz="2800" dirty="0">
                <a:solidFill>
                  <a:schemeClr val="tx1"/>
                </a:solidFill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10. </a:t>
            </a:r>
            <a:r>
              <a:rPr lang="fi-FI" sz="2800" dirty="0">
                <a:solidFill>
                  <a:schemeClr val="tx1"/>
                </a:solidFill>
              </a:rPr>
              <a:t>___ </a:t>
            </a:r>
            <a:r>
              <a:rPr lang="fi-FI" sz="2800" dirty="0" err="1">
                <a:solidFill>
                  <a:schemeClr val="tx1"/>
                </a:solidFill>
              </a:rPr>
              <a:t>native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Hawaiians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first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believed</a:t>
            </a:r>
            <a:r>
              <a:rPr lang="fi-FI" sz="2800" dirty="0">
                <a:solidFill>
                  <a:schemeClr val="tx1"/>
                </a:solidFill>
              </a:rPr>
              <a:t> ___ </a:t>
            </a:r>
            <a:r>
              <a:rPr lang="fi-FI" sz="2800" dirty="0" err="1">
                <a:solidFill>
                  <a:schemeClr val="tx1"/>
                </a:solidFill>
              </a:rPr>
              <a:t>Captain</a:t>
            </a:r>
            <a:r>
              <a:rPr lang="fi-FI" sz="2800" dirty="0">
                <a:solidFill>
                  <a:schemeClr val="tx1"/>
                </a:solidFill>
              </a:rPr>
              <a:t> Cook </a:t>
            </a:r>
            <a:r>
              <a:rPr lang="fi-FI" sz="2800" dirty="0" smtClean="0">
                <a:solidFill>
                  <a:schemeClr val="tx1"/>
                </a:solidFill>
              </a:rPr>
              <a:t>	to </a:t>
            </a:r>
            <a:r>
              <a:rPr lang="fi-FI" sz="2800" dirty="0" err="1">
                <a:solidFill>
                  <a:schemeClr val="tx1"/>
                </a:solidFill>
              </a:rPr>
              <a:t>be</a:t>
            </a:r>
            <a:r>
              <a:rPr lang="fi-FI" sz="2800" dirty="0">
                <a:solidFill>
                  <a:schemeClr val="tx1"/>
                </a:solidFill>
              </a:rPr>
              <a:t> 	___ </a:t>
            </a:r>
            <a:r>
              <a:rPr lang="fi-FI" sz="2800" dirty="0" err="1">
                <a:solidFill>
                  <a:schemeClr val="tx1"/>
                </a:solidFill>
              </a:rPr>
              <a:t>god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but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later</a:t>
            </a:r>
            <a:r>
              <a:rPr lang="fi-FI" sz="2800" dirty="0">
                <a:solidFill>
                  <a:schemeClr val="tx1"/>
                </a:solidFill>
              </a:rPr>
              <a:t>, </a:t>
            </a:r>
            <a:r>
              <a:rPr lang="fi-FI" sz="2800" dirty="0" err="1">
                <a:solidFill>
                  <a:schemeClr val="tx1"/>
                </a:solidFill>
              </a:rPr>
              <a:t>after</a:t>
            </a:r>
            <a:r>
              <a:rPr lang="fi-FI" sz="2800" dirty="0">
                <a:solidFill>
                  <a:schemeClr val="tx1"/>
                </a:solidFill>
              </a:rPr>
              <a:t> a </a:t>
            </a:r>
            <a:r>
              <a:rPr lang="fi-FI" sz="2800" dirty="0" err="1">
                <a:solidFill>
                  <a:schemeClr val="tx1"/>
                </a:solidFill>
              </a:rPr>
              <a:t>dispute</a:t>
            </a:r>
            <a:r>
              <a:rPr lang="fi-FI" sz="2800" dirty="0">
                <a:solidFill>
                  <a:schemeClr val="tx1"/>
                </a:solidFill>
              </a:rPr>
              <a:t>,  </a:t>
            </a:r>
            <a:r>
              <a:rPr lang="fi-FI" sz="2800" dirty="0" smtClean="0">
                <a:solidFill>
                  <a:schemeClr val="tx1"/>
                </a:solidFill>
              </a:rPr>
              <a:t>          	</a:t>
            </a:r>
            <a:r>
              <a:rPr lang="fi-FI" sz="2800" dirty="0" err="1" smtClean="0">
                <a:solidFill>
                  <a:schemeClr val="tx1"/>
                </a:solidFill>
              </a:rPr>
              <a:t>they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cruelly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killed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him</a:t>
            </a:r>
            <a:r>
              <a:rPr lang="fi-FI" sz="2800" dirty="0">
                <a:solidFill>
                  <a:schemeClr val="tx1"/>
                </a:solidFill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11.  He </a:t>
            </a:r>
            <a:r>
              <a:rPr lang="fi-FI" sz="2800" dirty="0" err="1" smtClean="0">
                <a:solidFill>
                  <a:schemeClr val="tx1"/>
                </a:solidFill>
              </a:rPr>
              <a:t>had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tried</a:t>
            </a:r>
            <a:r>
              <a:rPr lang="fi-FI" sz="2800" dirty="0" smtClean="0">
                <a:solidFill>
                  <a:schemeClr val="tx1"/>
                </a:solidFill>
              </a:rPr>
              <a:t> to </a:t>
            </a:r>
            <a:r>
              <a:rPr lang="fi-FI" sz="2800" dirty="0" err="1">
                <a:solidFill>
                  <a:schemeClr val="tx1"/>
                </a:solidFill>
              </a:rPr>
              <a:t>find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smtClean="0">
                <a:solidFill>
                  <a:schemeClr val="tx1"/>
                </a:solidFill>
              </a:rPr>
              <a:t>___ </a:t>
            </a:r>
            <a:r>
              <a:rPr lang="fi-FI" sz="2800" dirty="0" err="1" smtClean="0">
                <a:solidFill>
                  <a:schemeClr val="tx1"/>
                </a:solidFill>
              </a:rPr>
              <a:t>sea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route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between</a:t>
            </a:r>
            <a:r>
              <a:rPr lang="fi-FI" sz="2800" dirty="0">
                <a:solidFill>
                  <a:schemeClr val="tx1"/>
                </a:solidFill>
              </a:rPr>
              <a:t> ___ </a:t>
            </a:r>
            <a:r>
              <a:rPr lang="fi-FI" sz="2800" dirty="0" smtClean="0">
                <a:solidFill>
                  <a:schemeClr val="tx1"/>
                </a:solidFill>
              </a:rPr>
              <a:t>	Atlantic and 	___ </a:t>
            </a:r>
            <a:r>
              <a:rPr lang="fi-FI" sz="2800" dirty="0">
                <a:solidFill>
                  <a:schemeClr val="tx1"/>
                </a:solidFill>
              </a:rPr>
              <a:t>Pacific </a:t>
            </a:r>
            <a:r>
              <a:rPr lang="fi-FI" sz="2800" dirty="0" err="1">
                <a:solidFill>
                  <a:schemeClr val="tx1"/>
                </a:solidFill>
              </a:rPr>
              <a:t>Ocean</a:t>
            </a:r>
            <a:r>
              <a:rPr lang="fi-FI" sz="2800" dirty="0">
                <a:solidFill>
                  <a:schemeClr val="tx1"/>
                </a:solidFill>
              </a:rPr>
              <a:t>.</a:t>
            </a:r>
          </a:p>
          <a:p>
            <a:pPr marL="0" indent="0">
              <a:lnSpc>
                <a:spcPct val="80000"/>
              </a:lnSpc>
              <a:buNone/>
            </a:pPr>
            <a:endParaRPr lang="fi-FI" sz="2800" dirty="0" smtClean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924119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smtClean="0">
                <a:solidFill>
                  <a:schemeClr val="accent1"/>
                </a:solidFill>
              </a:rPr>
              <a:t>’A’/</a:t>
            </a:r>
            <a:r>
              <a:rPr lang="fi-FI" sz="2800" dirty="0">
                <a:solidFill>
                  <a:schemeClr val="accent1"/>
                </a:solidFill>
              </a:rPr>
              <a:t>’an’, ’</a:t>
            </a:r>
            <a:r>
              <a:rPr lang="fi-FI" sz="2800" dirty="0" err="1">
                <a:solidFill>
                  <a:schemeClr val="accent1"/>
                </a:solidFill>
              </a:rPr>
              <a:t>the</a:t>
            </a:r>
            <a:r>
              <a:rPr lang="fi-FI" sz="2800" dirty="0">
                <a:solidFill>
                  <a:schemeClr val="accent1"/>
                </a:solidFill>
              </a:rPr>
              <a:t>’ vai ’</a:t>
            </a:r>
            <a:r>
              <a:rPr lang="en-US" sz="2800" dirty="0">
                <a:solidFill>
                  <a:schemeClr val="accent1"/>
                </a:solidFill>
              </a:rPr>
              <a:t>—’ </a:t>
            </a:r>
            <a:r>
              <a:rPr lang="fi-FI" sz="2800" dirty="0">
                <a:solidFill>
                  <a:schemeClr val="accent1"/>
                </a:solidFill>
              </a:rPr>
              <a:t>(ei artikkelia)?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46167" y="1291328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2DA2BF"/>
                </a:solidFill>
              </a:rPr>
              <a:t>—</a:t>
            </a:r>
            <a:endParaRPr lang="fi-FI" dirty="0"/>
          </a:p>
        </p:txBody>
      </p:sp>
      <p:sp>
        <p:nvSpPr>
          <p:cNvPr id="6" name="TextBox 5"/>
          <p:cNvSpPr txBox="1"/>
          <p:nvPr/>
        </p:nvSpPr>
        <p:spPr>
          <a:xfrm>
            <a:off x="5436096" y="1814548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2DA2BF"/>
                </a:solidFill>
              </a:rPr>
              <a:t>—</a:t>
            </a:r>
            <a:endParaRPr lang="fi-FI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2420888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2DA2BF"/>
                </a:solidFill>
              </a:rPr>
              <a:t>The</a:t>
            </a:r>
            <a:endParaRPr lang="fi-FI" dirty="0"/>
          </a:p>
        </p:txBody>
      </p:sp>
      <p:sp>
        <p:nvSpPr>
          <p:cNvPr id="8" name="TextBox 7"/>
          <p:cNvSpPr txBox="1"/>
          <p:nvPr/>
        </p:nvSpPr>
        <p:spPr>
          <a:xfrm>
            <a:off x="5334190" y="2420888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err="1" smtClean="0">
                <a:solidFill>
                  <a:schemeClr val="accent1"/>
                </a:solidFill>
              </a:rPr>
              <a:t>the</a:t>
            </a:r>
            <a:endParaRPr lang="fi-FI" sz="2800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592" y="3027139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err="1" smtClean="0">
                <a:solidFill>
                  <a:schemeClr val="accent1"/>
                </a:solidFill>
              </a:rPr>
              <a:t>The</a:t>
            </a:r>
            <a:endParaRPr lang="fi-FI" sz="2800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01775" y="3012833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2DA2BF"/>
                </a:solidFill>
              </a:rPr>
              <a:t>—</a:t>
            </a:r>
            <a:endParaRPr lang="fi-FI" dirty="0"/>
          </a:p>
        </p:txBody>
      </p:sp>
      <p:sp>
        <p:nvSpPr>
          <p:cNvPr id="11" name="TextBox 10"/>
          <p:cNvSpPr txBox="1"/>
          <p:nvPr/>
        </p:nvSpPr>
        <p:spPr>
          <a:xfrm>
            <a:off x="2411760" y="3534610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smtClean="0">
                <a:solidFill>
                  <a:schemeClr val="accent1"/>
                </a:solidFill>
              </a:rPr>
              <a:t>a</a:t>
            </a:r>
            <a:endParaRPr lang="fi-FI" sz="2800" dirty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65298" y="4645373"/>
            <a:ext cx="409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smtClean="0">
                <a:solidFill>
                  <a:schemeClr val="accent1"/>
                </a:solidFill>
              </a:rPr>
              <a:t>a</a:t>
            </a:r>
            <a:endParaRPr lang="fi-FI" sz="2800" dirty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08304" y="4653136"/>
            <a:ext cx="764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err="1" smtClean="0">
                <a:solidFill>
                  <a:schemeClr val="accent1"/>
                </a:solidFill>
              </a:rPr>
              <a:t>the</a:t>
            </a:r>
            <a:endParaRPr lang="fi-FI" sz="2800" dirty="0">
              <a:solidFill>
                <a:schemeClr val="accent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61254" y="5168593"/>
            <a:ext cx="742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err="1" smtClean="0">
                <a:solidFill>
                  <a:schemeClr val="accent1"/>
                </a:solidFill>
              </a:rPr>
              <a:t>the</a:t>
            </a:r>
            <a:endParaRPr lang="fi-FI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8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0405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fi-FI" sz="4000" dirty="0" err="1" smtClean="0"/>
              <a:t>Activate</a:t>
            </a:r>
            <a:endParaRPr lang="fi-FI" sz="4000" dirty="0">
              <a:solidFill>
                <a:srgbClr val="0000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268760"/>
            <a:ext cx="8352928" cy="5112568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12. </a:t>
            </a:r>
            <a:r>
              <a:rPr lang="fi-FI" sz="2800" dirty="0" err="1" smtClean="0">
                <a:solidFill>
                  <a:schemeClr val="tx1"/>
                </a:solidFill>
              </a:rPr>
              <a:t>Welcome</a:t>
            </a:r>
            <a:r>
              <a:rPr lang="fi-FI" sz="2800" dirty="0" smtClean="0">
                <a:solidFill>
                  <a:schemeClr val="tx1"/>
                </a:solidFill>
              </a:rPr>
              <a:t> to ___ </a:t>
            </a:r>
            <a:r>
              <a:rPr lang="fi-FI" sz="2800" dirty="0" err="1" smtClean="0">
                <a:solidFill>
                  <a:schemeClr val="tx1"/>
                </a:solidFill>
              </a:rPr>
              <a:t>Zadar</a:t>
            </a:r>
            <a:r>
              <a:rPr lang="fi-FI" sz="2800" dirty="0" smtClean="0">
                <a:solidFill>
                  <a:schemeClr val="tx1"/>
                </a:solidFill>
              </a:rPr>
              <a:t>, a </a:t>
            </a:r>
            <a:r>
              <a:rPr lang="fi-FI" sz="2800" dirty="0" err="1" smtClean="0">
                <a:solidFill>
                  <a:schemeClr val="tx1"/>
                </a:solidFill>
              </a:rPr>
              <a:t>town</a:t>
            </a:r>
            <a:r>
              <a:rPr lang="fi-FI" sz="2800" dirty="0" smtClean="0">
                <a:solidFill>
                  <a:schemeClr val="tx1"/>
                </a:solidFill>
              </a:rPr>
              <a:t> in ___ </a:t>
            </a:r>
            <a:r>
              <a:rPr lang="fi-FI" sz="2800" dirty="0" err="1" smtClean="0">
                <a:solidFill>
                  <a:schemeClr val="tx1"/>
                </a:solidFill>
              </a:rPr>
              <a:t>northern</a:t>
            </a:r>
            <a:r>
              <a:rPr lang="fi-FI" sz="2800" dirty="0" smtClean="0">
                <a:solidFill>
                  <a:schemeClr val="tx1"/>
                </a:solidFill>
              </a:rPr>
              <a:t> 	Dalmatia, in ___</a:t>
            </a:r>
            <a:r>
              <a:rPr lang="fi-FI" sz="2800" dirty="0" err="1" smtClean="0">
                <a:solidFill>
                  <a:schemeClr val="tx1"/>
                </a:solidFill>
              </a:rPr>
              <a:t>Croatia</a:t>
            </a:r>
            <a:r>
              <a:rPr lang="fi-FI" sz="2800" dirty="0" smtClean="0">
                <a:solidFill>
                  <a:schemeClr val="tx1"/>
                </a:solidFill>
              </a:rPr>
              <a:t>!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13. </a:t>
            </a:r>
            <a:r>
              <a:rPr lang="fi-FI" sz="2800" dirty="0" err="1" smtClean="0">
                <a:solidFill>
                  <a:schemeClr val="tx1"/>
                </a:solidFill>
              </a:rPr>
              <a:t>You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will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enjoy</a:t>
            </a:r>
            <a:r>
              <a:rPr lang="fi-FI" sz="2800" dirty="0" smtClean="0">
                <a:solidFill>
                  <a:schemeClr val="tx1"/>
                </a:solidFill>
              </a:rPr>
              <a:t> ___ </a:t>
            </a:r>
            <a:r>
              <a:rPr lang="fi-FI" sz="2800" dirty="0" err="1" smtClean="0">
                <a:solidFill>
                  <a:schemeClr val="tx1"/>
                </a:solidFill>
              </a:rPr>
              <a:t>sunny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Adriatic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Sea</a:t>
            </a:r>
            <a:r>
              <a:rPr lang="fi-FI" sz="2800" dirty="0" smtClean="0">
                <a:solidFill>
                  <a:schemeClr val="tx1"/>
                </a:solidFill>
              </a:rPr>
              <a:t> and ___ </a:t>
            </a:r>
            <a:r>
              <a:rPr lang="fi-FI" sz="2800" dirty="0" err="1" smtClean="0">
                <a:solidFill>
                  <a:schemeClr val="tx1"/>
                </a:solidFill>
              </a:rPr>
              <a:t>Zadar</a:t>
            </a:r>
            <a:r>
              <a:rPr lang="fi-FI" sz="2800" dirty="0" smtClean="0">
                <a:solidFill>
                  <a:schemeClr val="tx1"/>
                </a:solidFill>
              </a:rPr>
              <a:t> 	</a:t>
            </a:r>
            <a:r>
              <a:rPr lang="fi-FI" sz="2800" dirty="0" err="1" smtClean="0">
                <a:solidFill>
                  <a:schemeClr val="tx1"/>
                </a:solidFill>
              </a:rPr>
              <a:t>archipelago</a:t>
            </a:r>
            <a:r>
              <a:rPr lang="fi-FI" sz="28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14. </a:t>
            </a:r>
            <a:r>
              <a:rPr lang="fi-FI" sz="2800" dirty="0" err="1" smtClean="0">
                <a:solidFill>
                  <a:schemeClr val="tx1"/>
                </a:solidFill>
              </a:rPr>
              <a:t>Visit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smtClean="0">
                <a:solidFill>
                  <a:schemeClr val="tx1"/>
                </a:solidFill>
              </a:rPr>
              <a:t>___ </a:t>
            </a:r>
            <a:r>
              <a:rPr lang="fi-FI" sz="2800" dirty="0" err="1" smtClean="0">
                <a:solidFill>
                  <a:schemeClr val="tx1"/>
                </a:solidFill>
              </a:rPr>
              <a:t>Premuda</a:t>
            </a:r>
            <a:r>
              <a:rPr lang="fi-FI" sz="2800" dirty="0" smtClean="0">
                <a:solidFill>
                  <a:schemeClr val="tx1"/>
                </a:solidFill>
              </a:rPr>
              <a:t>, an </a:t>
            </a:r>
            <a:r>
              <a:rPr lang="fi-FI" sz="2800" dirty="0" err="1" smtClean="0">
                <a:solidFill>
                  <a:schemeClr val="tx1"/>
                </a:solidFill>
              </a:rPr>
              <a:t>idyllic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island</a:t>
            </a:r>
            <a:r>
              <a:rPr lang="fi-FI" sz="2800" dirty="0" smtClean="0">
                <a:solidFill>
                  <a:schemeClr val="tx1"/>
                </a:solidFill>
              </a:rPr>
              <a:t> and </a:t>
            </a:r>
            <a:r>
              <a:rPr lang="fi-FI" sz="2800" dirty="0" err="1" smtClean="0">
                <a:solidFill>
                  <a:schemeClr val="tx1"/>
                </a:solidFill>
              </a:rPr>
              <a:t>dive</a:t>
            </a:r>
            <a:r>
              <a:rPr lang="fi-FI" sz="2800" dirty="0" smtClean="0">
                <a:solidFill>
                  <a:schemeClr val="tx1"/>
                </a:solidFill>
              </a:rPr>
              <a:t> to </a:t>
            </a:r>
            <a:r>
              <a:rPr lang="fi-FI" sz="2800" dirty="0" err="1" smtClean="0">
                <a:solidFill>
                  <a:schemeClr val="tx1"/>
                </a:solidFill>
              </a:rPr>
              <a:t>see</a:t>
            </a:r>
            <a:r>
              <a:rPr lang="fi-FI" sz="2800" dirty="0" smtClean="0">
                <a:solidFill>
                  <a:schemeClr val="tx1"/>
                </a:solidFill>
              </a:rPr>
              <a:t> 	the </a:t>
            </a:r>
            <a:r>
              <a:rPr lang="fi-FI" sz="2800" dirty="0" err="1">
                <a:solidFill>
                  <a:schemeClr val="tx1"/>
                </a:solidFill>
              </a:rPr>
              <a:t>wreckage</a:t>
            </a:r>
            <a:r>
              <a:rPr lang="fi-FI" sz="2800" dirty="0">
                <a:solidFill>
                  <a:schemeClr val="tx1"/>
                </a:solidFill>
              </a:rPr>
              <a:t> of a </a:t>
            </a:r>
            <a:r>
              <a:rPr lang="fi-FI" sz="2800" dirty="0" err="1">
                <a:solidFill>
                  <a:schemeClr val="tx1"/>
                </a:solidFill>
              </a:rPr>
              <a:t>ship</a:t>
            </a:r>
            <a:r>
              <a:rPr lang="fi-FI" sz="2800" dirty="0">
                <a:solidFill>
                  <a:schemeClr val="tx1"/>
                </a:solidFill>
              </a:rPr>
              <a:t>, </a:t>
            </a:r>
            <a:r>
              <a:rPr lang="fi-FI" sz="2800" dirty="0" smtClean="0">
                <a:solidFill>
                  <a:schemeClr val="tx1"/>
                </a:solidFill>
              </a:rPr>
              <a:t>___ St </a:t>
            </a:r>
            <a:r>
              <a:rPr lang="fi-FI" sz="2800" dirty="0">
                <a:solidFill>
                  <a:schemeClr val="tx1"/>
                </a:solidFill>
              </a:rPr>
              <a:t>Istvan. </a:t>
            </a:r>
            <a:endParaRPr lang="fi-FI" sz="28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15. ___ </a:t>
            </a:r>
            <a:r>
              <a:rPr lang="fi-FI" sz="2800" dirty="0" err="1" smtClean="0">
                <a:solidFill>
                  <a:schemeClr val="tx1"/>
                </a:solidFill>
              </a:rPr>
              <a:t>Dinara</a:t>
            </a:r>
            <a:r>
              <a:rPr lang="fi-FI" sz="2800" dirty="0" smtClean="0">
                <a:solidFill>
                  <a:schemeClr val="tx1"/>
                </a:solidFill>
              </a:rPr>
              <a:t> is the </a:t>
            </a:r>
            <a:r>
              <a:rPr lang="fi-FI" sz="2800" dirty="0" err="1" smtClean="0">
                <a:solidFill>
                  <a:schemeClr val="tx1"/>
                </a:solidFill>
              </a:rPr>
              <a:t>highest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peak</a:t>
            </a:r>
            <a:r>
              <a:rPr lang="fi-FI" sz="2800" dirty="0" smtClean="0">
                <a:solidFill>
                  <a:schemeClr val="tx1"/>
                </a:solidFill>
              </a:rPr>
              <a:t> in ___ </a:t>
            </a:r>
            <a:r>
              <a:rPr lang="fi-FI" sz="2800" dirty="0" err="1" smtClean="0">
                <a:solidFill>
                  <a:schemeClr val="tx1"/>
                </a:solidFill>
              </a:rPr>
              <a:t>Dinaric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Alps</a:t>
            </a:r>
            <a:r>
              <a:rPr lang="fi-FI" sz="2800" dirty="0" smtClean="0">
                <a:solidFill>
                  <a:schemeClr val="tx1"/>
                </a:solidFill>
              </a:rPr>
              <a:t>, 	and ___ Lake </a:t>
            </a:r>
            <a:r>
              <a:rPr lang="fi-FI" sz="2800" dirty="0" err="1" smtClean="0">
                <a:solidFill>
                  <a:schemeClr val="tx1"/>
                </a:solidFill>
              </a:rPr>
              <a:t>Vrana</a:t>
            </a:r>
            <a:r>
              <a:rPr lang="fi-FI" sz="2800" dirty="0" smtClean="0">
                <a:solidFill>
                  <a:schemeClr val="tx1"/>
                </a:solidFill>
              </a:rPr>
              <a:t> is the </a:t>
            </a:r>
            <a:r>
              <a:rPr lang="fi-FI" sz="2800" dirty="0" err="1" smtClean="0">
                <a:solidFill>
                  <a:schemeClr val="tx1"/>
                </a:solidFill>
              </a:rPr>
              <a:t>largest</a:t>
            </a:r>
            <a:r>
              <a:rPr lang="fi-FI" sz="2800" dirty="0" smtClean="0">
                <a:solidFill>
                  <a:schemeClr val="tx1"/>
                </a:solidFill>
              </a:rPr>
              <a:t> lake.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909005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smtClean="0">
                <a:solidFill>
                  <a:schemeClr val="accent1"/>
                </a:solidFill>
              </a:rPr>
              <a:t>’</a:t>
            </a:r>
            <a:r>
              <a:rPr lang="fi-FI" sz="2800" dirty="0" err="1" smtClean="0">
                <a:solidFill>
                  <a:schemeClr val="accent1"/>
                </a:solidFill>
              </a:rPr>
              <a:t>The</a:t>
            </a:r>
            <a:r>
              <a:rPr lang="fi-FI" sz="2800" dirty="0">
                <a:solidFill>
                  <a:schemeClr val="accent1"/>
                </a:solidFill>
              </a:rPr>
              <a:t>’ vai ’</a:t>
            </a:r>
            <a:r>
              <a:rPr lang="en-US" sz="2800" dirty="0">
                <a:solidFill>
                  <a:schemeClr val="accent1"/>
                </a:solidFill>
              </a:rPr>
              <a:t>—’ </a:t>
            </a:r>
            <a:r>
              <a:rPr lang="fi-FI" sz="2800" dirty="0">
                <a:solidFill>
                  <a:schemeClr val="accent1"/>
                </a:solidFill>
              </a:rPr>
              <a:t>(ei artikkelia)?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43808" y="1291328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2DA2BF"/>
                </a:solidFill>
              </a:rPr>
              <a:t>—</a:t>
            </a:r>
            <a:endParaRPr lang="fi-FI" dirty="0"/>
          </a:p>
        </p:txBody>
      </p:sp>
      <p:sp>
        <p:nvSpPr>
          <p:cNvPr id="6" name="TextBox 5"/>
          <p:cNvSpPr txBox="1"/>
          <p:nvPr/>
        </p:nvSpPr>
        <p:spPr>
          <a:xfrm>
            <a:off x="5868144" y="1291328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2DA2BF"/>
                </a:solidFill>
              </a:rPr>
              <a:t>—</a:t>
            </a:r>
            <a:endParaRPr lang="fi-FI" dirty="0"/>
          </a:p>
        </p:txBody>
      </p:sp>
      <p:sp>
        <p:nvSpPr>
          <p:cNvPr id="7" name="TextBox 6"/>
          <p:cNvSpPr txBox="1"/>
          <p:nvPr/>
        </p:nvSpPr>
        <p:spPr>
          <a:xfrm>
            <a:off x="3203848" y="1807750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2DA2BF"/>
                </a:solidFill>
              </a:rPr>
              <a:t>—</a:t>
            </a:r>
            <a:endParaRPr lang="fi-FI" dirty="0"/>
          </a:p>
        </p:txBody>
      </p:sp>
      <p:sp>
        <p:nvSpPr>
          <p:cNvPr id="8" name="TextBox 7"/>
          <p:cNvSpPr txBox="1"/>
          <p:nvPr/>
        </p:nvSpPr>
        <p:spPr>
          <a:xfrm>
            <a:off x="2987824" y="2429115"/>
            <a:ext cx="679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err="1" smtClean="0">
                <a:solidFill>
                  <a:schemeClr val="accent1"/>
                </a:solidFill>
              </a:rPr>
              <a:t>the</a:t>
            </a:r>
            <a:endParaRPr lang="fi-FI" sz="2800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48264" y="2428193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err="1" smtClean="0">
                <a:solidFill>
                  <a:schemeClr val="accent1"/>
                </a:solidFill>
              </a:rPr>
              <a:t>the</a:t>
            </a:r>
            <a:endParaRPr lang="fi-FI" sz="2800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1680" y="3501008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2DA2BF"/>
                </a:solidFill>
              </a:rPr>
              <a:t>—</a:t>
            </a:r>
            <a:endParaRPr lang="fi-FI" dirty="0"/>
          </a:p>
        </p:txBody>
      </p:sp>
      <p:sp>
        <p:nvSpPr>
          <p:cNvPr id="11" name="TextBox 10"/>
          <p:cNvSpPr txBox="1"/>
          <p:nvPr/>
        </p:nvSpPr>
        <p:spPr>
          <a:xfrm>
            <a:off x="4716016" y="4024228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err="1" smtClean="0">
                <a:solidFill>
                  <a:schemeClr val="accent1"/>
                </a:solidFill>
              </a:rPr>
              <a:t>the</a:t>
            </a:r>
            <a:endParaRPr lang="fi-FI" sz="2800" dirty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34092" y="4581128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2DA2BF"/>
                </a:solidFill>
              </a:rPr>
              <a:t>—</a:t>
            </a:r>
            <a:endParaRPr lang="fi-FI" dirty="0"/>
          </a:p>
        </p:txBody>
      </p:sp>
      <p:sp>
        <p:nvSpPr>
          <p:cNvPr id="13" name="TextBox 12"/>
          <p:cNvSpPr txBox="1"/>
          <p:nvPr/>
        </p:nvSpPr>
        <p:spPr>
          <a:xfrm>
            <a:off x="5724128" y="4653136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2DA2BF"/>
                </a:solidFill>
              </a:rPr>
              <a:t>the</a:t>
            </a:r>
            <a:endParaRPr lang="fi-FI" dirty="0"/>
          </a:p>
        </p:txBody>
      </p:sp>
      <p:sp>
        <p:nvSpPr>
          <p:cNvPr id="14" name="TextBox 13"/>
          <p:cNvSpPr txBox="1"/>
          <p:nvPr/>
        </p:nvSpPr>
        <p:spPr>
          <a:xfrm>
            <a:off x="2012330" y="5104348"/>
            <a:ext cx="616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2DA2BF"/>
                </a:solidFill>
              </a:rPr>
              <a:t>—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5380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50405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fi-FI" sz="4000" dirty="0" err="1" smtClean="0"/>
              <a:t>Activate</a:t>
            </a:r>
            <a:endParaRPr lang="fi-FI" sz="4000" dirty="0">
              <a:solidFill>
                <a:srgbClr val="0000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484784"/>
            <a:ext cx="8352928" cy="51125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16) </a:t>
            </a:r>
            <a:r>
              <a:rPr lang="fi-FI" sz="2800" dirty="0" err="1" smtClean="0">
                <a:solidFill>
                  <a:schemeClr val="tx1"/>
                </a:solidFill>
              </a:rPr>
              <a:t>Another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name</a:t>
            </a:r>
            <a:r>
              <a:rPr lang="fi-FI" sz="2800" dirty="0">
                <a:solidFill>
                  <a:schemeClr val="tx1"/>
                </a:solidFill>
              </a:rPr>
              <a:t> for </a:t>
            </a:r>
            <a:r>
              <a:rPr lang="fi-FI" sz="2800" dirty="0" smtClean="0">
                <a:solidFill>
                  <a:schemeClr val="tx1"/>
                </a:solidFill>
              </a:rPr>
              <a:t>___ </a:t>
            </a:r>
            <a:r>
              <a:rPr lang="fi-FI" sz="2800" dirty="0" err="1" smtClean="0">
                <a:solidFill>
                  <a:schemeClr val="tx1"/>
                </a:solidFill>
              </a:rPr>
              <a:t>Denmark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>
                <a:solidFill>
                  <a:schemeClr val="tx1"/>
                </a:solidFill>
              </a:rPr>
              <a:t>is ___ </a:t>
            </a:r>
            <a:r>
              <a:rPr lang="fi-FI" sz="2800" dirty="0" err="1" smtClean="0">
                <a:solidFill>
                  <a:schemeClr val="tx1"/>
                </a:solidFill>
              </a:rPr>
              <a:t>Kingdom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>
                <a:solidFill>
                  <a:schemeClr val="tx1"/>
                </a:solidFill>
              </a:rPr>
              <a:t>of </a:t>
            </a:r>
          </a:p>
          <a:p>
            <a:pPr marL="0" indent="0"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	</a:t>
            </a:r>
            <a:r>
              <a:rPr lang="fi-FI" sz="2800" dirty="0" err="1" smtClean="0">
                <a:solidFill>
                  <a:schemeClr val="tx1"/>
                </a:solidFill>
              </a:rPr>
              <a:t>Denmark</a:t>
            </a:r>
            <a:r>
              <a:rPr lang="fi-FI" sz="2800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17)  The </a:t>
            </a:r>
            <a:r>
              <a:rPr lang="fi-FI" sz="2800" dirty="0" err="1">
                <a:solidFill>
                  <a:schemeClr val="tx1"/>
                </a:solidFill>
              </a:rPr>
              <a:t>population</a:t>
            </a:r>
            <a:r>
              <a:rPr lang="fi-FI" sz="2800" dirty="0">
                <a:solidFill>
                  <a:schemeClr val="tx1"/>
                </a:solidFill>
              </a:rPr>
              <a:t> of ___ </a:t>
            </a:r>
            <a:r>
              <a:rPr lang="fi-FI" sz="2800" dirty="0" err="1" smtClean="0">
                <a:solidFill>
                  <a:schemeClr val="tx1"/>
                </a:solidFill>
              </a:rPr>
              <a:t>Republic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>
                <a:solidFill>
                  <a:schemeClr val="tx1"/>
                </a:solidFill>
              </a:rPr>
              <a:t>of Nauru is </a:t>
            </a:r>
            <a:r>
              <a:rPr lang="fi-FI" sz="2800" dirty="0" err="1" smtClean="0">
                <a:solidFill>
                  <a:schemeClr val="tx1"/>
                </a:solidFill>
              </a:rPr>
              <a:t>about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fi-FI" sz="2800" dirty="0">
                <a:solidFill>
                  <a:schemeClr val="tx1"/>
                </a:solidFill>
              </a:rPr>
              <a:t>	</a:t>
            </a:r>
            <a:r>
              <a:rPr lang="fi-FI" sz="2800" dirty="0" smtClean="0">
                <a:solidFill>
                  <a:schemeClr val="tx1"/>
                </a:solidFill>
              </a:rPr>
              <a:t>10,000</a:t>
            </a:r>
            <a:r>
              <a:rPr lang="fi-FI" sz="2800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18)  </a:t>
            </a:r>
            <a:r>
              <a:rPr lang="fi-FI" sz="2800" dirty="0" err="1" smtClean="0">
                <a:solidFill>
                  <a:schemeClr val="tx1"/>
                </a:solidFill>
              </a:rPr>
              <a:t>We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flew</a:t>
            </a:r>
            <a:r>
              <a:rPr lang="fi-FI" sz="2800" dirty="0">
                <a:solidFill>
                  <a:schemeClr val="tx1"/>
                </a:solidFill>
              </a:rPr>
              <a:t> to ___ </a:t>
            </a:r>
            <a:r>
              <a:rPr lang="fi-FI" sz="2800" dirty="0" smtClean="0">
                <a:solidFill>
                  <a:schemeClr val="tx1"/>
                </a:solidFill>
              </a:rPr>
              <a:t>New </a:t>
            </a:r>
            <a:r>
              <a:rPr lang="fi-FI" sz="2800" dirty="0">
                <a:solidFill>
                  <a:schemeClr val="tx1"/>
                </a:solidFill>
              </a:rPr>
              <a:t>York </a:t>
            </a:r>
            <a:r>
              <a:rPr lang="fi-FI" sz="2800" dirty="0" err="1">
                <a:solidFill>
                  <a:schemeClr val="tx1"/>
                </a:solidFill>
              </a:rPr>
              <a:t>from</a:t>
            </a:r>
            <a:r>
              <a:rPr lang="fi-FI" sz="2800" dirty="0">
                <a:solidFill>
                  <a:schemeClr val="tx1"/>
                </a:solidFill>
              </a:rPr>
              <a:t> ___ </a:t>
            </a:r>
            <a:r>
              <a:rPr lang="fi-FI" sz="2800" dirty="0" smtClean="0">
                <a:solidFill>
                  <a:schemeClr val="tx1"/>
                </a:solidFill>
              </a:rPr>
              <a:t>Miami </a:t>
            </a:r>
            <a:r>
              <a:rPr lang="fi-FI" sz="2800" dirty="0" err="1" smtClean="0">
                <a:solidFill>
                  <a:schemeClr val="tx1"/>
                </a:solidFill>
              </a:rPr>
              <a:t>Intl</a:t>
            </a:r>
            <a:r>
              <a:rPr lang="fi-FI" sz="2800" dirty="0" smtClean="0">
                <a:solidFill>
                  <a:schemeClr val="tx1"/>
                </a:solidFill>
              </a:rPr>
              <a:t> 	</a:t>
            </a:r>
            <a:r>
              <a:rPr lang="fi-FI" sz="2800" dirty="0" err="1" smtClean="0">
                <a:solidFill>
                  <a:schemeClr val="tx1"/>
                </a:solidFill>
              </a:rPr>
              <a:t>Airport</a:t>
            </a:r>
            <a:r>
              <a:rPr lang="fi-FI" sz="2800" dirty="0">
                <a:solidFill>
                  <a:schemeClr val="tx1"/>
                </a:solidFill>
              </a:rPr>
              <a:t>. </a:t>
            </a:r>
          </a:p>
          <a:p>
            <a:pPr marL="0" indent="0"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19)  ___  Hyde </a:t>
            </a:r>
            <a:r>
              <a:rPr lang="fi-FI" sz="2800" dirty="0" err="1">
                <a:solidFill>
                  <a:schemeClr val="tx1"/>
                </a:solidFill>
              </a:rPr>
              <a:t>Park</a:t>
            </a:r>
            <a:r>
              <a:rPr lang="fi-FI" sz="2800" dirty="0">
                <a:solidFill>
                  <a:schemeClr val="tx1"/>
                </a:solidFill>
              </a:rPr>
              <a:t> is a </a:t>
            </a:r>
            <a:r>
              <a:rPr lang="fi-FI" sz="2800" dirty="0" err="1">
                <a:solidFill>
                  <a:schemeClr val="tx1"/>
                </a:solidFill>
              </a:rPr>
              <a:t>very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large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park</a:t>
            </a:r>
            <a:r>
              <a:rPr lang="fi-FI" sz="2800" dirty="0">
                <a:solidFill>
                  <a:schemeClr val="tx1"/>
                </a:solidFill>
              </a:rPr>
              <a:t> in ___ 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central</a:t>
            </a:r>
            <a:r>
              <a:rPr lang="fi-FI" sz="2800" dirty="0" smtClean="0">
                <a:solidFill>
                  <a:schemeClr val="tx1"/>
                </a:solidFill>
              </a:rPr>
              <a:t> 	London</a:t>
            </a:r>
            <a:r>
              <a:rPr lang="fi-FI" sz="2800" dirty="0">
                <a:solidFill>
                  <a:schemeClr val="tx1"/>
                </a:solidFill>
              </a:rPr>
              <a:t>. </a:t>
            </a:r>
          </a:p>
          <a:p>
            <a:pPr marL="0" indent="0"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20)  Julie </a:t>
            </a:r>
            <a:r>
              <a:rPr lang="fi-FI" sz="2800" dirty="0">
                <a:solidFill>
                  <a:schemeClr val="tx1"/>
                </a:solidFill>
              </a:rPr>
              <a:t>is a </a:t>
            </a:r>
            <a:r>
              <a:rPr lang="fi-FI" sz="2800" dirty="0" err="1">
                <a:solidFill>
                  <a:schemeClr val="tx1"/>
                </a:solidFill>
              </a:rPr>
              <a:t>student</a:t>
            </a:r>
            <a:r>
              <a:rPr lang="fi-FI" sz="2800" dirty="0">
                <a:solidFill>
                  <a:schemeClr val="tx1"/>
                </a:solidFill>
              </a:rPr>
              <a:t> at ___ 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Lancaster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U</a:t>
            </a:r>
            <a:r>
              <a:rPr lang="fi-FI" sz="2800" dirty="0" err="1" smtClean="0">
                <a:solidFill>
                  <a:schemeClr val="tx1"/>
                </a:solidFill>
              </a:rPr>
              <a:t>niversity</a:t>
            </a:r>
            <a:r>
              <a:rPr lang="fi-FI" sz="28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1052736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smtClean="0">
                <a:solidFill>
                  <a:schemeClr val="accent1"/>
                </a:solidFill>
              </a:rPr>
              <a:t>’</a:t>
            </a:r>
            <a:r>
              <a:rPr lang="fi-FI" sz="2800" dirty="0" err="1" smtClean="0">
                <a:solidFill>
                  <a:schemeClr val="accent1"/>
                </a:solidFill>
              </a:rPr>
              <a:t>The</a:t>
            </a:r>
            <a:r>
              <a:rPr lang="fi-FI" sz="2800" dirty="0">
                <a:solidFill>
                  <a:schemeClr val="accent1"/>
                </a:solidFill>
              </a:rPr>
              <a:t>’ vai ’</a:t>
            </a:r>
            <a:r>
              <a:rPr lang="en-US" sz="2800" dirty="0">
                <a:solidFill>
                  <a:schemeClr val="accent1"/>
                </a:solidFill>
              </a:rPr>
              <a:t>—’ </a:t>
            </a:r>
            <a:r>
              <a:rPr lang="fi-FI" sz="2800" dirty="0">
                <a:solidFill>
                  <a:schemeClr val="accent1"/>
                </a:solidFill>
              </a:rPr>
              <a:t>(ei artikkelia)?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07904" y="1477272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2DA2BF"/>
                </a:solidFill>
              </a:rPr>
              <a:t>—</a:t>
            </a:r>
            <a:endParaRPr lang="fi-FI" dirty="0"/>
          </a:p>
        </p:txBody>
      </p:sp>
      <p:sp>
        <p:nvSpPr>
          <p:cNvPr id="6" name="TextBox 5"/>
          <p:cNvSpPr txBox="1"/>
          <p:nvPr/>
        </p:nvSpPr>
        <p:spPr>
          <a:xfrm>
            <a:off x="5976156" y="1477272"/>
            <a:ext cx="756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err="1" smtClean="0">
                <a:solidFill>
                  <a:schemeClr val="accent1"/>
                </a:solidFill>
              </a:rPr>
              <a:t>the</a:t>
            </a:r>
            <a:endParaRPr lang="fi-FI" sz="2800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99482" y="2492896"/>
            <a:ext cx="814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err="1" smtClean="0">
                <a:solidFill>
                  <a:schemeClr val="accent1"/>
                </a:solidFill>
              </a:rPr>
              <a:t>the</a:t>
            </a:r>
            <a:endParaRPr lang="fi-FI" sz="2800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1800" y="3517848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2DA2BF"/>
                </a:solidFill>
              </a:rPr>
              <a:t>—</a:t>
            </a:r>
            <a:endParaRPr lang="fi-FI" dirty="0"/>
          </a:p>
        </p:txBody>
      </p:sp>
      <p:sp>
        <p:nvSpPr>
          <p:cNvPr id="9" name="TextBox 8"/>
          <p:cNvSpPr txBox="1"/>
          <p:nvPr/>
        </p:nvSpPr>
        <p:spPr>
          <a:xfrm>
            <a:off x="5580112" y="3517848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2DA2BF"/>
                </a:solidFill>
              </a:rPr>
              <a:t>—</a:t>
            </a:r>
            <a:endParaRPr lang="fi-FI" dirty="0"/>
          </a:p>
        </p:txBody>
      </p:sp>
      <p:sp>
        <p:nvSpPr>
          <p:cNvPr id="10" name="TextBox 9"/>
          <p:cNvSpPr txBox="1"/>
          <p:nvPr/>
        </p:nvSpPr>
        <p:spPr>
          <a:xfrm>
            <a:off x="1115616" y="4437112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2DA2BF"/>
                </a:solidFill>
              </a:rPr>
              <a:t>—</a:t>
            </a:r>
            <a:endParaRPr lang="fi-FI" dirty="0"/>
          </a:p>
        </p:txBody>
      </p:sp>
      <p:sp>
        <p:nvSpPr>
          <p:cNvPr id="11" name="TextBox 10"/>
          <p:cNvSpPr txBox="1"/>
          <p:nvPr/>
        </p:nvSpPr>
        <p:spPr>
          <a:xfrm>
            <a:off x="6444208" y="4438683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2DA2BF"/>
                </a:solidFill>
              </a:rPr>
              <a:t>—</a:t>
            </a:r>
            <a:endParaRPr lang="fi-FI" dirty="0"/>
          </a:p>
        </p:txBody>
      </p:sp>
      <p:sp>
        <p:nvSpPr>
          <p:cNvPr id="12" name="TextBox 11"/>
          <p:cNvSpPr txBox="1"/>
          <p:nvPr/>
        </p:nvSpPr>
        <p:spPr>
          <a:xfrm>
            <a:off x="3945923" y="5373216"/>
            <a:ext cx="590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2DA2BF"/>
                </a:solidFill>
              </a:rPr>
              <a:t>—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9557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50405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fi-FI" sz="4000" dirty="0" err="1" smtClean="0"/>
              <a:t>Activate</a:t>
            </a:r>
            <a:endParaRPr lang="fi-FI" sz="4000" dirty="0">
              <a:solidFill>
                <a:srgbClr val="0000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484784"/>
            <a:ext cx="8352928" cy="5112568"/>
          </a:xfrm>
        </p:spPr>
        <p:txBody>
          <a:bodyPr>
            <a:noAutofit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en-GB" sz="2800" dirty="0" smtClean="0">
                <a:solidFill>
                  <a:schemeClr val="tx1"/>
                </a:solidFill>
              </a:rPr>
              <a:t>21)  Have </a:t>
            </a:r>
            <a:r>
              <a:rPr lang="en-GB" sz="2800" dirty="0">
                <a:solidFill>
                  <a:schemeClr val="tx1"/>
                </a:solidFill>
              </a:rPr>
              <a:t>you ever been to </a:t>
            </a:r>
            <a:r>
              <a:rPr lang="en-GB" sz="2800" dirty="0" smtClean="0">
                <a:solidFill>
                  <a:schemeClr val="tx1"/>
                </a:solidFill>
              </a:rPr>
              <a:t>___ Science </a:t>
            </a:r>
            <a:r>
              <a:rPr lang="en-GB" sz="2800" dirty="0">
                <a:solidFill>
                  <a:schemeClr val="tx1"/>
                </a:solidFill>
              </a:rPr>
              <a:t>Museum?</a:t>
            </a:r>
            <a:endParaRPr lang="fi-FI" sz="2800" dirty="0">
              <a:solidFill>
                <a:schemeClr val="tx1"/>
              </a:solidFill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en-GB" sz="2800" dirty="0" smtClean="0">
                <a:solidFill>
                  <a:schemeClr val="tx1"/>
                </a:solidFill>
              </a:rPr>
              <a:t>22)  If </a:t>
            </a:r>
            <a:r>
              <a:rPr lang="en-GB" sz="2800" dirty="0">
                <a:solidFill>
                  <a:schemeClr val="tx1"/>
                </a:solidFill>
              </a:rPr>
              <a:t>you're looking for a good shoe shop, </a:t>
            </a:r>
            <a:endParaRPr lang="en-GB" sz="28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en-GB" sz="2800" dirty="0">
                <a:solidFill>
                  <a:schemeClr val="tx1"/>
                </a:solidFill>
              </a:rPr>
              <a:t>	</a:t>
            </a:r>
            <a:r>
              <a:rPr lang="en-GB" sz="2800" dirty="0" smtClean="0">
                <a:solidFill>
                  <a:schemeClr val="tx1"/>
                </a:solidFill>
              </a:rPr>
              <a:t>I </a:t>
            </a:r>
            <a:r>
              <a:rPr lang="en-GB" sz="2800" dirty="0">
                <a:solidFill>
                  <a:schemeClr val="tx1"/>
                </a:solidFill>
              </a:rPr>
              <a:t>recommend </a:t>
            </a:r>
            <a:r>
              <a:rPr lang="en-GB" sz="2800" dirty="0" smtClean="0">
                <a:solidFill>
                  <a:schemeClr val="tx1"/>
                </a:solidFill>
              </a:rPr>
              <a:t>___ Murray’s.</a:t>
            </a:r>
            <a:endParaRPr lang="fi-FI" sz="2800" dirty="0">
              <a:solidFill>
                <a:schemeClr val="tx1"/>
              </a:solidFill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en-GB" sz="2800" dirty="0" smtClean="0">
                <a:solidFill>
                  <a:schemeClr val="tx1"/>
                </a:solidFill>
              </a:rPr>
              <a:t>23)  For </a:t>
            </a:r>
            <a:r>
              <a:rPr lang="en-GB" sz="2800" dirty="0">
                <a:solidFill>
                  <a:schemeClr val="tx1"/>
                </a:solidFill>
              </a:rPr>
              <a:t>a nice pub, I would recommend </a:t>
            </a:r>
            <a:r>
              <a:rPr lang="en-GB" sz="2800" dirty="0" smtClean="0">
                <a:solidFill>
                  <a:schemeClr val="tx1"/>
                </a:solidFill>
              </a:rPr>
              <a:t>___ Anchor </a:t>
            </a:r>
            <a:r>
              <a:rPr lang="en-GB" sz="2800" dirty="0">
                <a:solidFill>
                  <a:schemeClr val="tx1"/>
                </a:solidFill>
              </a:rPr>
              <a:t>Inn. </a:t>
            </a:r>
            <a:endParaRPr lang="fi-FI" sz="2800" dirty="0">
              <a:solidFill>
                <a:schemeClr val="tx1"/>
              </a:solidFill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en-GB" sz="2800" dirty="0" smtClean="0">
                <a:solidFill>
                  <a:schemeClr val="tx1"/>
                </a:solidFill>
              </a:rPr>
              <a:t>24)  ___ Grand </a:t>
            </a:r>
            <a:r>
              <a:rPr lang="en-GB" sz="2800" dirty="0">
                <a:solidFill>
                  <a:schemeClr val="tx1"/>
                </a:solidFill>
              </a:rPr>
              <a:t>Hotel is in </a:t>
            </a:r>
            <a:r>
              <a:rPr lang="en-GB" sz="2800" dirty="0" smtClean="0">
                <a:solidFill>
                  <a:schemeClr val="tx1"/>
                </a:solidFill>
              </a:rPr>
              <a:t>___ Baker </a:t>
            </a:r>
            <a:r>
              <a:rPr lang="en-GB" sz="2800" dirty="0">
                <a:solidFill>
                  <a:schemeClr val="tx1"/>
                </a:solidFill>
              </a:rPr>
              <a:t>Street. </a:t>
            </a:r>
            <a:endParaRPr lang="fi-FI" sz="2800" dirty="0">
              <a:solidFill>
                <a:schemeClr val="tx1"/>
              </a:solidFill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en-GB" sz="2800" dirty="0" smtClean="0">
                <a:solidFill>
                  <a:schemeClr val="tx1"/>
                </a:solidFill>
              </a:rPr>
              <a:t>25)  </a:t>
            </a:r>
            <a:r>
              <a:rPr lang="en-GB" sz="2800" dirty="0">
                <a:solidFill>
                  <a:schemeClr val="tx1"/>
                </a:solidFill>
              </a:rPr>
              <a:t>There was an open air concert </a:t>
            </a:r>
            <a:r>
              <a:rPr lang="en-GB" sz="2800" dirty="0" smtClean="0">
                <a:solidFill>
                  <a:schemeClr val="tx1"/>
                </a:solidFill>
              </a:rPr>
              <a:t>on ___ Time Square.</a:t>
            </a:r>
            <a:endParaRPr lang="fi-FI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i-FI" sz="2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5976" y="155679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err="1" smtClean="0">
                <a:solidFill>
                  <a:schemeClr val="accent1"/>
                </a:solidFill>
              </a:rPr>
              <a:t>the</a:t>
            </a:r>
            <a:endParaRPr lang="fi-FI" sz="2800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9872" y="2924944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2DA2BF"/>
                </a:solidFill>
              </a:rPr>
              <a:t>—</a:t>
            </a:r>
            <a:endParaRPr lang="fi-FI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1043926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smtClean="0">
                <a:solidFill>
                  <a:schemeClr val="accent1"/>
                </a:solidFill>
              </a:rPr>
              <a:t>’</a:t>
            </a:r>
            <a:r>
              <a:rPr lang="fi-FI" sz="2800" dirty="0" err="1" smtClean="0">
                <a:solidFill>
                  <a:schemeClr val="accent1"/>
                </a:solidFill>
              </a:rPr>
              <a:t>The</a:t>
            </a:r>
            <a:r>
              <a:rPr lang="fi-FI" sz="2800" dirty="0">
                <a:solidFill>
                  <a:schemeClr val="accent1"/>
                </a:solidFill>
              </a:rPr>
              <a:t>’ vai ’</a:t>
            </a:r>
            <a:r>
              <a:rPr lang="en-US" sz="2800" dirty="0">
                <a:solidFill>
                  <a:schemeClr val="accent1"/>
                </a:solidFill>
              </a:rPr>
              <a:t>—’ </a:t>
            </a:r>
            <a:r>
              <a:rPr lang="fi-FI" sz="2800" dirty="0">
                <a:solidFill>
                  <a:schemeClr val="accent1"/>
                </a:solidFill>
              </a:rPr>
              <a:t>(ei artikkelia)?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28184" y="3645024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err="1" smtClean="0">
                <a:solidFill>
                  <a:schemeClr val="accent1"/>
                </a:solidFill>
              </a:rPr>
              <a:t>the</a:t>
            </a:r>
            <a:endParaRPr lang="fi-FI" sz="2800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3608" y="4293096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err="1" smtClean="0">
                <a:solidFill>
                  <a:schemeClr val="accent1"/>
                </a:solidFill>
              </a:rPr>
              <a:t>The</a:t>
            </a:r>
            <a:endParaRPr lang="fi-FI" sz="2800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1960" y="4293096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2DA2BF"/>
                </a:solidFill>
              </a:rPr>
              <a:t>—</a:t>
            </a:r>
            <a:endParaRPr lang="fi-FI" dirty="0"/>
          </a:p>
        </p:txBody>
      </p:sp>
      <p:sp>
        <p:nvSpPr>
          <p:cNvPr id="11" name="TextBox 10"/>
          <p:cNvSpPr txBox="1"/>
          <p:nvPr/>
        </p:nvSpPr>
        <p:spPr>
          <a:xfrm>
            <a:off x="6012160" y="5013176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2DA2BF"/>
                </a:solidFill>
              </a:rPr>
              <a:t>—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2169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 smtClean="0"/>
              <a:t>Artikkelit erisnimien yhteydessä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3000" dirty="0" smtClean="0"/>
              <a:t>Miksi seuraavissa yhteyksissä artikkelia kuitenkin käytetään?</a:t>
            </a:r>
            <a:endParaRPr lang="fi-FI" sz="2800" dirty="0"/>
          </a:p>
          <a:p>
            <a:pPr marL="0" indent="0">
              <a:spcBef>
                <a:spcPts val="1872"/>
              </a:spcBef>
              <a:buNone/>
            </a:pPr>
            <a:r>
              <a:rPr lang="fi-FI" sz="2800" dirty="0" smtClean="0"/>
              <a:t>	</a:t>
            </a:r>
            <a:r>
              <a:rPr lang="fi-FI" sz="2800" dirty="0" smtClean="0">
                <a:solidFill>
                  <a:schemeClr val="tx1"/>
                </a:solidFill>
              </a:rPr>
              <a:t>’</a:t>
            </a:r>
            <a:r>
              <a:rPr lang="fi-FI" sz="2800" dirty="0" err="1" smtClean="0">
                <a:solidFill>
                  <a:srgbClr val="000000"/>
                </a:solidFill>
              </a:rPr>
              <a:t>Keeping</a:t>
            </a:r>
            <a:r>
              <a:rPr lang="fi-FI" sz="2800" dirty="0" smtClean="0">
                <a:solidFill>
                  <a:srgbClr val="000000"/>
                </a:solidFill>
              </a:rPr>
              <a:t> </a:t>
            </a:r>
            <a:r>
              <a:rPr lang="fi-FI" sz="2800" dirty="0" err="1">
                <a:solidFill>
                  <a:srgbClr val="000000"/>
                </a:solidFill>
              </a:rPr>
              <a:t>Up</a:t>
            </a:r>
            <a:r>
              <a:rPr lang="fi-FI" sz="2800" dirty="0">
                <a:solidFill>
                  <a:srgbClr val="000000"/>
                </a:solidFill>
              </a:rPr>
              <a:t> With </a:t>
            </a:r>
            <a:r>
              <a:rPr lang="fi-FI" sz="2800" b="1" dirty="0">
                <a:solidFill>
                  <a:srgbClr val="000000"/>
                </a:solidFill>
              </a:rPr>
              <a:t>The </a:t>
            </a:r>
            <a:r>
              <a:rPr lang="fi-FI" sz="2800" b="1" dirty="0" err="1" smtClean="0">
                <a:solidFill>
                  <a:srgbClr val="000000"/>
                </a:solidFill>
              </a:rPr>
              <a:t>Kardashians</a:t>
            </a:r>
            <a:r>
              <a:rPr lang="fi-FI" sz="2800" dirty="0" smtClean="0">
                <a:solidFill>
                  <a:srgbClr val="000000"/>
                </a:solidFill>
              </a:rPr>
              <a:t>’ </a:t>
            </a:r>
            <a:r>
              <a:rPr lang="fi-FI" sz="2800" dirty="0" err="1" smtClean="0">
                <a:solidFill>
                  <a:srgbClr val="000000"/>
                </a:solidFill>
              </a:rPr>
              <a:t>was</a:t>
            </a:r>
            <a:r>
              <a:rPr lang="fi-FI" sz="2800" dirty="0" smtClean="0">
                <a:solidFill>
                  <a:srgbClr val="000000"/>
                </a:solidFill>
              </a:rPr>
              <a:t> </a:t>
            </a:r>
            <a:r>
              <a:rPr lang="fi-FI" sz="2800" dirty="0">
                <a:solidFill>
                  <a:srgbClr val="000000"/>
                </a:solidFill>
              </a:rPr>
              <a:t>a </a:t>
            </a:r>
            <a:r>
              <a:rPr lang="fi-FI" sz="2800" dirty="0" smtClean="0">
                <a:solidFill>
                  <a:srgbClr val="000000"/>
                </a:solidFill>
              </a:rPr>
              <a:t>	</a:t>
            </a:r>
            <a:r>
              <a:rPr lang="fi-FI" sz="2800" dirty="0" err="1" smtClean="0">
                <a:solidFill>
                  <a:srgbClr val="000000"/>
                </a:solidFill>
              </a:rPr>
              <a:t>reality</a:t>
            </a:r>
            <a:r>
              <a:rPr lang="fi-FI" sz="2800" dirty="0" smtClean="0">
                <a:solidFill>
                  <a:srgbClr val="000000"/>
                </a:solidFill>
              </a:rPr>
              <a:t> </a:t>
            </a:r>
            <a:r>
              <a:rPr lang="fi-FI" sz="2800" dirty="0">
                <a:solidFill>
                  <a:srgbClr val="000000"/>
                </a:solidFill>
              </a:rPr>
              <a:t>TV </a:t>
            </a:r>
            <a:r>
              <a:rPr lang="fi-FI" sz="2800" dirty="0" err="1">
                <a:solidFill>
                  <a:srgbClr val="000000"/>
                </a:solidFill>
              </a:rPr>
              <a:t>programme</a:t>
            </a:r>
            <a:r>
              <a:rPr lang="fi-FI" sz="2800" dirty="0">
                <a:solidFill>
                  <a:srgbClr val="000000"/>
                </a:solidFill>
              </a:rPr>
              <a:t>. </a:t>
            </a:r>
            <a:endParaRPr lang="fi-FI" sz="28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fi-FI" sz="2800" dirty="0">
                <a:solidFill>
                  <a:srgbClr val="000000"/>
                </a:solidFill>
              </a:rPr>
              <a:t>	</a:t>
            </a:r>
            <a:r>
              <a:rPr lang="fi-FI" sz="2800" dirty="0" err="1" smtClean="0">
                <a:solidFill>
                  <a:srgbClr val="000000"/>
                </a:solidFill>
              </a:rPr>
              <a:t>Who</a:t>
            </a:r>
            <a:r>
              <a:rPr lang="fi-FI" sz="2800" dirty="0" smtClean="0">
                <a:solidFill>
                  <a:srgbClr val="000000"/>
                </a:solidFill>
              </a:rPr>
              <a:t> </a:t>
            </a:r>
            <a:r>
              <a:rPr lang="fi-FI" sz="2800" dirty="0" err="1">
                <a:solidFill>
                  <a:srgbClr val="000000"/>
                </a:solidFill>
              </a:rPr>
              <a:t>are</a:t>
            </a:r>
            <a:r>
              <a:rPr lang="fi-FI" sz="2800" dirty="0">
                <a:solidFill>
                  <a:srgbClr val="000000"/>
                </a:solidFill>
              </a:rPr>
              <a:t> </a:t>
            </a:r>
            <a:r>
              <a:rPr lang="fi-FI" sz="2800" b="1" dirty="0">
                <a:solidFill>
                  <a:srgbClr val="000000"/>
                </a:solidFill>
              </a:rPr>
              <a:t>the </a:t>
            </a:r>
            <a:r>
              <a:rPr lang="fi-FI" sz="2800" b="1" dirty="0" err="1">
                <a:solidFill>
                  <a:srgbClr val="000000"/>
                </a:solidFill>
              </a:rPr>
              <a:t>Kardashians</a:t>
            </a:r>
            <a:r>
              <a:rPr lang="fi-FI" sz="2800" dirty="0">
                <a:solidFill>
                  <a:srgbClr val="000000"/>
                </a:solidFill>
              </a:rPr>
              <a:t>?	</a:t>
            </a:r>
            <a:endParaRPr lang="fi-FI" sz="28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fi-FI" sz="2800" dirty="0" smtClean="0">
                <a:solidFill>
                  <a:srgbClr val="000000"/>
                </a:solidFill>
              </a:rPr>
              <a:t>	</a:t>
            </a:r>
            <a:r>
              <a:rPr lang="fi-FI" sz="2800" b="1" dirty="0" smtClean="0">
                <a:solidFill>
                  <a:srgbClr val="000000"/>
                </a:solidFill>
              </a:rPr>
              <a:t>The </a:t>
            </a:r>
            <a:r>
              <a:rPr lang="fi-FI" sz="2800" b="1" dirty="0" err="1" smtClean="0">
                <a:solidFill>
                  <a:srgbClr val="000000"/>
                </a:solidFill>
              </a:rPr>
              <a:t>Jokinens</a:t>
            </a:r>
            <a:r>
              <a:rPr lang="fi-FI" sz="2800" b="1" dirty="0" smtClean="0">
                <a:solidFill>
                  <a:srgbClr val="000000"/>
                </a:solidFill>
              </a:rPr>
              <a:t> </a:t>
            </a:r>
            <a:r>
              <a:rPr lang="fi-FI" sz="2800" dirty="0" smtClean="0">
                <a:solidFill>
                  <a:srgbClr val="000000"/>
                </a:solidFill>
              </a:rPr>
              <a:t>live </a:t>
            </a:r>
            <a:r>
              <a:rPr lang="fi-FI" sz="2800" dirty="0" err="1" smtClean="0">
                <a:solidFill>
                  <a:srgbClr val="000000"/>
                </a:solidFill>
              </a:rPr>
              <a:t>next</a:t>
            </a:r>
            <a:r>
              <a:rPr lang="fi-FI" sz="2800" dirty="0" smtClean="0">
                <a:solidFill>
                  <a:srgbClr val="000000"/>
                </a:solidFill>
              </a:rPr>
              <a:t> </a:t>
            </a:r>
            <a:r>
              <a:rPr lang="fi-FI" sz="2800" dirty="0" err="1" smtClean="0">
                <a:solidFill>
                  <a:srgbClr val="000000"/>
                </a:solidFill>
              </a:rPr>
              <a:t>door</a:t>
            </a:r>
            <a:r>
              <a:rPr lang="fi-FI" sz="2800" dirty="0" smtClean="0">
                <a:solidFill>
                  <a:srgbClr val="000000"/>
                </a:solidFill>
              </a:rPr>
              <a:t> to us. </a:t>
            </a:r>
          </a:p>
          <a:p>
            <a:pPr marL="0" indent="0">
              <a:buNone/>
            </a:pPr>
            <a:r>
              <a:rPr lang="fi-FI" sz="2800" dirty="0">
                <a:solidFill>
                  <a:srgbClr val="000000"/>
                </a:solidFill>
              </a:rPr>
              <a:t>	</a:t>
            </a:r>
            <a:r>
              <a:rPr lang="fi-FI" sz="2800" b="1" dirty="0" smtClean="0">
                <a:solidFill>
                  <a:srgbClr val="000000"/>
                </a:solidFill>
              </a:rPr>
              <a:t>The Wright </a:t>
            </a:r>
            <a:r>
              <a:rPr lang="fi-FI" sz="2800" b="1" dirty="0" err="1" smtClean="0">
                <a:solidFill>
                  <a:srgbClr val="000000"/>
                </a:solidFill>
              </a:rPr>
              <a:t>brothers</a:t>
            </a:r>
            <a:r>
              <a:rPr lang="fi-FI" sz="2800" b="1" dirty="0" smtClean="0">
                <a:solidFill>
                  <a:srgbClr val="000000"/>
                </a:solidFill>
              </a:rPr>
              <a:t> </a:t>
            </a:r>
            <a:r>
              <a:rPr lang="fi-FI" sz="2800" dirty="0" err="1" smtClean="0">
                <a:solidFill>
                  <a:srgbClr val="000000"/>
                </a:solidFill>
              </a:rPr>
              <a:t>were</a:t>
            </a:r>
            <a:r>
              <a:rPr lang="fi-FI" sz="2800" dirty="0" smtClean="0">
                <a:solidFill>
                  <a:srgbClr val="000000"/>
                </a:solidFill>
              </a:rPr>
              <a:t> </a:t>
            </a:r>
            <a:r>
              <a:rPr lang="fi-FI" sz="2800" dirty="0" err="1" smtClean="0">
                <a:solidFill>
                  <a:srgbClr val="000000"/>
                </a:solidFill>
              </a:rPr>
              <a:t>pioneers</a:t>
            </a:r>
            <a:r>
              <a:rPr lang="fi-FI" sz="2800" dirty="0" smtClean="0">
                <a:solidFill>
                  <a:srgbClr val="000000"/>
                </a:solidFill>
              </a:rPr>
              <a:t> of </a:t>
            </a:r>
            <a:r>
              <a:rPr lang="fi-FI" sz="2800" dirty="0" err="1" smtClean="0">
                <a:solidFill>
                  <a:srgbClr val="000000"/>
                </a:solidFill>
              </a:rPr>
              <a:t>aviation</a:t>
            </a:r>
            <a:r>
              <a:rPr lang="fi-FI" sz="2800" dirty="0" smtClean="0">
                <a:solidFill>
                  <a:srgbClr val="000000"/>
                </a:solidFill>
              </a:rPr>
              <a:t>.</a:t>
            </a:r>
          </a:p>
          <a:p>
            <a:pPr>
              <a:spcBef>
                <a:spcPts val="1872"/>
              </a:spcBef>
            </a:pPr>
            <a:r>
              <a:rPr lang="fi-FI" sz="2800" b="1" dirty="0" smtClean="0">
                <a:solidFill>
                  <a:schemeClr val="tx1"/>
                </a:solidFill>
              </a:rPr>
              <a:t>Monikollisten nimien </a:t>
            </a:r>
            <a:r>
              <a:rPr lang="fi-FI" sz="2800" dirty="0" smtClean="0">
                <a:solidFill>
                  <a:schemeClr val="tx1"/>
                </a:solidFill>
              </a:rPr>
              <a:t>yhteydessä vaaditaan määräinen artikkeli.</a:t>
            </a:r>
            <a:endParaRPr lang="fi-FI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3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 smtClean="0"/>
              <a:t>Artikkelit erisnimien yhteydessä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713387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fi-FI" sz="2800" dirty="0" smtClean="0"/>
              <a:t>Entä seuraavien artikkelien käyttö?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fi-FI" sz="2800" b="1" dirty="0">
                <a:solidFill>
                  <a:srgbClr val="000000"/>
                </a:solidFill>
              </a:rPr>
              <a:t>	</a:t>
            </a:r>
            <a:r>
              <a:rPr lang="fi-FI" sz="2400" b="1" dirty="0" smtClean="0">
                <a:solidFill>
                  <a:srgbClr val="000000"/>
                </a:solidFill>
              </a:rPr>
              <a:t>A Miss </a:t>
            </a:r>
            <a:r>
              <a:rPr lang="fi-FI" sz="2400" b="1" dirty="0" err="1" smtClean="0">
                <a:solidFill>
                  <a:srgbClr val="000000"/>
                </a:solidFill>
              </a:rPr>
              <a:t>Ridgeway</a:t>
            </a:r>
            <a:r>
              <a:rPr lang="fi-FI" sz="2400" b="1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called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you</a:t>
            </a:r>
            <a:r>
              <a:rPr lang="fi-FI" sz="2400" dirty="0" smtClean="0">
                <a:solidFill>
                  <a:srgbClr val="000000"/>
                </a:solidFill>
              </a:rPr>
              <a:t> and </a:t>
            </a:r>
            <a:r>
              <a:rPr lang="fi-FI" sz="2400" dirty="0" err="1" smtClean="0">
                <a:solidFill>
                  <a:srgbClr val="000000"/>
                </a:solidFill>
              </a:rPr>
              <a:t>left</a:t>
            </a:r>
            <a:r>
              <a:rPr lang="fi-FI" sz="2400" dirty="0" smtClean="0">
                <a:solidFill>
                  <a:srgbClr val="000000"/>
                </a:solidFill>
              </a:rPr>
              <a:t> a </a:t>
            </a:r>
            <a:r>
              <a:rPr lang="fi-FI" sz="2400" dirty="0" err="1" smtClean="0">
                <a:solidFill>
                  <a:srgbClr val="000000"/>
                </a:solidFill>
              </a:rPr>
              <a:t>message</a:t>
            </a:r>
            <a:r>
              <a:rPr lang="fi-FI" sz="2400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ct val="80000"/>
              </a:lnSpc>
              <a:spcBef>
                <a:spcPts val="300"/>
              </a:spcBef>
              <a:buNone/>
            </a:pPr>
            <a:r>
              <a:rPr lang="fi-FI" sz="2400" dirty="0">
                <a:solidFill>
                  <a:srgbClr val="000000"/>
                </a:solidFill>
              </a:rPr>
              <a:t>	</a:t>
            </a:r>
            <a:r>
              <a:rPr lang="fi-FI" sz="2400" dirty="0" err="1" smtClean="0">
                <a:solidFill>
                  <a:srgbClr val="000000"/>
                </a:solidFill>
              </a:rPr>
              <a:t>She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told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you</a:t>
            </a:r>
            <a:r>
              <a:rPr lang="fi-FI" sz="2400" dirty="0" smtClean="0">
                <a:solidFill>
                  <a:srgbClr val="000000"/>
                </a:solidFill>
              </a:rPr>
              <a:t> to </a:t>
            </a:r>
            <a:r>
              <a:rPr lang="fi-FI" sz="2400" dirty="0" err="1" smtClean="0">
                <a:solidFill>
                  <a:srgbClr val="000000"/>
                </a:solidFill>
              </a:rPr>
              <a:t>call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b="1" dirty="0" smtClean="0">
                <a:solidFill>
                  <a:srgbClr val="000000"/>
                </a:solidFill>
              </a:rPr>
              <a:t>a John Kelly</a:t>
            </a:r>
            <a:r>
              <a:rPr lang="fi-FI" sz="2400" dirty="0" smtClean="0">
                <a:solidFill>
                  <a:srgbClr val="000000"/>
                </a:solidFill>
              </a:rPr>
              <a:t>.</a:t>
            </a:r>
            <a:r>
              <a:rPr lang="fi-FI" sz="2400" dirty="0">
                <a:solidFill>
                  <a:srgbClr val="000000"/>
                </a:solidFill>
              </a:rPr>
              <a:t>	</a:t>
            </a:r>
            <a:endParaRPr lang="fi-FI" sz="2400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80000"/>
              </a:lnSpc>
              <a:spcBef>
                <a:spcPts val="300"/>
              </a:spcBef>
              <a:buNone/>
            </a:pPr>
            <a:r>
              <a:rPr lang="fi-FI" sz="2400" dirty="0" smtClean="0">
                <a:solidFill>
                  <a:srgbClr val="000000"/>
                </a:solidFill>
              </a:rPr>
              <a:t>	</a:t>
            </a:r>
            <a:r>
              <a:rPr lang="fi-FI" sz="2400" dirty="0" err="1" smtClean="0">
                <a:solidFill>
                  <a:srgbClr val="000000"/>
                </a:solidFill>
              </a:rPr>
              <a:t>Do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you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mean</a:t>
            </a:r>
            <a:r>
              <a:rPr lang="fi-FI" sz="2400" b="1" dirty="0" smtClean="0">
                <a:solidFill>
                  <a:srgbClr val="000000"/>
                </a:solidFill>
              </a:rPr>
              <a:t> the John Kelly, </a:t>
            </a:r>
            <a:r>
              <a:rPr lang="fi-FI" sz="2400" dirty="0" smtClean="0">
                <a:solidFill>
                  <a:srgbClr val="000000"/>
                </a:solidFill>
              </a:rPr>
              <a:t>the IT </a:t>
            </a:r>
            <a:r>
              <a:rPr lang="fi-FI" sz="2400" dirty="0" err="1" smtClean="0">
                <a:solidFill>
                  <a:srgbClr val="000000"/>
                </a:solidFill>
              </a:rPr>
              <a:t>specialist</a:t>
            </a:r>
            <a:r>
              <a:rPr lang="fi-FI" sz="2400" dirty="0" smtClean="0">
                <a:solidFill>
                  <a:srgbClr val="000000"/>
                </a:solidFill>
              </a:rPr>
              <a:t>?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i-FI" sz="2400" dirty="0">
                <a:solidFill>
                  <a:srgbClr val="000000"/>
                </a:solidFill>
              </a:rPr>
              <a:t>	</a:t>
            </a:r>
            <a:r>
              <a:rPr lang="fi-FI" sz="2400" b="1" dirty="0" smtClean="0">
                <a:solidFill>
                  <a:srgbClr val="000000"/>
                </a:solidFill>
              </a:rPr>
              <a:t>The Jonathan </a:t>
            </a:r>
            <a:r>
              <a:rPr lang="fi-FI" sz="2400" dirty="0" err="1" smtClean="0">
                <a:solidFill>
                  <a:srgbClr val="000000"/>
                </a:solidFill>
              </a:rPr>
              <a:t>you’re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talking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about</a:t>
            </a:r>
            <a:r>
              <a:rPr lang="fi-FI" sz="2400" dirty="0" smtClean="0">
                <a:solidFill>
                  <a:srgbClr val="000000"/>
                </a:solidFill>
              </a:rPr>
              <a:t> is </a:t>
            </a:r>
            <a:r>
              <a:rPr lang="fi-FI" sz="2400" dirty="0" err="1" smtClean="0">
                <a:solidFill>
                  <a:srgbClr val="000000"/>
                </a:solidFill>
              </a:rPr>
              <a:t>not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i-FI" sz="2400" dirty="0">
                <a:solidFill>
                  <a:srgbClr val="000000"/>
                </a:solidFill>
              </a:rPr>
              <a:t>	</a:t>
            </a:r>
            <a:r>
              <a:rPr lang="fi-FI" sz="2400" b="1" dirty="0" smtClean="0">
                <a:solidFill>
                  <a:srgbClr val="000000"/>
                </a:solidFill>
              </a:rPr>
              <a:t>the Jonathan </a:t>
            </a:r>
            <a:r>
              <a:rPr lang="fi-FI" sz="2400" dirty="0" smtClean="0">
                <a:solidFill>
                  <a:srgbClr val="000000"/>
                </a:solidFill>
              </a:rPr>
              <a:t>I </a:t>
            </a:r>
            <a:r>
              <a:rPr lang="fi-FI" sz="2400" dirty="0" err="1" smtClean="0">
                <a:solidFill>
                  <a:srgbClr val="000000"/>
                </a:solidFill>
              </a:rPr>
              <a:t>know</a:t>
            </a:r>
            <a:r>
              <a:rPr lang="fi-FI" sz="2400" dirty="0" smtClean="0">
                <a:solidFill>
                  <a:srgbClr val="000000"/>
                </a:solidFill>
              </a:rPr>
              <a:t> and </a:t>
            </a:r>
            <a:r>
              <a:rPr lang="fi-FI" sz="2400" dirty="0" err="1" smtClean="0">
                <a:solidFill>
                  <a:srgbClr val="000000"/>
                </a:solidFill>
              </a:rPr>
              <a:t>love</a:t>
            </a:r>
            <a:r>
              <a:rPr lang="fi-FI" sz="2400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ct val="80000"/>
              </a:lnSpc>
              <a:buNone/>
            </a:pPr>
            <a:endParaRPr lang="fi-FI" sz="2800" dirty="0" smtClean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</a:pPr>
            <a:r>
              <a:rPr lang="fi-FI" sz="2800" dirty="0" smtClean="0">
                <a:solidFill>
                  <a:srgbClr val="000000"/>
                </a:solidFill>
              </a:rPr>
              <a:t>Jos henkilöstä halutaan sanoa ’</a:t>
            </a:r>
            <a:r>
              <a:rPr lang="fi-FI" sz="2800" b="1" dirty="0" smtClean="0">
                <a:solidFill>
                  <a:srgbClr val="000000"/>
                </a:solidFill>
              </a:rPr>
              <a:t>eräs</a:t>
            </a:r>
            <a:r>
              <a:rPr lang="fi-FI" sz="2800" dirty="0" smtClean="0">
                <a:solidFill>
                  <a:srgbClr val="000000"/>
                </a:solidFill>
              </a:rPr>
              <a:t>’ tai ’</a:t>
            </a:r>
            <a:r>
              <a:rPr lang="fi-FI" sz="2800" b="1" dirty="0" smtClean="0">
                <a:solidFill>
                  <a:srgbClr val="000000"/>
                </a:solidFill>
              </a:rPr>
              <a:t>muuan</a:t>
            </a:r>
            <a:r>
              <a:rPr lang="fi-FI" sz="2800" dirty="0" smtClean="0">
                <a:solidFill>
                  <a:srgbClr val="000000"/>
                </a:solidFill>
              </a:rPr>
              <a:t>’, käytetään nimen edessä epämääräistä artikkelia.</a:t>
            </a:r>
          </a:p>
          <a:p>
            <a:r>
              <a:rPr lang="fi-FI" sz="2800" dirty="0" smtClean="0">
                <a:solidFill>
                  <a:schemeClr val="tx1"/>
                </a:solidFill>
              </a:rPr>
              <a:t>Jos taas kyse on </a:t>
            </a:r>
            <a:r>
              <a:rPr lang="fi-FI" sz="2800" b="1" dirty="0" smtClean="0">
                <a:solidFill>
                  <a:schemeClr val="tx1"/>
                </a:solidFill>
              </a:rPr>
              <a:t>tietystä henkilöstä</a:t>
            </a:r>
            <a:r>
              <a:rPr lang="fi-FI" sz="2800" dirty="0" smtClean="0">
                <a:solidFill>
                  <a:schemeClr val="tx1"/>
                </a:solidFill>
              </a:rPr>
              <a:t>, on nimen edessä määräinen artikkeli.</a:t>
            </a:r>
            <a:endParaRPr lang="fi-FI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17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 smtClean="0"/>
              <a:t>Artikkelit erisnimien yhteydessä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7133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2800" dirty="0" smtClean="0"/>
              <a:t>Huomaa myös:</a:t>
            </a:r>
            <a:endParaRPr lang="fi-FI" sz="2800" dirty="0"/>
          </a:p>
          <a:p>
            <a:pPr marL="0" indent="0">
              <a:lnSpc>
                <a:spcPct val="150000"/>
              </a:lnSpc>
              <a:buNone/>
            </a:pPr>
            <a:r>
              <a:rPr lang="fi-FI" sz="2400" dirty="0" smtClean="0">
                <a:solidFill>
                  <a:srgbClr val="000000"/>
                </a:solidFill>
              </a:rPr>
              <a:t>	</a:t>
            </a:r>
            <a:r>
              <a:rPr lang="fi-FI" sz="2400" dirty="0" err="1" smtClean="0">
                <a:solidFill>
                  <a:srgbClr val="000000"/>
                </a:solidFill>
              </a:rPr>
              <a:t>She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really</a:t>
            </a:r>
            <a:r>
              <a:rPr lang="fi-FI" sz="2400" dirty="0" smtClean="0">
                <a:solidFill>
                  <a:srgbClr val="000000"/>
                </a:solidFill>
              </a:rPr>
              <a:t> is </a:t>
            </a:r>
            <a:r>
              <a:rPr lang="fi-FI" sz="2400" b="1" dirty="0" smtClean="0">
                <a:solidFill>
                  <a:srgbClr val="000000"/>
                </a:solidFill>
              </a:rPr>
              <a:t>the </a:t>
            </a:r>
            <a:r>
              <a:rPr lang="fi-FI" sz="2400" b="1" dirty="0" err="1" smtClean="0">
                <a:solidFill>
                  <a:srgbClr val="000000"/>
                </a:solidFill>
              </a:rPr>
              <a:t>Mother</a:t>
            </a:r>
            <a:r>
              <a:rPr lang="fi-FI" sz="2400" b="1" dirty="0" smtClean="0">
                <a:solidFill>
                  <a:srgbClr val="000000"/>
                </a:solidFill>
              </a:rPr>
              <a:t> Teresa of </a:t>
            </a:r>
            <a:r>
              <a:rPr lang="fi-FI" sz="2400" b="1" dirty="0" err="1" smtClean="0">
                <a:solidFill>
                  <a:srgbClr val="000000"/>
                </a:solidFill>
              </a:rPr>
              <a:t>this</a:t>
            </a:r>
            <a:r>
              <a:rPr lang="fi-FI" sz="2400" b="1" dirty="0" smtClean="0">
                <a:solidFill>
                  <a:srgbClr val="000000"/>
                </a:solidFill>
              </a:rPr>
              <a:t> </a:t>
            </a:r>
            <a:r>
              <a:rPr lang="fi-FI" sz="2400" b="1" dirty="0" err="1" smtClean="0">
                <a:solidFill>
                  <a:srgbClr val="000000"/>
                </a:solidFill>
              </a:rPr>
              <a:t>century</a:t>
            </a:r>
            <a:r>
              <a:rPr lang="fi-FI" sz="2400" dirty="0" smtClean="0">
                <a:solidFill>
                  <a:srgbClr val="000000"/>
                </a:solidFill>
              </a:rPr>
              <a:t>.</a:t>
            </a:r>
          </a:p>
          <a:p>
            <a:pPr>
              <a:spcBef>
                <a:spcPts val="0"/>
              </a:spcBef>
            </a:pPr>
            <a:r>
              <a:rPr lang="fi-FI" sz="2800" dirty="0" smtClean="0">
                <a:solidFill>
                  <a:schemeClr val="tx1"/>
                </a:solidFill>
              </a:rPr>
              <a:t>Määräistä artikkelia käytetään, jos henkilön nimeä rajoittaa </a:t>
            </a:r>
            <a:r>
              <a:rPr lang="fi-FI" sz="2800" b="1" dirty="0" smtClean="0">
                <a:solidFill>
                  <a:schemeClr val="tx1"/>
                </a:solidFill>
              </a:rPr>
              <a:t>of-rakenne</a:t>
            </a:r>
          </a:p>
          <a:p>
            <a:pPr>
              <a:spcBef>
                <a:spcPts val="0"/>
              </a:spcBef>
            </a:pPr>
            <a:endParaRPr lang="fi-FI" sz="2800" b="1" dirty="0" smtClean="0">
              <a:solidFill>
                <a:schemeClr val="tx1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fi-FI" sz="2800" b="1" dirty="0" smtClean="0">
                <a:solidFill>
                  <a:srgbClr val="000000"/>
                </a:solidFill>
              </a:rPr>
              <a:t>	</a:t>
            </a:r>
            <a:r>
              <a:rPr lang="fi-FI" sz="2400" b="1" dirty="0" err="1" smtClean="0">
                <a:solidFill>
                  <a:srgbClr val="000000"/>
                </a:solidFill>
              </a:rPr>
              <a:t>The</a:t>
            </a:r>
            <a:r>
              <a:rPr lang="fi-FI" sz="2400" b="1" dirty="0" smtClean="0">
                <a:solidFill>
                  <a:srgbClr val="000000"/>
                </a:solidFill>
              </a:rPr>
              <a:t> </a:t>
            </a:r>
            <a:r>
              <a:rPr lang="fi-FI" sz="2400" b="1" dirty="0" err="1">
                <a:solidFill>
                  <a:srgbClr val="000000"/>
                </a:solidFill>
              </a:rPr>
              <a:t>previously</a:t>
            </a:r>
            <a:r>
              <a:rPr lang="fi-FI" sz="2400" b="1" dirty="0">
                <a:solidFill>
                  <a:srgbClr val="000000"/>
                </a:solidFill>
              </a:rPr>
              <a:t> </a:t>
            </a:r>
            <a:r>
              <a:rPr lang="fi-FI" sz="2400" b="1" dirty="0" err="1">
                <a:solidFill>
                  <a:srgbClr val="000000"/>
                </a:solidFill>
              </a:rPr>
              <a:t>mentioned</a:t>
            </a:r>
            <a:r>
              <a:rPr lang="fi-FI" sz="2400" b="1" dirty="0">
                <a:solidFill>
                  <a:srgbClr val="000000"/>
                </a:solidFill>
              </a:rPr>
              <a:t> John Kelly </a:t>
            </a:r>
            <a:r>
              <a:rPr lang="fi-FI" sz="2400" dirty="0" err="1">
                <a:solidFill>
                  <a:srgbClr val="000000"/>
                </a:solidFill>
              </a:rPr>
              <a:t>gave</a:t>
            </a:r>
            <a:r>
              <a:rPr lang="fi-FI" sz="2400" dirty="0">
                <a:solidFill>
                  <a:srgbClr val="000000"/>
                </a:solidFill>
              </a:rPr>
              <a:t> us </a:t>
            </a:r>
            <a:r>
              <a:rPr lang="fi-FI" sz="2400" dirty="0" smtClean="0">
                <a:solidFill>
                  <a:srgbClr val="000000"/>
                </a:solidFill>
              </a:rPr>
              <a:t>a </a:t>
            </a:r>
            <a:r>
              <a:rPr lang="fi-FI" sz="2400" dirty="0" err="1" smtClean="0">
                <a:solidFill>
                  <a:srgbClr val="000000"/>
                </a:solidFill>
              </a:rPr>
              <a:t>lecture</a:t>
            </a:r>
            <a:r>
              <a:rPr lang="fi-FI" sz="2400" dirty="0" smtClean="0">
                <a:solidFill>
                  <a:srgbClr val="000000"/>
                </a:solidFill>
              </a:rPr>
              <a:t>.</a:t>
            </a:r>
            <a:endParaRPr lang="fi-FI" sz="2400" b="1" dirty="0">
              <a:solidFill>
                <a:schemeClr val="tx1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fi-FI" sz="2400" b="1" dirty="0" smtClean="0">
                <a:solidFill>
                  <a:schemeClr val="tx1"/>
                </a:solidFill>
              </a:rPr>
              <a:t>	</a:t>
            </a:r>
            <a:r>
              <a:rPr lang="fi-FI" sz="2400" dirty="0" smtClean="0">
                <a:solidFill>
                  <a:srgbClr val="000000"/>
                </a:solidFill>
              </a:rPr>
              <a:t>I </a:t>
            </a:r>
            <a:r>
              <a:rPr lang="fi-FI" sz="2400" dirty="0" err="1">
                <a:solidFill>
                  <a:srgbClr val="000000"/>
                </a:solidFill>
              </a:rPr>
              <a:t>had</a:t>
            </a:r>
            <a:r>
              <a:rPr lang="fi-FI" sz="2400" dirty="0">
                <a:solidFill>
                  <a:srgbClr val="000000"/>
                </a:solidFill>
              </a:rPr>
              <a:t> a </a:t>
            </a:r>
            <a:r>
              <a:rPr lang="fi-FI" sz="2400" dirty="0" err="1">
                <a:solidFill>
                  <a:srgbClr val="000000"/>
                </a:solidFill>
              </a:rPr>
              <a:t>chance</a:t>
            </a:r>
            <a:r>
              <a:rPr lang="fi-FI" sz="2400" dirty="0">
                <a:solidFill>
                  <a:srgbClr val="000000"/>
                </a:solidFill>
              </a:rPr>
              <a:t> to </a:t>
            </a:r>
            <a:r>
              <a:rPr lang="fi-FI" sz="2400" dirty="0" err="1">
                <a:solidFill>
                  <a:srgbClr val="000000"/>
                </a:solidFill>
              </a:rPr>
              <a:t>have</a:t>
            </a:r>
            <a:r>
              <a:rPr lang="fi-FI" sz="2400" dirty="0">
                <a:solidFill>
                  <a:srgbClr val="000000"/>
                </a:solidFill>
              </a:rPr>
              <a:t> my </a:t>
            </a:r>
            <a:r>
              <a:rPr lang="fi-FI" sz="2400" dirty="0" err="1">
                <a:solidFill>
                  <a:srgbClr val="000000"/>
                </a:solidFill>
              </a:rPr>
              <a:t>picture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taken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with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b="1" dirty="0" err="1" smtClean="0">
                <a:solidFill>
                  <a:srgbClr val="000000"/>
                </a:solidFill>
              </a:rPr>
              <a:t>the</a:t>
            </a:r>
            <a:r>
              <a:rPr lang="fi-FI" sz="2400" b="1" dirty="0" smtClean="0">
                <a:solidFill>
                  <a:srgbClr val="000000"/>
                </a:solidFill>
              </a:rPr>
              <a:t> </a:t>
            </a:r>
            <a:r>
              <a:rPr lang="fi-FI" sz="2400" b="1" dirty="0" err="1">
                <a:solidFill>
                  <a:srgbClr val="000000"/>
                </a:solidFill>
              </a:rPr>
              <a:t>famous</a:t>
            </a:r>
            <a:r>
              <a:rPr lang="fi-FI" sz="2400" b="1" dirty="0">
                <a:solidFill>
                  <a:srgbClr val="000000"/>
                </a:solidFill>
              </a:rPr>
              <a:t> </a:t>
            </a:r>
            <a:r>
              <a:rPr lang="fi-FI" sz="2400" b="1" dirty="0" smtClean="0">
                <a:solidFill>
                  <a:srgbClr val="000000"/>
                </a:solidFill>
              </a:rPr>
              <a:t>	Matt </a:t>
            </a:r>
            <a:r>
              <a:rPr lang="fi-FI" sz="2400" b="1" dirty="0">
                <a:solidFill>
                  <a:srgbClr val="000000"/>
                </a:solidFill>
              </a:rPr>
              <a:t>Damon</a:t>
            </a:r>
            <a:r>
              <a:rPr lang="fi-FI" sz="2400" dirty="0">
                <a:solidFill>
                  <a:srgbClr val="000000"/>
                </a:solidFill>
              </a:rPr>
              <a:t>.</a:t>
            </a:r>
          </a:p>
          <a:p>
            <a:r>
              <a:rPr lang="fi-FI" sz="2800" dirty="0" smtClean="0">
                <a:solidFill>
                  <a:schemeClr val="tx1"/>
                </a:solidFill>
              </a:rPr>
              <a:t>tai jos nimeä edeltää </a:t>
            </a:r>
            <a:r>
              <a:rPr lang="fi-FI" sz="2800" b="1" dirty="0" smtClean="0">
                <a:solidFill>
                  <a:schemeClr val="tx1"/>
                </a:solidFill>
              </a:rPr>
              <a:t>adjektiiviattribuutti</a:t>
            </a:r>
            <a:r>
              <a:rPr lang="fi-FI" sz="2800" dirty="0" smtClean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26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 smtClean="0"/>
              <a:t>Artikkelit erisnimien yhteydessä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2093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2800" dirty="0" err="1" smtClean="0">
                <a:solidFill>
                  <a:schemeClr val="tx1"/>
                </a:solidFill>
              </a:rPr>
              <a:t>Huom</a:t>
            </a:r>
            <a:r>
              <a:rPr lang="fi-FI" sz="2800" dirty="0">
                <a:solidFill>
                  <a:schemeClr val="tx1"/>
                </a:solidFill>
              </a:rPr>
              <a:t>! </a:t>
            </a:r>
            <a:r>
              <a:rPr lang="fi-FI" sz="2800" dirty="0" smtClean="0">
                <a:solidFill>
                  <a:schemeClr val="tx1"/>
                </a:solidFill>
              </a:rPr>
              <a:t>Artikkelia </a:t>
            </a:r>
            <a:r>
              <a:rPr lang="fi-FI" sz="2800" dirty="0">
                <a:solidFill>
                  <a:schemeClr val="tx1"/>
                </a:solidFill>
              </a:rPr>
              <a:t>ei käytetä </a:t>
            </a:r>
            <a:r>
              <a:rPr lang="fi-FI" sz="2800" dirty="0" smtClean="0">
                <a:solidFill>
                  <a:schemeClr val="tx1"/>
                </a:solidFill>
              </a:rPr>
              <a:t>puhuttaessa tutusta henkilöstä tai käytettäessä tunneperäistä adjektiivia.</a:t>
            </a:r>
          </a:p>
          <a:p>
            <a:endParaRPr lang="fi-FI" sz="2800" dirty="0">
              <a:solidFill>
                <a:schemeClr val="tx1"/>
              </a:solidFill>
            </a:endParaRPr>
          </a:p>
          <a:p>
            <a:pPr marL="914400" lvl="2" indent="0">
              <a:buNone/>
            </a:pPr>
            <a:r>
              <a:rPr lang="fi-FI" sz="2800" i="0" dirty="0" err="1" smtClean="0">
                <a:solidFill>
                  <a:schemeClr val="accent1"/>
                </a:solidFill>
              </a:rPr>
              <a:t>poor</a:t>
            </a:r>
            <a:r>
              <a:rPr lang="fi-FI" sz="2800" i="0" dirty="0" smtClean="0">
                <a:solidFill>
                  <a:schemeClr val="accent1"/>
                </a:solidFill>
              </a:rPr>
              <a:t>, </a:t>
            </a:r>
            <a:r>
              <a:rPr lang="fi-FI" sz="2800" i="0" dirty="0" err="1" smtClean="0">
                <a:solidFill>
                  <a:schemeClr val="accent1"/>
                </a:solidFill>
              </a:rPr>
              <a:t>old</a:t>
            </a:r>
            <a:r>
              <a:rPr lang="fi-FI" sz="2800" i="0" dirty="0" smtClean="0">
                <a:solidFill>
                  <a:schemeClr val="accent1"/>
                </a:solidFill>
              </a:rPr>
              <a:t> </a:t>
            </a:r>
            <a:r>
              <a:rPr lang="fi-FI" sz="2800" i="0" dirty="0" err="1" smtClean="0">
                <a:solidFill>
                  <a:schemeClr val="accent1"/>
                </a:solidFill>
              </a:rPr>
              <a:t>Mrs</a:t>
            </a:r>
            <a:r>
              <a:rPr lang="fi-FI" sz="2800" i="0" dirty="0" smtClean="0">
                <a:solidFill>
                  <a:schemeClr val="accent1"/>
                </a:solidFill>
              </a:rPr>
              <a:t> </a:t>
            </a:r>
            <a:r>
              <a:rPr lang="fi-FI" sz="2800" i="0" dirty="0" err="1" smtClean="0">
                <a:solidFill>
                  <a:schemeClr val="accent1"/>
                </a:solidFill>
              </a:rPr>
              <a:t>Channing</a:t>
            </a:r>
            <a:endParaRPr lang="fi-FI" sz="2800" i="0" dirty="0" smtClean="0">
              <a:solidFill>
                <a:schemeClr val="accent1"/>
              </a:solidFill>
            </a:endParaRPr>
          </a:p>
          <a:p>
            <a:pPr marL="914400" lvl="2" indent="0">
              <a:buNone/>
            </a:pPr>
            <a:r>
              <a:rPr lang="fi-FI" sz="2800" i="0" dirty="0" err="1" smtClean="0">
                <a:solidFill>
                  <a:schemeClr val="accent1"/>
                </a:solidFill>
              </a:rPr>
              <a:t>little</a:t>
            </a:r>
            <a:r>
              <a:rPr lang="fi-FI" sz="2800" i="0" dirty="0" smtClean="0">
                <a:solidFill>
                  <a:schemeClr val="accent1"/>
                </a:solidFill>
              </a:rPr>
              <a:t> Timothy</a:t>
            </a:r>
          </a:p>
          <a:p>
            <a:pPr marL="914400" lvl="2" indent="0">
              <a:buNone/>
            </a:pPr>
            <a:r>
              <a:rPr lang="fi-FI" sz="2800" i="0" dirty="0" err="1" smtClean="0">
                <a:solidFill>
                  <a:schemeClr val="accent1"/>
                </a:solidFill>
              </a:rPr>
              <a:t>eighteen-month-old</a:t>
            </a:r>
            <a:r>
              <a:rPr lang="fi-FI" sz="2800" i="0" dirty="0" smtClean="0">
                <a:solidFill>
                  <a:schemeClr val="accent1"/>
                </a:solidFill>
              </a:rPr>
              <a:t> Jason</a:t>
            </a:r>
            <a:endParaRPr lang="fi-FI" sz="2800" i="0" dirty="0">
              <a:solidFill>
                <a:schemeClr val="accent1"/>
              </a:solidFill>
            </a:endParaRPr>
          </a:p>
          <a:p>
            <a:pPr marL="914400" lvl="2" indent="0">
              <a:buNone/>
            </a:pPr>
            <a:endParaRPr lang="fi-FI" sz="2800" i="0" dirty="0" smtClean="0"/>
          </a:p>
          <a:p>
            <a:pPr marL="914400" lvl="2" indent="0">
              <a:buNone/>
            </a:pPr>
            <a:endParaRPr lang="fi-FI" sz="2800" i="0" dirty="0" smtClean="0"/>
          </a:p>
          <a:p>
            <a:pPr marL="914400" lvl="2" indent="0">
              <a:buNone/>
            </a:pPr>
            <a:endParaRPr lang="fi-FI" sz="2800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60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fi-FI" sz="4000" dirty="0" smtClean="0"/>
              <a:t>Artikkelit erisnimien yhteydessä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23528" y="1124744"/>
            <a:ext cx="8229600" cy="4968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dirty="0" smtClean="0"/>
              <a:t>Arvonimet</a:t>
            </a:r>
          </a:p>
          <a:p>
            <a:r>
              <a:rPr lang="fi-FI" sz="2800" dirty="0" smtClean="0">
                <a:solidFill>
                  <a:schemeClr val="tx1"/>
                </a:solidFill>
              </a:rPr>
              <a:t>Jos henkilöön viitataan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i-FI" sz="2800" b="1" dirty="0" smtClean="0">
                <a:solidFill>
                  <a:schemeClr val="tx1"/>
                </a:solidFill>
              </a:rPr>
              <a:t>    arvonimi + erisnimi </a:t>
            </a:r>
            <a:r>
              <a:rPr lang="fi-FI" sz="2800" dirty="0" smtClean="0">
                <a:solidFill>
                  <a:schemeClr val="tx1"/>
                </a:solidFill>
              </a:rPr>
              <a:t>–yhdistelmällä, artikkelia ei tule.</a:t>
            </a:r>
          </a:p>
          <a:p>
            <a:pPr marL="0" indent="0">
              <a:buNone/>
            </a:pPr>
            <a:r>
              <a:rPr lang="fi-FI" sz="2800" dirty="0">
                <a:solidFill>
                  <a:schemeClr val="tx1"/>
                </a:solidFill>
              </a:rPr>
              <a:t>	</a:t>
            </a:r>
            <a:r>
              <a:rPr lang="fi-FI" sz="2800" dirty="0" err="1" smtClean="0">
                <a:solidFill>
                  <a:srgbClr val="2DA2BF"/>
                </a:solidFill>
              </a:rPr>
              <a:t>President</a:t>
            </a:r>
            <a:r>
              <a:rPr lang="fi-FI" sz="2800" dirty="0" smtClean="0">
                <a:solidFill>
                  <a:srgbClr val="2DA2BF"/>
                </a:solidFill>
              </a:rPr>
              <a:t> Roosevelt</a:t>
            </a:r>
          </a:p>
          <a:p>
            <a:pPr marL="0" indent="0">
              <a:buNone/>
            </a:pPr>
            <a:r>
              <a:rPr lang="fi-FI" sz="2800" i="0" dirty="0">
                <a:solidFill>
                  <a:srgbClr val="2DA2BF"/>
                </a:solidFill>
              </a:rPr>
              <a:t>	</a:t>
            </a:r>
            <a:r>
              <a:rPr lang="fi-FI" sz="2800" i="0" dirty="0" err="1" smtClean="0">
                <a:solidFill>
                  <a:srgbClr val="2DA2BF"/>
                </a:solidFill>
              </a:rPr>
              <a:t>Pope</a:t>
            </a:r>
            <a:r>
              <a:rPr lang="fi-FI" sz="2800" i="0" dirty="0" smtClean="0">
                <a:solidFill>
                  <a:srgbClr val="2DA2BF"/>
                </a:solidFill>
              </a:rPr>
              <a:t> Pius IX</a:t>
            </a:r>
          </a:p>
          <a:p>
            <a:pPr marL="0" indent="0">
              <a:buNone/>
            </a:pPr>
            <a:r>
              <a:rPr lang="fi-FI" sz="2800" dirty="0">
                <a:solidFill>
                  <a:srgbClr val="2DA2BF"/>
                </a:solidFill>
              </a:rPr>
              <a:t>	</a:t>
            </a:r>
            <a:r>
              <a:rPr lang="fi-FI" sz="2800" dirty="0" err="1" smtClean="0">
                <a:solidFill>
                  <a:srgbClr val="2DA2BF"/>
                </a:solidFill>
              </a:rPr>
              <a:t>Princess</a:t>
            </a:r>
            <a:r>
              <a:rPr lang="fi-FI" sz="2800" dirty="0" smtClean="0">
                <a:solidFill>
                  <a:srgbClr val="2DA2BF"/>
                </a:solidFill>
              </a:rPr>
              <a:t> Beatrice</a:t>
            </a:r>
          </a:p>
          <a:p>
            <a:r>
              <a:rPr lang="fi-FI" sz="2800" i="0" dirty="0" smtClean="0">
                <a:solidFill>
                  <a:schemeClr val="tx1"/>
                </a:solidFill>
              </a:rPr>
              <a:t>Jos kuitenkin henkilöön viitataan </a:t>
            </a:r>
            <a:r>
              <a:rPr lang="fi-FI" sz="2800" b="1" i="0" dirty="0" smtClean="0">
                <a:solidFill>
                  <a:schemeClr val="tx1"/>
                </a:solidFill>
              </a:rPr>
              <a:t>pelkällä arvonimellä</a:t>
            </a:r>
            <a:r>
              <a:rPr lang="fi-FI" sz="2800" i="0" dirty="0" smtClean="0">
                <a:solidFill>
                  <a:schemeClr val="tx1"/>
                </a:solidFill>
              </a:rPr>
              <a:t>, on sen edessä määräinen artikkeli.</a:t>
            </a:r>
          </a:p>
          <a:p>
            <a:pPr marL="457200" lvl="1" indent="0">
              <a:buNone/>
            </a:pPr>
            <a:r>
              <a:rPr lang="fi-FI" i="0" dirty="0" smtClean="0">
                <a:solidFill>
                  <a:schemeClr val="tx1"/>
                </a:solidFill>
              </a:rPr>
              <a:t>	</a:t>
            </a:r>
            <a:r>
              <a:rPr lang="fi-FI" b="1" i="0" dirty="0" smtClean="0">
                <a:solidFill>
                  <a:srgbClr val="2DA2BF"/>
                </a:solidFill>
              </a:rPr>
              <a:t>The </a:t>
            </a:r>
            <a:r>
              <a:rPr lang="fi-FI" b="1" i="0" dirty="0" err="1" smtClean="0">
                <a:solidFill>
                  <a:srgbClr val="2DA2BF"/>
                </a:solidFill>
              </a:rPr>
              <a:t>President</a:t>
            </a:r>
            <a:r>
              <a:rPr lang="fi-FI" b="1" i="0" dirty="0" smtClean="0">
                <a:solidFill>
                  <a:srgbClr val="2DA2BF"/>
                </a:solidFill>
              </a:rPr>
              <a:t> </a:t>
            </a:r>
            <a:r>
              <a:rPr lang="fi-FI" i="0" dirty="0" err="1" smtClean="0">
                <a:solidFill>
                  <a:srgbClr val="2DA2BF"/>
                </a:solidFill>
              </a:rPr>
              <a:t>signed</a:t>
            </a:r>
            <a:r>
              <a:rPr lang="fi-FI" i="0" dirty="0" smtClean="0">
                <a:solidFill>
                  <a:srgbClr val="2DA2BF"/>
                </a:solidFill>
              </a:rPr>
              <a:t> the </a:t>
            </a:r>
            <a:r>
              <a:rPr lang="fi-FI" i="0" dirty="0" err="1" smtClean="0">
                <a:solidFill>
                  <a:srgbClr val="2DA2BF"/>
                </a:solidFill>
              </a:rPr>
              <a:t>treaty</a:t>
            </a:r>
            <a:r>
              <a:rPr lang="fi-FI" i="0" dirty="0" smtClean="0">
                <a:solidFill>
                  <a:srgbClr val="2DA2BF"/>
                </a:solidFill>
              </a:rPr>
              <a:t>.</a:t>
            </a:r>
          </a:p>
          <a:p>
            <a:pPr marL="457200" lvl="1" indent="0">
              <a:buNone/>
            </a:pPr>
            <a:r>
              <a:rPr lang="fi-FI" dirty="0" smtClean="0">
                <a:solidFill>
                  <a:srgbClr val="2DA2BF"/>
                </a:solidFill>
              </a:rPr>
              <a:t>	</a:t>
            </a:r>
            <a:r>
              <a:rPr lang="fi-FI" b="1" dirty="0" smtClean="0">
                <a:solidFill>
                  <a:srgbClr val="2DA2BF"/>
                </a:solidFill>
              </a:rPr>
              <a:t>The </a:t>
            </a:r>
            <a:r>
              <a:rPr lang="fi-FI" b="1" dirty="0" err="1" smtClean="0">
                <a:solidFill>
                  <a:srgbClr val="2DA2BF"/>
                </a:solidFill>
              </a:rPr>
              <a:t>Pope</a:t>
            </a:r>
            <a:r>
              <a:rPr lang="fi-FI" b="1" dirty="0" smtClean="0">
                <a:solidFill>
                  <a:srgbClr val="2DA2BF"/>
                </a:solidFill>
              </a:rPr>
              <a:t> </a:t>
            </a:r>
            <a:r>
              <a:rPr lang="fi-FI" dirty="0" err="1" smtClean="0">
                <a:solidFill>
                  <a:srgbClr val="2DA2BF"/>
                </a:solidFill>
              </a:rPr>
              <a:t>will</a:t>
            </a:r>
            <a:r>
              <a:rPr lang="fi-FI" dirty="0" smtClean="0">
                <a:solidFill>
                  <a:srgbClr val="2DA2BF"/>
                </a:solidFill>
              </a:rPr>
              <a:t> </a:t>
            </a:r>
            <a:r>
              <a:rPr lang="fi-FI" dirty="0" err="1" smtClean="0">
                <a:solidFill>
                  <a:srgbClr val="2DA2BF"/>
                </a:solidFill>
              </a:rPr>
              <a:t>give</a:t>
            </a:r>
            <a:r>
              <a:rPr lang="fi-FI" dirty="0" smtClean="0">
                <a:solidFill>
                  <a:srgbClr val="2DA2BF"/>
                </a:solidFill>
              </a:rPr>
              <a:t> a </a:t>
            </a:r>
            <a:r>
              <a:rPr lang="fi-FI" dirty="0" err="1" smtClean="0">
                <a:solidFill>
                  <a:srgbClr val="2DA2BF"/>
                </a:solidFill>
              </a:rPr>
              <a:t>mass</a:t>
            </a:r>
            <a:r>
              <a:rPr lang="fi-FI" dirty="0" smtClean="0">
                <a:solidFill>
                  <a:srgbClr val="2DA2BF"/>
                </a:solidFill>
              </a:rPr>
              <a:t> at </a:t>
            </a:r>
            <a:r>
              <a:rPr lang="fi-FI" dirty="0" err="1" smtClean="0">
                <a:solidFill>
                  <a:srgbClr val="2DA2BF"/>
                </a:solidFill>
              </a:rPr>
              <a:t>the</a:t>
            </a:r>
            <a:r>
              <a:rPr lang="fi-FI" dirty="0" smtClean="0">
                <a:solidFill>
                  <a:srgbClr val="2DA2BF"/>
                </a:solidFill>
              </a:rPr>
              <a:t> </a:t>
            </a:r>
            <a:r>
              <a:rPr lang="fi-FI" dirty="0" err="1" smtClean="0">
                <a:solidFill>
                  <a:srgbClr val="2DA2BF"/>
                </a:solidFill>
              </a:rPr>
              <a:t>Vatican</a:t>
            </a:r>
            <a:r>
              <a:rPr lang="fi-FI" dirty="0" smtClean="0">
                <a:solidFill>
                  <a:srgbClr val="2DA2BF"/>
                </a:solidFill>
              </a:rPr>
              <a:t>.</a:t>
            </a:r>
            <a:endParaRPr lang="fi-FI" i="0" dirty="0" smtClean="0">
              <a:solidFill>
                <a:srgbClr val="2DA2BF"/>
              </a:solidFill>
            </a:endParaRPr>
          </a:p>
          <a:p>
            <a:pPr marL="0" indent="0">
              <a:buNone/>
            </a:pPr>
            <a:r>
              <a:rPr lang="fi-FI" sz="2800" dirty="0">
                <a:solidFill>
                  <a:schemeClr val="tx1"/>
                </a:solidFill>
              </a:rPr>
              <a:t>	</a:t>
            </a:r>
            <a:endParaRPr lang="fi-FI" sz="2800" i="0" dirty="0" smtClean="0"/>
          </a:p>
          <a:p>
            <a:pPr marL="914400" lvl="2" indent="0">
              <a:buNone/>
            </a:pPr>
            <a:endParaRPr lang="fi-FI" sz="2800" i="0" dirty="0" smtClean="0"/>
          </a:p>
          <a:p>
            <a:pPr marL="914400" lvl="2" indent="0">
              <a:buNone/>
            </a:pPr>
            <a:endParaRPr lang="fi-FI" sz="2800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25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b="1" dirty="0" smtClean="0">
                <a:solidFill>
                  <a:srgbClr val="2DA2BF"/>
                </a:solidFill>
              </a:rPr>
              <a:t>Artikkelit: Maantieteelliset nimet</a:t>
            </a:r>
            <a:endParaRPr lang="fi-FI" sz="4000" b="1" dirty="0">
              <a:solidFill>
                <a:srgbClr val="2DA2BF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67544" y="1196752"/>
            <a:ext cx="8424936" cy="4824536"/>
          </a:xfrm>
        </p:spPr>
        <p:txBody>
          <a:bodyPr numCol="1"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fi-FI" dirty="0">
                <a:solidFill>
                  <a:srgbClr val="2DA2BF"/>
                </a:solidFill>
              </a:rPr>
              <a:t>Mitä voit päätellä artikkelien käytöstä </a:t>
            </a:r>
            <a:r>
              <a:rPr lang="fi-FI" dirty="0" smtClean="0">
                <a:solidFill>
                  <a:srgbClr val="2DA2BF"/>
                </a:solidFill>
              </a:rPr>
              <a:t>seuraavien maantieteellisten nimien yhteydessä?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fi-FI" dirty="0" smtClean="0"/>
              <a:t>	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fi-FI" dirty="0"/>
              <a:t>	Paris			Finland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fi-FI" dirty="0"/>
              <a:t>	</a:t>
            </a:r>
            <a:r>
              <a:rPr lang="fi-FI" dirty="0" smtClean="0"/>
              <a:t>Canada		</a:t>
            </a:r>
            <a:r>
              <a:rPr lang="fi-FI" dirty="0"/>
              <a:t>Abu </a:t>
            </a:r>
            <a:r>
              <a:rPr lang="fi-FI" dirty="0" smtClean="0"/>
              <a:t>Dhabi</a:t>
            </a:r>
            <a:endParaRPr lang="fi-FI" dirty="0"/>
          </a:p>
          <a:p>
            <a:pPr marL="0" indent="0">
              <a:lnSpc>
                <a:spcPct val="60000"/>
              </a:lnSpc>
              <a:buNone/>
            </a:pPr>
            <a:r>
              <a:rPr lang="fi-FI" dirty="0"/>
              <a:t>	</a:t>
            </a:r>
            <a:r>
              <a:rPr lang="fi-FI" dirty="0" smtClean="0"/>
              <a:t>Europe		Florida</a:t>
            </a:r>
            <a:endParaRPr lang="fi-FI" dirty="0"/>
          </a:p>
          <a:p>
            <a:pPr marL="0" indent="0">
              <a:lnSpc>
                <a:spcPct val="60000"/>
              </a:lnSpc>
              <a:buNone/>
            </a:pPr>
            <a:r>
              <a:rPr lang="fi-FI" dirty="0"/>
              <a:t>	</a:t>
            </a:r>
            <a:r>
              <a:rPr lang="fi-FI" dirty="0" smtClean="0"/>
              <a:t>Asia			</a:t>
            </a:r>
            <a:r>
              <a:rPr lang="fi-FI" dirty="0" err="1" smtClean="0"/>
              <a:t>Lapland</a:t>
            </a:r>
            <a:endParaRPr lang="fi-FI" dirty="0"/>
          </a:p>
          <a:p>
            <a:pPr marL="0" indent="0">
              <a:lnSpc>
                <a:spcPct val="60000"/>
              </a:lnSpc>
              <a:buNone/>
            </a:pPr>
            <a:endParaRPr lang="fi-FI" dirty="0"/>
          </a:p>
          <a:p>
            <a:pPr marL="0" indent="0">
              <a:lnSpc>
                <a:spcPct val="60000"/>
              </a:lnSpc>
              <a:buNone/>
            </a:pPr>
            <a:endParaRPr lang="fi-FI" dirty="0" smtClean="0"/>
          </a:p>
          <a:p>
            <a:pPr>
              <a:lnSpc>
                <a:spcPct val="60000"/>
              </a:lnSpc>
            </a:pPr>
            <a:r>
              <a:rPr lang="fi-FI" dirty="0" smtClean="0"/>
              <a:t>Pääsäännön mukaan ’asutut paikat’ (kylät, kaupungit, kaupunginosat, osavaltiot, maat, maanosat, jne.) kirjoitetaan </a:t>
            </a:r>
            <a:r>
              <a:rPr lang="fi-FI" b="1" dirty="0" smtClean="0"/>
              <a:t>ilman artikkelia</a:t>
            </a:r>
            <a:r>
              <a:rPr lang="fi-FI" dirty="0" smtClean="0"/>
              <a:t>.</a:t>
            </a:r>
            <a:endParaRPr lang="fi-FI" dirty="0" smtClean="0">
              <a:solidFill>
                <a:srgbClr val="2DA2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6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b="1" dirty="0" smtClean="0">
                <a:solidFill>
                  <a:srgbClr val="2DA2BF"/>
                </a:solidFill>
              </a:rPr>
              <a:t>Artikkelit: Maantieteelliset nimet</a:t>
            </a:r>
            <a:endParaRPr lang="fi-FI" sz="4000" b="1" dirty="0">
              <a:solidFill>
                <a:srgbClr val="2DA2BF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67544" y="1484784"/>
            <a:ext cx="8208912" cy="4176464"/>
          </a:xfrm>
        </p:spPr>
        <p:txBody>
          <a:bodyPr numCol="1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fi-FI" dirty="0" smtClean="0">
                <a:solidFill>
                  <a:srgbClr val="2DA2BF"/>
                </a:solidFill>
              </a:rPr>
              <a:t>Miksi kuitenkin näiden maiden nimissä on määräinen artikkeli?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dirty="0" smtClean="0"/>
              <a:t>	the </a:t>
            </a:r>
            <a:r>
              <a:rPr lang="fi-FI" dirty="0" err="1" smtClean="0"/>
              <a:t>Netherlands</a:t>
            </a:r>
            <a:r>
              <a:rPr lang="fi-FI" dirty="0" smtClean="0"/>
              <a:t>,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dirty="0"/>
              <a:t>	</a:t>
            </a:r>
            <a:r>
              <a:rPr lang="fi-FI" dirty="0" smtClean="0"/>
              <a:t>the </a:t>
            </a:r>
            <a:r>
              <a:rPr lang="fi-FI" dirty="0" err="1" smtClean="0"/>
              <a:t>Philippines</a:t>
            </a:r>
            <a:r>
              <a:rPr lang="fi-FI" dirty="0" smtClean="0"/>
              <a:t>,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dirty="0"/>
              <a:t>	</a:t>
            </a:r>
            <a:r>
              <a:rPr lang="fi-FI" dirty="0" smtClean="0"/>
              <a:t>the United </a:t>
            </a:r>
            <a:r>
              <a:rPr lang="fi-FI" dirty="0" err="1" smtClean="0"/>
              <a:t>States</a:t>
            </a:r>
            <a:r>
              <a:rPr lang="fi-FI" dirty="0" smtClean="0"/>
              <a:t> (of America), the USA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dirty="0"/>
              <a:t>	</a:t>
            </a:r>
            <a:r>
              <a:rPr lang="fi-FI" dirty="0" smtClean="0"/>
              <a:t>the United </a:t>
            </a:r>
            <a:r>
              <a:rPr lang="fi-FI" dirty="0" err="1" smtClean="0"/>
              <a:t>Arab</a:t>
            </a:r>
            <a:r>
              <a:rPr lang="fi-FI" dirty="0" smtClean="0"/>
              <a:t> </a:t>
            </a:r>
            <a:r>
              <a:rPr lang="fi-FI" dirty="0" err="1" smtClean="0"/>
              <a:t>Emirates</a:t>
            </a:r>
            <a:r>
              <a:rPr lang="fi-FI" dirty="0" smtClean="0"/>
              <a:t>, the UA</a:t>
            </a:r>
          </a:p>
          <a:p>
            <a:pPr marL="0" indent="0">
              <a:lnSpc>
                <a:spcPct val="90000"/>
              </a:lnSpc>
              <a:buNone/>
            </a:pPr>
            <a:endParaRPr lang="fi-FI" dirty="0" smtClean="0"/>
          </a:p>
          <a:p>
            <a:pPr>
              <a:lnSpc>
                <a:spcPct val="90000"/>
              </a:lnSpc>
            </a:pPr>
            <a:r>
              <a:rPr lang="fi-FI" b="1" dirty="0" smtClean="0"/>
              <a:t>Monikollisten</a:t>
            </a:r>
            <a:r>
              <a:rPr lang="fi-FI" dirty="0" smtClean="0"/>
              <a:t> maantieteellisten nimien edessä on määräinen artikkeli.</a:t>
            </a:r>
            <a:endParaRPr lang="fi-FI" dirty="0" smtClean="0">
              <a:solidFill>
                <a:srgbClr val="000000"/>
              </a:solidFill>
            </a:endParaRPr>
          </a:p>
          <a:p>
            <a:pPr lvl="1">
              <a:lnSpc>
                <a:spcPct val="60000"/>
              </a:lnSpc>
            </a:pPr>
            <a:endParaRPr lang="fi-FI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45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ema">
  <a:themeElements>
    <a:clrScheme name="Aul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ukautettu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39966</TotalTime>
  <Words>587</Words>
  <Application>Microsoft Office PowerPoint</Application>
  <PresentationFormat>Näytössä katseltava diaesitys (4:3)</PresentationFormat>
  <Paragraphs>251</Paragraphs>
  <Slides>24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Office-teema</vt:lpstr>
      <vt:lpstr>PowerPoint-esitys</vt:lpstr>
      <vt:lpstr>Artikkelit erisnimien yhteydessä</vt:lpstr>
      <vt:lpstr>Artikkelit erisnimien yhteydessä</vt:lpstr>
      <vt:lpstr>Artikkelit erisnimien yhteydessä</vt:lpstr>
      <vt:lpstr>Artikkelit erisnimien yhteydessä</vt:lpstr>
      <vt:lpstr>Artikkelit erisnimien yhteydessä</vt:lpstr>
      <vt:lpstr>Artikkelit erisnimien yhteydessä</vt:lpstr>
      <vt:lpstr>Artikkelit: Maantieteelliset nimet</vt:lpstr>
      <vt:lpstr>Artikkelit: Maantieteelliset nimet</vt:lpstr>
      <vt:lpstr>Artikkelit: Maantieteelliset nimet</vt:lpstr>
      <vt:lpstr> Artikkelit: Maantieteelliset nimet </vt:lpstr>
      <vt:lpstr> Artikkelit: Maantieteelliset nimet </vt:lpstr>
      <vt:lpstr>Artikkelit: Maantieteelliset nimet</vt:lpstr>
      <vt:lpstr>Artikkelit: Ihmisten aikaansaannokset</vt:lpstr>
      <vt:lpstr>Artikkelit: Ihmisten aikaansaannokset</vt:lpstr>
      <vt:lpstr>Artikkelit: Ihmisten aikaansaannokset</vt:lpstr>
      <vt:lpstr>Artikkelit: Ihmisten aikaansaannokset</vt:lpstr>
      <vt:lpstr>Artikkelit: Ihmisten aikaansaannokset</vt:lpstr>
      <vt:lpstr>Activate</vt:lpstr>
      <vt:lpstr>Activate</vt:lpstr>
      <vt:lpstr>Activate</vt:lpstr>
      <vt:lpstr>Activate</vt:lpstr>
      <vt:lpstr>Activate</vt:lpstr>
      <vt:lpstr>Activate</vt:lpstr>
    </vt:vector>
  </TitlesOfParts>
  <Company>Otava Oy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Kaasinen Kaija</dc:creator>
  <cp:lastModifiedBy>Kaisa-Kerttu Peltola</cp:lastModifiedBy>
  <cp:revision>309</cp:revision>
  <cp:lastPrinted>2016-05-26T05:27:03Z</cp:lastPrinted>
  <dcterms:created xsi:type="dcterms:W3CDTF">2015-09-28T06:29:35Z</dcterms:created>
  <dcterms:modified xsi:type="dcterms:W3CDTF">2019-04-29T11:31:53Z</dcterms:modified>
</cp:coreProperties>
</file>