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71" r:id="rId13"/>
    <p:sldId id="273" r:id="rId14"/>
    <p:sldId id="274" r:id="rId15"/>
    <p:sldId id="275" r:id="rId16"/>
    <p:sldId id="276" r:id="rId17"/>
  </p:sldIdLst>
  <p:sldSz cx="9144000" cy="6858000" type="screen4x3"/>
  <p:notesSz cx="6805613" cy="99441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504E7-8809-4038-BAE8-01849291F305}" type="datetimeFigureOut">
              <a:rPr lang="fi-FI" smtClean="0"/>
              <a:t>21.12.2017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80700-ED5E-4458-80A7-DFAFE87A8D6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38136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4939" y="0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6125"/>
            <a:ext cx="4972049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184394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761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119190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25516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29046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20293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6098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414703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2" name="Shape 21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7041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1910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2664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2011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Animointiversio 1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3854939" y="9445168"/>
            <a:ext cx="2949099" cy="4972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918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939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2423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951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0562" y="4723448"/>
            <a:ext cx="5444489" cy="447484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4521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sigths_kielioppidia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Font typeface="Calibri"/>
              <a:buNone/>
              <a:defRPr sz="4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accen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794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Objektiivi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251519" y="1268759"/>
            <a:ext cx="8892479" cy="4968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Seuraavien verbien kanssa on käytettävä objektiivin edellä </a:t>
            </a:r>
            <a:r>
              <a:rPr lang="fi-FI" sz="2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aina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prepositiota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2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</a:t>
            </a: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belong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declare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describe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devote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explain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happen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	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introduce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mention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repeat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reply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say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speak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suggest</a:t>
            </a: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							</a:t>
            </a:r>
            <a:r>
              <a:rPr lang="fi-FI" sz="22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(ks. kirjan s. 138)</a:t>
            </a:r>
            <a:r>
              <a:rPr lang="fi-FI" sz="30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3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30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suggested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me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visit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gym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	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He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suggested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visit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gym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me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Can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repeat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rules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Can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repeat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rules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game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Objektiivi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251519" y="1340767"/>
            <a:ext cx="8892479" cy="489654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Verbiin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sen merkitessä ’sanoa’, ’kertoa’, ’kehottaa’ tai ’käskeä’, liittyy lähes aina objektiivi 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(kenelle kerrotaan)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toisin kuin suomessa.</a:t>
            </a:r>
          </a:p>
          <a:p>
            <a:pPr marL="342900" marR="0" lvl="0" indent="-34290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Isaac kertoi tarinansa.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30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Isaac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me/us/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story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Justin sanoi etsivänsä aarretta.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Justin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me/us/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them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he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looking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a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treasure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467543" y="692695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3959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</a:t>
            </a:r>
            <a:r>
              <a:rPr lang="fi-FI" sz="3959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Erityistapauksia 1</a:t>
            </a:r>
            <a:endParaRPr lang="fi-FI" sz="3959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259917" y="1484782"/>
            <a:ext cx="8424935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100000"/>
              <a:buNone/>
            </a:pPr>
            <a:r>
              <a:rPr lang="fi-FI" sz="3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3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3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’-alkuiset lauseet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’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’-alkuinen lause on merkityksessä ’niin minäkin’/’sinäkin’/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jne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on sanajärjestys käänteinen eli predikaattiverbi on ennen subjektia.</a:t>
            </a:r>
          </a:p>
          <a:p>
            <a:pPr marL="342900" marR="0" lvl="0" indent="-342900" algn="l" rtl="0">
              <a:lnSpc>
                <a:spcPct val="7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Minun mielestäni tämä on paras konsertti ikinä! – Niin minunkin!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think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concert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 –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Laitan siitä upean arvostelun verkkoon. – Niin mekin.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great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review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it online. –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590871" y="466358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Erityistapauksia 2</a:t>
            </a: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4000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395536" y="1340767"/>
            <a:ext cx="8424935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3200" b="1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Kiellolla </a:t>
            </a:r>
            <a:r>
              <a:rPr lang="fi-FI" sz="3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alkavat lauseet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Muodollisessa kielessä voidaan lause aloittaa kiellolla tai rajoituksella. Tällöin sanajärjestys on kysymyslauseen sanajärjestys:</a:t>
            </a:r>
          </a:p>
          <a:p>
            <a:pPr marL="457200" marR="0" lvl="1" indent="0" algn="l" rtl="0">
              <a:lnSpc>
                <a:spcPct val="70000"/>
              </a:lnSpc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APUVERBI 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(lisätään tarvittaessa </a:t>
            </a: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24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marR="0" lvl="1" indent="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+ SUBJEKTI </a:t>
            </a:r>
          </a:p>
          <a:p>
            <a:pPr marL="457200" marR="0" lvl="1" indent="0" algn="l" rtl="0">
              <a:lnSpc>
                <a:spcPct val="7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+ PÄÄVERBI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Esim.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people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very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often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question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come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up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		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467543" y="692695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3959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</a:t>
            </a:r>
            <a:r>
              <a:rPr lang="fi-FI" sz="3959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Erityistapauksia 2</a:t>
            </a:r>
            <a:r>
              <a:rPr lang="fi-FI" sz="3959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3959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3959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323528" y="1196751"/>
            <a:ext cx="8424935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Kysymyslauseen 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sanajärjestys:</a:t>
            </a:r>
          </a:p>
          <a:p>
            <a:pPr marL="457200" marR="0" lvl="1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APUVERBI + SUBJEKTI + PÄÄVERBI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endParaRPr lang="fi-FI" sz="24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Muuta 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kiellolla tai rajoituksella alkavaksi.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anything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anything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like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knew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little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Little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</a:t>
            </a:r>
            <a:r>
              <a:rPr lang="fi-FI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</a:t>
            </a:r>
            <a:r>
              <a:rPr lang="fi-FI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plans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made.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house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million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a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million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sng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go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house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60"/>
              </a:spcBef>
              <a:buClr>
                <a:schemeClr val="accent1"/>
              </a:buClr>
              <a:buSzPct val="10000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title"/>
          </p:nvPr>
        </p:nvSpPr>
        <p:spPr>
          <a:xfrm>
            <a:off x="467543" y="692695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3959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</a:t>
            </a:r>
            <a:r>
              <a:rPr lang="fi-FI" sz="3959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Erityistapauksia 3</a:t>
            </a:r>
            <a:r>
              <a:rPr lang="fi-FI" sz="3959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3959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3959" b="1" i="0" u="none" strike="noStrike" cap="none" dirty="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395536" y="1124744"/>
            <a:ext cx="8424935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3200" b="1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’</a:t>
            </a:r>
            <a:r>
              <a:rPr lang="fi-FI" sz="3200" b="1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3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’-sanan jättäminen pois ehtolauseen alusta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127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Muodollisessa kielessä ehtolauseen aloittava ’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jättää pois, jos lauseessa on apuverbi ’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’, ’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tai ’</a:t>
            </a:r>
            <a:r>
              <a:rPr lang="fi-FI" sz="28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’. Tällöinkin sanajärjestys on sama kuin kysymyslauseessa:</a:t>
            </a:r>
          </a:p>
          <a:p>
            <a:pPr marL="457200" marR="0" lvl="1" indent="0" algn="l" rtl="0">
              <a:lnSpc>
                <a:spcPct val="80000"/>
              </a:lnSpc>
              <a:spcBef>
                <a:spcPts val="117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APUVERBI 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(’</a:t>
            </a:r>
            <a:r>
              <a:rPr lang="fi-FI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/ ’</a:t>
            </a:r>
            <a:r>
              <a:rPr lang="fi-FI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/ ’</a:t>
            </a:r>
            <a:r>
              <a:rPr lang="fi-FI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’)</a:t>
            </a: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marR="0" lvl="1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+ SUBJEKTI </a:t>
            </a:r>
          </a:p>
          <a:p>
            <a:pPr marL="457200" marR="0" lvl="1" indent="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+ PÄÄVERBI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Esim.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fi-FI" sz="2800" b="0" i="0" u="none" strike="noStrike" cap="none" dirty="0">
              <a:solidFill>
                <a:schemeClr val="accent1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title"/>
          </p:nvPr>
        </p:nvSpPr>
        <p:spPr>
          <a:xfrm>
            <a:off x="467543" y="692695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</a:t>
            </a:r>
            <a:r>
              <a:rPr lang="fi-FI" sz="4000" b="1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Erityistapauksia 3</a:t>
            </a:r>
            <a:r>
              <a:rPr lang="fi-FI" sz="26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26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fi-FI" sz="2600" b="1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404168" y="1249813"/>
            <a:ext cx="8496944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Jätä ’</a:t>
            </a:r>
            <a:r>
              <a:rPr lang="fi-FI" sz="2800" b="0" i="0" u="none" strike="noStrike" cap="none" dirty="0" err="1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’ pois ja käännä sanajärjestys.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a. 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help,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fi-FI" sz="2800" dirty="0">
                <a:solidFill>
                  <a:schemeClr val="dk1"/>
                </a:solidFill>
              </a:rPr>
              <a:t>	</a:t>
            </a:r>
            <a:r>
              <a:rPr lang="fi-FI" sz="28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help,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b. 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Amy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home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me,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open.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100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1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Should</a:t>
            </a:r>
            <a:r>
              <a:rPr lang="fi-FI" sz="2800" b="1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Amy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home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me,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ask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leave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door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open.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c. 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stayed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inside,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it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stopped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   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  <a:r>
              <a:rPr lang="fi-FI" sz="28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raining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560"/>
              </a:spcBef>
              <a:buClr>
                <a:srgbClr val="000000"/>
              </a:buClr>
              <a:buSzPct val="100000"/>
              <a:buNone/>
            </a:pPr>
            <a:r>
              <a:rPr lang="fi-FI" sz="2800" dirty="0">
                <a:solidFill>
                  <a:srgbClr val="000000"/>
                </a:solidFill>
              </a:rPr>
              <a:t>	</a:t>
            </a:r>
            <a:r>
              <a:rPr lang="fi-FI" sz="2800" b="0" i="0" u="none" strike="noStrike" cap="none" dirty="0" err="1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</a:t>
            </a:r>
            <a:r>
              <a:rPr lang="fi-FI" sz="28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would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stayed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inside,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it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stopped</a:t>
            </a:r>
            <a:r>
              <a:rPr lang="fi-FI" sz="2800" b="1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	</a:t>
            </a:r>
            <a:r>
              <a:rPr lang="fi-FI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raining</a:t>
            </a:r>
            <a:r>
              <a:rPr lang="fi-FI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liikkuvat määreet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95536" y="1196751"/>
            <a:ext cx="8363272" cy="4968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1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Muistathan väitelauseen perussanajärjestyksen: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12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SPOTPA </a:t>
            </a:r>
            <a:r>
              <a:rPr lang="fi-FI" sz="281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81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</a:t>
            </a:r>
            <a:r>
              <a:rPr lang="fi-FI" sz="281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+ </a:t>
            </a:r>
            <a:r>
              <a:rPr lang="fi-FI" sz="281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</a:t>
            </a:r>
            <a:r>
              <a:rPr lang="fi-FI" sz="281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+ </a:t>
            </a:r>
            <a:r>
              <a:rPr lang="fi-FI" sz="281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</a:t>
            </a:r>
            <a:r>
              <a:rPr lang="fi-FI" sz="281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+ tapa + paikka + aika)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562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12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1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Seuraavassa tarkastellaan tapauksia, jotka täydentävät tätä perussanajärjestystä.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1875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37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3187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Liikkuvat määreet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37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187" b="0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Esim</a:t>
            </a:r>
            <a:r>
              <a:rPr lang="fi-FI" sz="2187" b="0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37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almost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always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certainly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ever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hardly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nearly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often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only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probably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rarely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seldom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sometimes</a:t>
            </a:r>
            <a:r>
              <a:rPr lang="fi-FI" sz="2187" b="1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i-FI" sz="2187" b="1" i="1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usually</a:t>
            </a:r>
            <a:endParaRPr lang="fi-FI" sz="2187" b="1" i="1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37"/>
              </a:spcBef>
              <a:buClr>
                <a:srgbClr val="2DA2BF"/>
              </a:buClr>
              <a:buSzPct val="25000"/>
              <a:buFont typeface="Arial"/>
              <a:buNone/>
            </a:pPr>
            <a:r>
              <a:rPr lang="fi-FI" sz="2187" b="0" i="1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					ks. kirjan s. 136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liikkuvat määreet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395536" y="1196751"/>
            <a:ext cx="8363272" cy="4968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Tarkastele </a:t>
            </a:r>
            <a:r>
              <a:rPr lang="fi-FI" sz="2800" b="0" i="0" u="none" strike="noStrike" cap="none" dirty="0" smtClean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liikkuvan </a:t>
            </a: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määreen sijaintia suhteessa lauseen predikaattiin.</a:t>
            </a:r>
          </a:p>
          <a:p>
            <a:pPr marL="457200" indent="-457200">
              <a:lnSpc>
                <a:spcPct val="120000"/>
              </a:lnSpc>
              <a:spcBef>
                <a:spcPts val="560"/>
              </a:spcBef>
              <a:buClr>
                <a:schemeClr val="dk1"/>
              </a:buClr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Chemistry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always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cycles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560"/>
              </a:spcBef>
              <a:buClr>
                <a:schemeClr val="dk1"/>
              </a:buClr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enjoys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running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560"/>
              </a:spcBef>
              <a:buClr>
                <a:schemeClr val="dk1"/>
              </a:buClr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560"/>
              </a:spcBef>
              <a:buClr>
                <a:schemeClr val="dk1"/>
              </a:buClr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certainly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energetic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560"/>
              </a:spcBef>
              <a:buClr>
                <a:schemeClr val="dk1"/>
              </a:buClr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457200" indent="-457200">
              <a:lnSpc>
                <a:spcPct val="120000"/>
              </a:lnSpc>
              <a:spcBef>
                <a:spcPts val="560"/>
              </a:spcBef>
              <a:buClr>
                <a:schemeClr val="dk1"/>
              </a:buClr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probably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us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 smtClean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Liikkuvan määreen paikka</a:t>
            </a:r>
            <a:endParaRPr lang="fi-FI" sz="4000" b="1" i="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16224" y="1423928"/>
            <a:ext cx="8280919" cy="51845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Our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Chemistry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teacher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always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cycles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school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also</a:t>
            </a:r>
            <a:r>
              <a:rPr lang="fi-FI" sz="22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enjoys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running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yksiosaisen predikaatin </a:t>
            </a:r>
            <a:r>
              <a:rPr lang="fi-FI" sz="2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edellä</a:t>
            </a:r>
            <a:endParaRPr lang="fi-FI"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fi-FI" sz="2200" b="1" i="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2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certainly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extra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energetic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l" rtl="0">
              <a:lnSpc>
                <a:spcPct val="12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1" dirty="0" err="1">
                <a:solidFill>
                  <a:schemeClr val="dk1"/>
                </a:solidFill>
              </a:rPr>
              <a:t>b</a:t>
            </a:r>
            <a:r>
              <a:rPr lang="fi-FI" sz="2800" b="1" i="0" u="none" strike="noStrike" cap="none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fi-FI" sz="2800" b="1" dirty="0" smtClean="0">
                <a:solidFill>
                  <a:schemeClr val="dk1"/>
                </a:solidFill>
              </a:rPr>
              <a:t>-</a:t>
            </a:r>
            <a:r>
              <a:rPr lang="fi-FI" sz="2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verbi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jälkeen 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(am / is /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were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has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only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here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three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terms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will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probably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teach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next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well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moniosaisen predikaatin </a:t>
            </a:r>
            <a:r>
              <a:rPr lang="fi-FI" sz="28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apuverbin 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jälkeen</a:t>
            </a:r>
          </a:p>
        </p:txBody>
      </p:sp>
      <p:cxnSp>
        <p:nvCxnSpPr>
          <p:cNvPr id="107" name="Shape 107"/>
          <p:cNvCxnSpPr/>
          <p:nvPr/>
        </p:nvCxnSpPr>
        <p:spPr>
          <a:xfrm>
            <a:off x="1187624" y="2855035"/>
            <a:ext cx="6408712" cy="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hape 108"/>
          <p:cNvCxnSpPr/>
          <p:nvPr/>
        </p:nvCxnSpPr>
        <p:spPr>
          <a:xfrm>
            <a:off x="1187624" y="4430156"/>
            <a:ext cx="6408712" cy="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hape 108"/>
          <p:cNvCxnSpPr/>
          <p:nvPr/>
        </p:nvCxnSpPr>
        <p:spPr>
          <a:xfrm>
            <a:off x="1187624" y="5886255"/>
            <a:ext cx="6408712" cy="0"/>
          </a:xfrm>
          <a:prstGeom prst="straightConnector1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0" y="404663"/>
            <a:ext cx="8964488" cy="86409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2DA2BF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Sanajärjestys: liikkuvat määreet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4"/>
          </p:nvPr>
        </p:nvSpPr>
        <p:spPr>
          <a:xfrm>
            <a:off x="395536" y="1268759"/>
            <a:ext cx="8568951" cy="48330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Huom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Kysymyksessä liikkuvan määreen paikka on 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subjektin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jäljessä.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1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already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finished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essay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I </a:t>
            </a:r>
            <a:r>
              <a:rPr lang="fi-FI" sz="28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</a:t>
            </a:r>
            <a:r>
              <a:rPr lang="fi-FI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tell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about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my </a:t>
            </a: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grandfather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Vihje: Osaat varmaan sijoittaa kieltosanan ’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lauseeseen. Liikkuva määre sijoitetaan samaan paikkaan.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’t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names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actors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I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never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names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actors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400" b="0" i="1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Objektiivi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395536" y="1196751"/>
            <a:ext cx="8424935" cy="50405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71"/>
              <a:buFont typeface="Arial"/>
              <a:buChar char="•"/>
            </a:pP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Objektiivi vastaa kysymykseen </a:t>
            </a:r>
            <a:r>
              <a:rPr lang="fi-FI" sz="2802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’Kenelle?’</a:t>
            </a:r>
          </a:p>
          <a:p>
            <a:pPr marL="0" marR="0" lvl="0" indent="0" algn="l" rtl="0">
              <a:lnSpc>
                <a:spcPct val="80000"/>
              </a:lnSpc>
              <a:spcBef>
                <a:spcPts val="427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137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2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Vertaa seuraavien lauseiden sanajärjestystä.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2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Mitä huomaat objektin ja objektiivin järjestyksestä? 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2802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Entä, mitä muuta huomioitavaa niihin liittyy?</a:t>
            </a:r>
          </a:p>
          <a:p>
            <a:pPr marL="0" marR="0" lvl="0" indent="0" algn="l" rtl="0">
              <a:lnSpc>
                <a:spcPct val="80000"/>
              </a:lnSpc>
              <a:spcBef>
                <a:spcPts val="427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137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Jonathan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news.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Jonathan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news to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2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Alison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me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French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fries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80000"/>
              </a:lnSpc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Alison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some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French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802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fries</a:t>
            </a:r>
            <a:r>
              <a:rPr lang="fi-FI" sz="2802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Objektiivi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395536" y="1124744"/>
            <a:ext cx="8424935" cy="51125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Jonathan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news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Jonathan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news </a:t>
            </a:r>
            <a:r>
              <a:rPr lang="fi-FI" sz="2200" b="0" i="0" u="sng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Alison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me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some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French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fries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Alison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saved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some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French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fries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0" i="0" u="sng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me</a:t>
            </a:r>
            <a:r>
              <a:rPr lang="fi-FI" sz="2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Objektin ja objektiivin järjestystä voidaan vaihdella. Yleensä näistä kahdesta painotetumpi sijoitetaan lauseen loppuun.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objekti sijoitetaan lauseessa ennen objektiivia, tulee objektiivin eteen prepositio.</a:t>
            </a:r>
          </a:p>
          <a:p>
            <a:pPr marL="914400" marR="0" lvl="1" indent="-457200" algn="l" rtl="0">
              <a:spcBef>
                <a:spcPts val="480"/>
              </a:spcBef>
              <a:buClr>
                <a:schemeClr val="dk1"/>
              </a:buClr>
              <a:buSzPct val="100000"/>
              <a:buFont typeface="Noto Sans Symbols"/>
              <a:buChar char="➢"/>
            </a:pP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fi-FI" sz="24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fi-FI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/ for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Objektiivi</a:t>
            </a:r>
          </a:p>
        </p:txBody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395536" y="1484783"/>
            <a:ext cx="8424935" cy="475252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Jos objekti sijoitetaan lauseessa ennen objektiivia, tulee objektiivin eteen prepositio ’</a:t>
            </a:r>
            <a:r>
              <a:rPr lang="fi-FI" sz="2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 tai ’</a:t>
            </a:r>
            <a:r>
              <a:rPr lang="fi-FI" sz="2800" b="1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’.</a:t>
            </a:r>
          </a:p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0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30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Siis: 	</a:t>
            </a:r>
            <a:r>
              <a:rPr lang="fi-FI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</a:p>
          <a:p>
            <a:pPr marL="0" marR="0" lvl="0" indent="0" algn="l" rtl="0">
              <a:lnSpc>
                <a:spcPct val="70000"/>
              </a:lnSpc>
              <a:spcBef>
                <a:spcPts val="640"/>
              </a:spcBef>
              <a:spcAft>
                <a:spcPts val="0"/>
              </a:spcAft>
              <a:buClr>
                <a:srgbClr val="2DA2BF"/>
              </a:buClr>
              <a:buSzPct val="25000"/>
              <a:buFont typeface="Arial"/>
              <a:buNone/>
            </a:pPr>
            <a:r>
              <a:rPr lang="fi-FI" sz="30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predikaatti + objektiivi + objekti</a:t>
            </a:r>
          </a:p>
          <a:p>
            <a:pPr marL="0" marR="0" lvl="0" indent="0" algn="l" rtl="0">
              <a:lnSpc>
                <a:spcPct val="7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 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	 +     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	  +  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news)</a:t>
            </a:r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TAI</a:t>
            </a:r>
          </a:p>
          <a:p>
            <a:pPr marL="0" marR="0" lvl="0" indent="0" algn="l" rtl="0">
              <a:lnSpc>
                <a:spcPct val="6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predikaatti + objekti + </a:t>
            </a:r>
            <a:r>
              <a:rPr lang="fi-FI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to/for </a:t>
            </a:r>
            <a:r>
              <a:rPr lang="fi-FI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 objektiivi</a:t>
            </a:r>
          </a:p>
          <a:p>
            <a:pPr marL="0" marR="0" lvl="0" indent="0" algn="l" rtl="0">
              <a:lnSpc>
                <a:spcPct val="6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       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told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	+   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 news   +     to 	    +     </a:t>
            </a:r>
            <a:r>
              <a:rPr lang="fi-FI" sz="2200" b="0" i="0" u="none" strike="noStrike" cap="none" dirty="0" err="1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everyone</a:t>
            </a:r>
            <a:r>
              <a:rPr lang="fi-FI" sz="2200" b="0" i="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fi-FI" sz="400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Sanajärjestys: Objektiivi</a:t>
            </a:r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395536" y="1268759"/>
            <a:ext cx="8424935" cy="15841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fi-FI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Preposition valinta riippuu predikaattiverbistä.</a:t>
            </a:r>
          </a:p>
          <a:p>
            <a:pPr marL="0" marR="0" lvl="0" indent="0" algn="l" rtl="0">
              <a:spcBef>
                <a:spcPts val="72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</a:t>
            </a:r>
            <a:r>
              <a:rPr lang="fi-FI" sz="2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		</a:t>
            </a:r>
            <a:r>
              <a:rPr lang="fi-FI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467543" y="2448721"/>
            <a:ext cx="3312367" cy="28803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book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bring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buy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cook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find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save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440"/>
              </a:spcBef>
              <a:buClr>
                <a:schemeClr val="accent1"/>
              </a:buClr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x="4582132" y="2336887"/>
            <a:ext cx="3960440" cy="32403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numCol="2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give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lend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/loan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offer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pass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promise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read</a:t>
            </a: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sell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send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show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fi-FI" sz="28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tell</a:t>
            </a:r>
            <a:endParaRPr lang="fi-FI"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5" name="Shape 155"/>
          <p:cNvCxnSpPr/>
          <p:nvPr/>
        </p:nvCxnSpPr>
        <p:spPr>
          <a:xfrm>
            <a:off x="3851919" y="2492896"/>
            <a:ext cx="0" cy="3240359"/>
          </a:xfrm>
          <a:prstGeom prst="straightConnector1">
            <a:avLst/>
          </a:prstGeom>
          <a:noFill/>
          <a:ln w="254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9999" dist="20000" dir="5400000" rotWithShape="0">
              <a:srgbClr val="000000">
                <a:alpha val="37647"/>
              </a:srgbClr>
            </a:outerShdw>
          </a:effec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438</Words>
  <Application>Microsoft Office PowerPoint</Application>
  <PresentationFormat>Näytössä katseltava diaesitys (4:3)</PresentationFormat>
  <Paragraphs>161</Paragraphs>
  <Slides>16</Slides>
  <Notes>16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0" baseType="lpstr">
      <vt:lpstr>Arial</vt:lpstr>
      <vt:lpstr>Calibri</vt:lpstr>
      <vt:lpstr>Noto Sans Symbols</vt:lpstr>
      <vt:lpstr>Office-teema</vt:lpstr>
      <vt:lpstr>PowerPoint-esitys</vt:lpstr>
      <vt:lpstr>Sanajärjestys: liikkuvat määreet</vt:lpstr>
      <vt:lpstr>Sanajärjestys: liikkuvat määreet</vt:lpstr>
      <vt:lpstr>Liikkuvan määreen paikka</vt:lpstr>
      <vt:lpstr>Sanajärjestys: liikkuvat määreet</vt:lpstr>
      <vt:lpstr>Sanajärjestys: Objektiivi</vt:lpstr>
      <vt:lpstr>Sanajärjestys: Objektiivi</vt:lpstr>
      <vt:lpstr>Sanajärjestys: Objektiivi</vt:lpstr>
      <vt:lpstr>Sanajärjestys: Objektiivi</vt:lpstr>
      <vt:lpstr>Sanajärjestys: Objektiivi</vt:lpstr>
      <vt:lpstr>Sanajärjestys: Objektiivi</vt:lpstr>
      <vt:lpstr>Sanajärjestys: Erityistapauksia 1</vt:lpstr>
      <vt:lpstr> Sanajärjestys: Erityistapauksia 2 </vt:lpstr>
      <vt:lpstr>Sanajärjestys: Erityistapauksia 2 </vt:lpstr>
      <vt:lpstr>Sanajärjestys: Erityistapauksia 3 </vt:lpstr>
      <vt:lpstr>Sanajärjestys: Erityistapauksia 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Kaasinen Kaija</dc:creator>
  <cp:lastModifiedBy>Kaisa-Kerttu Peltola</cp:lastModifiedBy>
  <cp:revision>18</cp:revision>
  <dcterms:modified xsi:type="dcterms:W3CDTF">2017-12-21T09:38:23Z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1874600358</vt:i4>
  </property>
  <property fmtid="{D5CDD505-2E9C-101B-9397-08002B2CF9AE}" pid="3" name="_NewReviewCycle">
    <vt:lpwstr/>
  </property>
  <property fmtid="{D5CDD505-2E9C-101B-9397-08002B2CF9AE}" pid="4" name="_EmailSubject">
    <vt:lpwstr>lisää slaideja</vt:lpwstr>
  </property>
  <property fmtid="{D5CDD505-2E9C-101B-9397-08002B2CF9AE}" pid="5" name="_AuthorEmail">
    <vt:lpwstr>Elina.Karapalo@tampere.fi</vt:lpwstr>
  </property>
  <property fmtid="{D5CDD505-2E9C-101B-9397-08002B2CF9AE}" pid="6" name="_AuthorEmailDisplayName">
    <vt:lpwstr>Karapalo Elina</vt:lpwstr>
  </property>
</Properties>
</file>