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5" r:id="rId17"/>
    <p:sldId id="277" r:id="rId18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B47F66-8A61-4106-A979-57D33131CB40}">
  <a:tblStyle styleId="{B3B47F66-8A61-4106-A979-57D33131CB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0F4"/>
          </a:solidFill>
        </a:fill>
      </a:tcStyle>
    </a:wholeTbl>
    <a:band1H>
      <a:tcStyle>
        <a:tcBdr/>
        <a:fill>
          <a:solidFill>
            <a:srgbClr val="CCDFE8"/>
          </a:solidFill>
        </a:fill>
      </a:tcStyle>
    </a:band1H>
    <a:band1V>
      <a:tcStyle>
        <a:tcBdr/>
        <a:fill>
          <a:solidFill>
            <a:srgbClr val="CCDFE8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F23FF88-F7DC-457D-90AD-0544E73CE92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1793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9511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483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050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983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3047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765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861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2776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63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4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1892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266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88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0654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044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6595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595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3" name="Shape 173"/>
          <p:cNvGraphicFramePr/>
          <p:nvPr>
            <p:extLst>
              <p:ext uri="{D42A27DB-BD31-4B8C-83A1-F6EECF244321}">
                <p14:modId xmlns:p14="http://schemas.microsoft.com/office/powerpoint/2010/main" val="1685142175"/>
              </p:ext>
            </p:extLst>
          </p:nvPr>
        </p:nvGraphicFramePr>
        <p:xfrm>
          <a:off x="0" y="1124742"/>
          <a:ext cx="9130150" cy="5164500"/>
        </p:xfrm>
        <a:graphic>
          <a:graphicData uri="http://schemas.openxmlformats.org/drawingml/2006/table">
            <a:tbl>
              <a:tblPr bandRow="1">
                <a:noFill/>
                <a:tableStyleId>{EF23FF88-F7DC-457D-90AD-0544E73CE927}</a:tableStyleId>
              </a:tblPr>
              <a:tblGrid>
                <a:gridCol w="219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AKTIIVI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PASSIIVI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yleispreesens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is eaten</a:t>
                      </a:r>
                      <a:r>
                        <a:rPr lang="fi-FI" sz="2000" u="none" strike="noStrike" cap="none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kestopreesens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eating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is being eaten</a:t>
                      </a:r>
                      <a:r>
                        <a:rPr lang="fi-FI" sz="2000" u="none" strike="noStrike" cap="none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yleisimperfekti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ate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was eaten</a:t>
                      </a:r>
                      <a:r>
                        <a:rPr lang="fi-FI" sz="2000" u="none" strike="noStrike" cap="none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kestoimperfekti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eating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was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being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has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pluskvamperfekti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had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futuuri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will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1. konditionaali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would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2. konditionaali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would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have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muut apuverbit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must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must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apuverbit, mennyt aika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ust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must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have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23528" y="1124744"/>
            <a:ext cx="8352928" cy="5102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halutaan mainita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tekijä,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ilmaistaan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agentilla </a:t>
            </a:r>
            <a:r>
              <a:rPr lang="fi-FI" sz="2800" b="1" i="1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tekijä.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Muuta passiiviin.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Leonardo da Vinci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Mona Lisa.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Mona Lisa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Leonardo da Vinci.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Italians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La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Gioconda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Gioconda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Italians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Louvre in Paris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for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Louvre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Paris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4"/>
          </p:nvPr>
        </p:nvSpPr>
        <p:spPr>
          <a:xfrm>
            <a:off x="395536" y="1196751"/>
            <a:ext cx="8568951" cy="49050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lauseessa on sekä objekti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(teon kohde)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 objektiivi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(kenelle?)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on tavallista aloittaa passiivilause objektiivilla.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fi-FI" sz="22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objektiivi	</a:t>
            </a:r>
            <a:r>
              <a:rPr lang="fi-FI" sz="2200" b="0" i="0" u="none" strike="noStrike" cap="none" dirty="0" smtClean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objekti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dirty="0">
                <a:solidFill>
                  <a:schemeClr val="accent3"/>
                </a:solidFill>
              </a:rPr>
              <a:t>	</a:t>
            </a:r>
            <a:r>
              <a:rPr lang="fi-FI" sz="28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kuitenkin aloitat lauseen objektilla, muista laittaa objektiivin eteen prepositio ’to’ tai ’for’.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dirty="0"/>
              <a:t>	</a:t>
            </a:r>
            <a:r>
              <a:rPr lang="fi-FI" sz="2800" b="0" i="0" u="sng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560"/>
              </a:spcBef>
              <a:buNone/>
            </a:pPr>
            <a:endParaRPr lang="fi-FI" sz="2800" dirty="0"/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233928" y="908720"/>
            <a:ext cx="8892479" cy="5184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Tee kaksi passiivilausetta. Aloita ensimmäinen objektiivilla (</a:t>
            </a:r>
            <a:r>
              <a:rPr lang="fi-FI" sz="2800" b="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kenelle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?), toinen objektilla.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1. My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grandparents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me a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grandparents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me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grandparents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Calliope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teach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us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Latin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Latin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Calliope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Latin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Calliope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sister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news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4"/>
          </p:nvPr>
        </p:nvSpPr>
        <p:spPr>
          <a:xfrm>
            <a:off x="395536" y="1124744"/>
            <a:ext cx="8568951" cy="49050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lauseessa on verbi, johon liittyy kiinteästi prepositio, se tulee muistaa liittää verbiin myös passiivilauseessa.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People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laughing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clown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2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dirty="0"/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laughed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doctor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operated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patient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2" indent="0" algn="l" rtl="0">
              <a:spcBef>
                <a:spcPts val="560"/>
              </a:spcBef>
              <a:buClr>
                <a:schemeClr val="dk1"/>
              </a:buClr>
              <a:buSzPct val="100000"/>
              <a:buNone/>
            </a:pPr>
            <a:r>
              <a:rPr lang="fi-FI" sz="2800" dirty="0"/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95536" y="197273"/>
            <a:ext cx="8229600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95536" y="908721"/>
            <a:ext cx="8748464" cy="5265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Tietyt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verbit englannissa ovat passiivissa, vaikka vastaava verbi suomessa on aktiivissa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dirty="0" smtClean="0">
                <a:solidFill>
                  <a:srgbClr val="000000"/>
                </a:solidFill>
              </a:rPr>
              <a:t>Kiinnitä </a:t>
            </a:r>
            <a:r>
              <a:rPr lang="fi-FI" dirty="0">
                <a:solidFill>
                  <a:srgbClr val="000000"/>
                </a:solidFill>
              </a:rPr>
              <a:t>erityisesti huomiota verbiin ’</a:t>
            </a:r>
            <a:r>
              <a:rPr lang="fi-FI" b="1" dirty="0" err="1">
                <a:solidFill>
                  <a:srgbClr val="000000"/>
                </a:solidFill>
              </a:rPr>
              <a:t>be</a:t>
            </a:r>
            <a:r>
              <a:rPr lang="fi-FI" b="1" dirty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born</a:t>
            </a:r>
            <a:r>
              <a:rPr lang="fi-FI" dirty="0">
                <a:solidFill>
                  <a:srgbClr val="000000"/>
                </a:solidFill>
              </a:rPr>
              <a:t>’.</a:t>
            </a: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SzPct val="25000"/>
              <a:buNone/>
            </a:pPr>
            <a:endParaRPr lang="fi-FI" sz="2200" dirty="0">
              <a:solidFill>
                <a:srgbClr val="2DA2B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Clr>
                <a:srgbClr val="2DA2BF"/>
              </a:buClr>
              <a:buSzPct val="25000"/>
              <a:buNone/>
            </a:pPr>
            <a:r>
              <a:rPr lang="fi-FI" dirty="0" smtClean="0">
                <a:solidFill>
                  <a:srgbClr val="2DA2BF"/>
                </a:solidFill>
              </a:rPr>
              <a:t>	Milloin hän syntyi/on </a:t>
            </a:r>
            <a:r>
              <a:rPr lang="fi-FI" dirty="0">
                <a:solidFill>
                  <a:srgbClr val="2DA2BF"/>
                </a:solidFill>
              </a:rPr>
              <a:t>syntynyt/oli </a:t>
            </a:r>
            <a:r>
              <a:rPr lang="fi-FI" dirty="0" smtClean="0">
                <a:solidFill>
                  <a:srgbClr val="2DA2BF"/>
                </a:solidFill>
              </a:rPr>
              <a:t>syntynyt?</a:t>
            </a: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Clr>
                <a:srgbClr val="2DA2BF"/>
              </a:buClr>
              <a:buSzPct val="25000"/>
              <a:buNone/>
            </a:pPr>
            <a:r>
              <a:rPr lang="fi-FI" sz="2200" dirty="0">
                <a:solidFill>
                  <a:srgbClr val="2DA2BF"/>
                </a:solidFill>
              </a:rPr>
              <a:t>	</a:t>
            </a:r>
            <a:r>
              <a:rPr lang="fi-FI" dirty="0" err="1" smtClean="0">
                <a:solidFill>
                  <a:srgbClr val="000000"/>
                </a:solidFill>
              </a:rPr>
              <a:t>When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was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that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actor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b="1" dirty="0" err="1" smtClean="0">
                <a:solidFill>
                  <a:srgbClr val="000000"/>
                </a:solidFill>
              </a:rPr>
              <a:t>born</a:t>
            </a:r>
            <a:r>
              <a:rPr lang="fi-FI" dirty="0" smtClean="0">
                <a:solidFill>
                  <a:srgbClr val="000000"/>
                </a:solidFill>
              </a:rPr>
              <a:t>?</a:t>
            </a: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Clr>
                <a:srgbClr val="2DA2BF"/>
              </a:buClr>
              <a:buSzPct val="25000"/>
              <a:buNone/>
            </a:pPr>
            <a:endParaRPr lang="fi-FI" dirty="0" smtClean="0">
              <a:solidFill>
                <a:srgbClr val="000000"/>
              </a:solidFill>
            </a:endParaRPr>
          </a:p>
          <a:p>
            <a:pPr marL="457200" lvl="0" indent="-457200">
              <a:lnSpc>
                <a:spcPct val="80000"/>
              </a:lnSpc>
              <a:spcBef>
                <a:spcPts val="44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Muista myös: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i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dirty="0">
                <a:solidFill>
                  <a:srgbClr val="2DA2BF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amazed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surprised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disappointed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hurt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killed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ks. kirjan s.156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7776864" cy="710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2"/>
          </p:nvPr>
        </p:nvSpPr>
        <p:spPr>
          <a:xfrm>
            <a:off x="323528" y="1052737"/>
            <a:ext cx="8640960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692"/>
              <a:buFont typeface="Arial"/>
              <a:buChar char="•"/>
            </a:pPr>
            <a:r>
              <a:rPr lang="fi-FI" sz="2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Sanomista, tietämistä, uskomista ja luulemista </a:t>
            </a:r>
            <a:r>
              <a:rPr lang="fi-FI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ilmaisevien verbien yhteydessä passiivin voi ilmaista myös: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+ passiivi +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-lause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round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Finns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drink a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whales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thought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affects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 ja infinitiivirakenne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(to +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round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Finns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drink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Whales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thought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affect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6754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323528" y="1124744"/>
            <a:ext cx="8640960" cy="4968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Puhekielessä passiivin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korvataan usein sanalla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got </a:t>
            </a:r>
            <a:r>
              <a:rPr lang="fi-FI" sz="28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broken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into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night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Luckily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got </a:t>
            </a:r>
            <a:r>
              <a:rPr lang="fi-FI" sz="28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few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pieces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of 		</a:t>
            </a:r>
            <a:r>
              <a:rPr lang="fi-FI" sz="2800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jewellery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Varsinaisen passiivin sijasta käytetään usein myös aktiivilausetta, jossa tekijä on määrittelemätön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enjoy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seasons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in Finland.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People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attention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recycling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drinking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boost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                                                                                                                                                                                                            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496944" cy="5184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Vertaa seuraavia lauseita.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friends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friends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90000"/>
              </a:lnSpc>
              <a:spcBef>
                <a:spcPts val="561"/>
              </a:spcBef>
              <a:buClrTx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Lauseessa 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on tekijänä,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mutta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lauseessa 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on tekemisen kohteena.</a:t>
            </a:r>
          </a:p>
          <a:p>
            <a:pPr marL="457200" indent="-457200">
              <a:lnSpc>
                <a:spcPct val="90000"/>
              </a:lnSpc>
              <a:spcBef>
                <a:spcPts val="561"/>
              </a:spcBef>
              <a:buClr>
                <a:schemeClr val="dk1"/>
              </a:buClr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 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aktiivissa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ja siinä korostetaan Pamelan osuutta.</a:t>
            </a:r>
          </a:p>
          <a:p>
            <a:pPr marL="457200" indent="-457200">
              <a:lnSpc>
                <a:spcPct val="90000"/>
              </a:lnSpc>
              <a:spcBef>
                <a:spcPts val="561"/>
              </a:spcBef>
              <a:buClr>
                <a:schemeClr val="dk1"/>
              </a:buClr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 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passiivissa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siinä korostetaan itse toimintaa, rakastettuna olemista.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95536" y="1484783"/>
            <a:ext cx="8496944" cy="4464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Passiivia käytetään, kun tekijää ei tunneta tai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tekijää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 haluta korostaa.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Passiivissa päähuomio on toiminnassa.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made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players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tomorrow’s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match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507288" cy="16437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Passiivin muodostaminen:</a:t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Passiivin muodostamisessa on tärkeätä osata </a:t>
            </a:r>
            <a:r>
              <a:rPr lang="fi-FI" sz="279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-verbin muodot ja </a:t>
            </a:r>
            <a: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3. muoto </a:t>
            </a: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(partisiipin perfekti).</a:t>
            </a:r>
            <a:b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7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76055" y="2060848"/>
            <a:ext cx="3600399" cy="46413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muoto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-pääte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(säännölliset verbit)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luettelon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muoto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(epäsäännölliset verbit)</a:t>
            </a:r>
          </a:p>
        </p:txBody>
      </p:sp>
      <p:graphicFrame>
        <p:nvGraphicFramePr>
          <p:cNvPr id="134" name="Shape 134"/>
          <p:cNvGraphicFramePr/>
          <p:nvPr/>
        </p:nvGraphicFramePr>
        <p:xfrm>
          <a:off x="323528" y="2204864"/>
          <a:ext cx="3528400" cy="3682648"/>
        </p:xfrm>
        <a:graphic>
          <a:graphicData uri="http://schemas.openxmlformats.org/drawingml/2006/table">
            <a:tbl>
              <a:tblPr bandRow="1">
                <a:noFill/>
                <a:tableStyleId>{B3B47F66-8A61-4106-A979-57D33131CB40}</a:tableStyleId>
              </a:tblPr>
              <a:tblGrid>
                <a:gridCol w="352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 dirty="0"/>
                        <a:t>am / </a:t>
                      </a:r>
                      <a:r>
                        <a:rPr lang="fi-FI" sz="2600" u="none" strike="noStrike" cap="none" dirty="0" err="1"/>
                        <a:t>are</a:t>
                      </a:r>
                      <a:r>
                        <a:rPr lang="fi-FI" sz="2600" u="none" strike="noStrike" cap="none" dirty="0"/>
                        <a:t> / is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was / were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600" u="none" strike="noStrike" cap="none" dirty="0" err="1"/>
                        <a:t>have</a:t>
                      </a:r>
                      <a:r>
                        <a:rPr lang="fi-FI" sz="2600" u="none" strike="noStrike" cap="none" dirty="0"/>
                        <a:t> </a:t>
                      </a:r>
                      <a:r>
                        <a:rPr lang="fi-FI" sz="2600" u="none" strike="noStrike" cap="none" dirty="0" err="1"/>
                        <a:t>been</a:t>
                      </a:r>
                      <a:r>
                        <a:rPr lang="fi-FI" sz="2600" u="none" strike="noStrike" cap="none" dirty="0"/>
                        <a:t> / </a:t>
                      </a:r>
                      <a:r>
                        <a:rPr lang="fi-FI" sz="2600" u="none" strike="noStrike" cap="none" dirty="0" err="1"/>
                        <a:t>has</a:t>
                      </a:r>
                      <a:r>
                        <a:rPr lang="fi-FI" sz="2600" u="none" strike="noStrike" cap="none" dirty="0"/>
                        <a:t> </a:t>
                      </a:r>
                      <a:r>
                        <a:rPr lang="fi-FI" sz="2600" u="none" strike="noStrike" cap="none" dirty="0" err="1"/>
                        <a:t>been</a:t>
                      </a:r>
                      <a:endParaRPr lang="fi-FI" sz="2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had been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apuverbi + be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apuverbi + have been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" name="Shape 135"/>
          <p:cNvSpPr txBox="1"/>
          <p:nvPr/>
        </p:nvSpPr>
        <p:spPr>
          <a:xfrm>
            <a:off x="4283967" y="3429000"/>
            <a:ext cx="64807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5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uiExpand="1" build="p"/>
      <p:bldP spid="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Passiivi: Passiivin muodostaminen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Tarkastele seuraavassa lauseen tekijän ja tekemisen kohteen eli subjektin ja objektin sijoittumista lauseessa.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Carol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 hamburger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(aktiivi)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subjekti	predikaatti 	objekti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i-FI" sz="2800" b="0" i="0" u="none" strike="noStrike" cap="none" dirty="0" err="1">
                <a:solidFill>
                  <a:srgbClr val="EB641B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EB641B"/>
                </a:solidFill>
                <a:latin typeface="Calibri"/>
                <a:ea typeface="Calibri"/>
                <a:cs typeface="Calibri"/>
                <a:sym typeface="Calibri"/>
              </a:rPr>
              <a:t> hamburger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(passiivi)	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Passiivilause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aloitetaan tekemisen kohteella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Shape 142"/>
          <p:cNvCxnSpPr/>
          <p:nvPr/>
        </p:nvCxnSpPr>
        <p:spPr>
          <a:xfrm flipH="1">
            <a:off x="2509893" y="3645024"/>
            <a:ext cx="3600399" cy="72008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3" name="Shape 143"/>
          <p:cNvCxnSpPr/>
          <p:nvPr/>
        </p:nvCxnSpPr>
        <p:spPr>
          <a:xfrm>
            <a:off x="1898994" y="3645024"/>
            <a:ext cx="3528391" cy="72008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lang="fi-FI" sz="400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</a:t>
            </a:r>
            <a:r>
              <a:rPr lang="fi-FI" sz="280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lauseet </a:t>
            </a: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passiiviin. Älä mainitse tekijää.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cleaned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made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! monikko)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(imperfekti)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(perfekti)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568951" cy="5004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Vertaa lauseiden persoonapronomineja?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 </a:t>
            </a:r>
          </a:p>
          <a:p>
            <a:pPr marL="342900" marR="0" lvl="0" indent="-342900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persoonapronomini on passiivilauseen tekijä, siitä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käytetään subjektimuotoa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(I,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he/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/it,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352928" cy="486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on apuverbi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seuraa sitä 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 + pääverbin 3.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muoto</a:t>
            </a:r>
            <a:endParaRPr lang="fi-FI" sz="28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fi-FI" sz="2800" b="1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1" dirty="0">
                <a:solidFill>
                  <a:srgbClr val="000000"/>
                </a:solidFill>
              </a:rPr>
              <a:t>	</a:t>
            </a: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verbin 3.muoto</a:t>
            </a:r>
          </a:p>
          <a:p>
            <a:pPr marL="342900" marR="0" lvl="0" indent="-342900" algn="ctr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cancel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cancelled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us.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money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23528" y="1412775"/>
            <a:ext cx="8576028" cy="42216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on apuverbi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ja aikamuotona on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mennyt aika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on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rakenne</a:t>
            </a:r>
            <a:endParaRPr lang="fi-FI" sz="28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apuverbi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verbin 3.muoto</a:t>
            </a:r>
          </a:p>
          <a:p>
            <a:pPr marL="342900" marR="0" lvl="0" indent="-342900" algn="ctr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out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502</Words>
  <Application>Microsoft Office PowerPoint</Application>
  <PresentationFormat>Näytössä katseltava diaesitys (4:3)</PresentationFormat>
  <Paragraphs>197</Paragraphs>
  <Slides>17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Noto Sans Symbols</vt:lpstr>
      <vt:lpstr>Office-teema</vt:lpstr>
      <vt:lpstr>PowerPoint-esitys</vt:lpstr>
      <vt:lpstr>Passiivi</vt:lpstr>
      <vt:lpstr>Passiivi</vt:lpstr>
      <vt:lpstr>      Passiivin muodostaminen: Passiivin muodostamisessa on tärkeätä osata be-verbin muodot ja pääverbin 3. muoto (partisiipin perfekti). </vt:lpstr>
      <vt:lpstr>Passiivi: Passiivin muodostaminen</vt:lpstr>
      <vt:lpstr>Activate</vt:lpstr>
      <vt:lpstr>Passiivin muodostaminen</vt:lpstr>
      <vt:lpstr>Passiivin muodostaminen</vt:lpstr>
      <vt:lpstr>Passiivin muodostaminen</vt:lpstr>
      <vt:lpstr>Passiivi</vt:lpstr>
      <vt:lpstr>Passiivin muodostaminen</vt:lpstr>
      <vt:lpstr>Passiivi</vt:lpstr>
      <vt:lpstr> Activate  </vt:lpstr>
      <vt:lpstr>Passiivi</vt:lpstr>
      <vt:lpstr>Passiivi</vt:lpstr>
      <vt:lpstr>Passiivi</vt:lpstr>
      <vt:lpstr>Passiivi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11</cp:revision>
  <dcterms:modified xsi:type="dcterms:W3CDTF">2018-01-18T12:40:10Z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733886083</vt:i4>
  </property>
  <property fmtid="{D5CDD505-2E9C-101B-9397-08002B2CF9AE}" pid="3" name="_NewReviewCycle">
    <vt:lpwstr/>
  </property>
  <property fmtid="{D5CDD505-2E9C-101B-9397-08002B2CF9AE}" pid="4" name="_EmailSubject">
    <vt:lpwstr>lisää slaideja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