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3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1141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0900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313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3277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49079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6892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5757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205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5977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0492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897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3931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586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2078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8448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817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971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640960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’-subjektia käytetään rakenteissa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/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endParaRPr lang="fi-FI"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i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Tutustu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seuraaviin lauseisiin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Miten suomentaisit ne?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outside.</a:t>
            </a:r>
          </a:p>
          <a:p>
            <a:pPr marL="0" indent="0">
              <a:lnSpc>
                <a:spcPct val="120000"/>
              </a:lnSpc>
              <a:spcBef>
                <a:spcPts val="560"/>
              </a:spcBef>
              <a:buClr>
                <a:srgbClr val="000000"/>
              </a:buClr>
              <a:buSzPct val="25000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dirty="0"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  <a:r>
              <a:rPr lang="fi-FI" sz="2800" dirty="0" smtClean="0">
                <a:latin typeface="Noto Sans Symbols"/>
                <a:ea typeface="Noto Sans Symbols"/>
                <a:cs typeface="Noto Sans Symbols"/>
                <a:sym typeface="Noto Sans Symbols"/>
              </a:rPr>
              <a:t>	</a:t>
            </a:r>
            <a:endParaRPr lang="fi-FI" sz="2800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anymore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I’m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sure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 I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heard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doorbell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spcBef>
                <a:spcPts val="560"/>
              </a:spcBef>
              <a:buClr>
                <a:srgbClr val="000000"/>
              </a:buClr>
              <a:buSzPct val="25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dirty="0" smtClean="0">
                <a:solidFill>
                  <a:srgbClr val="000000"/>
                </a:solidFill>
              </a:rPr>
              <a:t>							</a:t>
            </a:r>
            <a:r>
              <a:rPr lang="fi-FI" sz="2800" dirty="0">
                <a:latin typeface="Noto Sans Symbols"/>
                <a:ea typeface="Noto Sans Symbols"/>
                <a:cs typeface="Noto Sans Symbols"/>
                <a:sym typeface="Noto Sans Symbols"/>
              </a:rPr>
              <a:t>➔</a:t>
            </a:r>
            <a:endParaRPr lang="fi-FI"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640960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lang="fi-FI" sz="2400" b="0" i="0" u="none" strike="noStrike" cap="none" dirty="0" smtClean="0">
              <a:solidFill>
                <a:srgbClr val="000000"/>
              </a:solidFill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rgbClr val="000000"/>
                </a:solidFill>
                <a:sym typeface="Calibri"/>
              </a:rPr>
              <a:t>	</a:t>
            </a:r>
            <a:r>
              <a:rPr lang="fi-FI" sz="2400" b="1" i="0" u="none" strike="noStrike" cap="none" dirty="0" err="1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There</a:t>
            </a:r>
            <a:r>
              <a:rPr lang="fi-FI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is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someone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outside</a:t>
            </a:r>
            <a:r>
              <a:rPr lang="fi-FI" sz="2400" b="0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. =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i-FI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</a:rPr>
              <a:t>Ulkona on joku.</a:t>
            </a:r>
            <a:endParaRPr lang="fi-FI" sz="2400" dirty="0">
              <a:latin typeface="Calibri" panose="020F0502020204030204" pitchFamily="34" charset="0"/>
              <a:ea typeface="Noto Sans Symbols"/>
              <a:cs typeface="Noto Sans Symbols"/>
            </a:endParaRPr>
          </a:p>
          <a:p>
            <a:pPr marL="0" indent="0">
              <a:spcBef>
                <a:spcPts val="600"/>
              </a:spcBef>
              <a:buClr>
                <a:srgbClr val="000000"/>
              </a:buClr>
              <a:buSzPct val="25000"/>
              <a:buNone/>
            </a:pP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	</a:t>
            </a:r>
            <a:r>
              <a:rPr lang="fi-FI" sz="24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There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was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a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knock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at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 err="1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door</a:t>
            </a:r>
            <a:r>
              <a:rPr lang="fi-FI" sz="2400" b="0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.</a:t>
            </a: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  <a:sym typeface="Noto Sans Symbols"/>
              </a:rPr>
              <a:t> </a:t>
            </a:r>
            <a:r>
              <a:rPr lang="fi-FI" sz="2400" dirty="0" smtClean="0">
                <a:solidFill>
                  <a:schemeClr val="tx1"/>
                </a:solidFill>
                <a:latin typeface="Calibri" panose="020F0502020204030204" pitchFamily="34" charset="0"/>
                <a:ea typeface="Noto Sans Symbols"/>
                <a:cs typeface="Noto Sans Symbols"/>
                <a:sym typeface="Noto Sans Symbols"/>
              </a:rPr>
              <a:t>=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buSzPct val="25000"/>
              <a:buNone/>
            </a:pP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  <a:sym typeface="Noto Sans Symbols"/>
              </a:rPr>
              <a:t>	</a:t>
            </a:r>
            <a:r>
              <a:rPr lang="fi-FI" sz="2400" dirty="0" smtClean="0">
                <a:latin typeface="Calibri" panose="020F0502020204030204" pitchFamily="34" charset="0"/>
                <a:ea typeface="Noto Sans Symbols"/>
                <a:cs typeface="Noto Sans Symbols"/>
                <a:sym typeface="Noto Sans Symbols"/>
              </a:rPr>
              <a:t>	Ovelta kuului koputus.	</a:t>
            </a:r>
            <a:endParaRPr lang="fi-FI" sz="2400" dirty="0">
              <a:latin typeface="Calibri" panose="020F0502020204030204" pitchFamily="34" charset="0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	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But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there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are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no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people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there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anymore</a:t>
            </a:r>
            <a:r>
              <a:rPr lang="fi-FI" sz="2400" b="0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. =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i-FI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</a:rPr>
              <a:t>Mutta siellä ei ole enää ketään.</a:t>
            </a:r>
            <a:endParaRPr lang="fi-FI" sz="2400" dirty="0">
              <a:latin typeface="Calibri" panose="020F0502020204030204" pitchFamily="34" charset="0"/>
              <a:ea typeface="Noto Sans Symbols"/>
              <a:cs typeface="Noto Sans Symbols"/>
            </a:endParaRPr>
          </a:p>
          <a:p>
            <a:pPr marL="0" marR="0" lvl="0" indent="0" algn="l" rtl="0"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	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But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I’m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sure </a:t>
            </a:r>
            <a:r>
              <a:rPr lang="fi-FI" sz="24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there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1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were</a:t>
            </a:r>
            <a:r>
              <a:rPr lang="fi-FI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. 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– I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heard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the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doorbell</a:t>
            </a:r>
            <a:r>
              <a:rPr lang="fi-FI" sz="24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, </a:t>
            </a:r>
            <a:r>
              <a:rPr lang="fi-FI" sz="2400" b="0" i="0" u="none" strike="noStrike" cap="none" dirty="0" err="1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too</a:t>
            </a:r>
            <a:r>
              <a:rPr lang="fi-FI" sz="2400" b="0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sym typeface="Calibri"/>
              </a:rPr>
              <a:t>. =</a:t>
            </a:r>
          </a:p>
          <a:p>
            <a:pPr marL="0" indent="0">
              <a:spcBef>
                <a:spcPts val="600"/>
              </a:spcBef>
              <a:buClr>
                <a:srgbClr val="000000"/>
              </a:buClr>
              <a:buSzPct val="25000"/>
              <a:buNone/>
            </a:pPr>
            <a:r>
              <a:rPr lang="fi-FI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i-FI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</a:rPr>
              <a:t>Mutta olen varma, että oli. </a:t>
            </a: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</a:rPr>
              <a:t>Kuulin ovikellonkin </a:t>
            </a:r>
            <a:r>
              <a:rPr lang="fi-FI" sz="2400" dirty="0" smtClean="0">
                <a:latin typeface="Calibri" panose="020F0502020204030204" pitchFamily="34" charset="0"/>
                <a:ea typeface="Noto Sans Symbols"/>
                <a:cs typeface="Noto Sans Symbols"/>
              </a:rPr>
              <a:t>			äänen</a:t>
            </a:r>
            <a:r>
              <a:rPr lang="fi-FI" sz="2400" dirty="0">
                <a:latin typeface="Calibri" panose="020F0502020204030204" pitchFamily="34" charset="0"/>
                <a:ea typeface="Noto Sans Symbols"/>
                <a:cs typeface="Noto Sans Symbols"/>
              </a:rPr>
              <a:t>.	</a:t>
            </a:r>
            <a:endParaRPr lang="fi-FI" sz="2400" dirty="0">
              <a:latin typeface="Calibri" panose="020F0502020204030204" pitchFamily="34" charset="0"/>
              <a:ea typeface="Noto Sans Symbols"/>
              <a:cs typeface="Noto Sans Symbols"/>
            </a:endParaRPr>
          </a:p>
        </p:txBody>
      </p:sp>
    </p:spTree>
    <p:extLst>
      <p:ext uri="{BB962C8B-B14F-4D97-AF65-F5344CB8AC3E}">
        <p14:creationId xmlns:p14="http://schemas.microsoft.com/office/powerpoint/2010/main" val="379788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23528" y="1052736"/>
            <a:ext cx="8640960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Englannissa paikan ilmaus on yleensä lauseen lopussa, vaikka suomessa se on alussa. Sanaa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ei käännetä.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Vertaa.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Ulkona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on joku.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outside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Ovelta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kuului koputus.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knock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at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23528" y="1484783"/>
            <a:ext cx="8640960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 Jos paikan ilmauksena on ’siellä’, on lauseessa kaksi ’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’-sanaa.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Olen varma, että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siellä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oli joku.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I’m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sure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someone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Mutta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siellä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ei ole enää ketään.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isn’t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anyone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anymore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23528" y="1268759"/>
            <a:ext cx="8640960" cy="4896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Ole tarkkana 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’-verbin luvun kanssa. </a:t>
            </a:r>
          </a:p>
          <a:p>
            <a:pPr lvl="0" indent="-342900">
              <a:lnSpc>
                <a:spcPct val="120000"/>
              </a:lnSpc>
              <a:spcBef>
                <a:spcPts val="560"/>
              </a:spcBef>
              <a:buClr>
                <a:srgbClr val="000000"/>
              </a:buClr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Mikäli varsinaisia tekijöitä on useampia kuin yksi, käytä </a:t>
            </a:r>
            <a:r>
              <a:rPr lang="fi-FI" sz="2800" dirty="0">
                <a:solidFill>
                  <a:srgbClr val="000000"/>
                </a:solidFill>
              </a:rPr>
              <a:t>monikkomuotoja ’</a:t>
            </a:r>
            <a:r>
              <a:rPr lang="fi-FI" sz="2800" b="1" dirty="0" err="1">
                <a:solidFill>
                  <a:srgbClr val="000000"/>
                </a:solidFill>
              </a:rPr>
              <a:t>are</a:t>
            </a:r>
            <a:r>
              <a:rPr lang="fi-FI" sz="2800" dirty="0">
                <a:solidFill>
                  <a:srgbClr val="000000"/>
                </a:solidFill>
              </a:rPr>
              <a:t>’ tai ’</a:t>
            </a:r>
            <a:r>
              <a:rPr lang="fi-FI" sz="2800" b="1" dirty="0" err="1">
                <a:solidFill>
                  <a:srgbClr val="000000"/>
                </a:solidFill>
              </a:rPr>
              <a:t>were</a:t>
            </a:r>
            <a:r>
              <a:rPr lang="fi-FI" sz="2800" dirty="0">
                <a:solidFill>
                  <a:srgbClr val="000000"/>
                </a:solidFill>
              </a:rPr>
              <a:t>’ . </a:t>
            </a:r>
            <a:endParaRPr lang="fi-FI"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On niin monia asioita, jotka haluan kertoa sinulle.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things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want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Aidalla istui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kaksi kissaa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sitting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fence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251519" y="1196751"/>
            <a:ext cx="8712967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! Jos tekijöitä on useampia, valitse ’is’/’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’/’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ensin mainitun tekijän lukumäärän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mukaan. 	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Maatilalla oli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kaksi ankkaa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ja yksi hanhi.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ducks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goose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farm.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Siellä oli myös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yksi aasi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ja yhdeksän hevosta.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also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donkey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nine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horses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67543" y="62068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Activate </a:t>
            </a:r>
            <a: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400" b="1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395536" y="1209156"/>
            <a:ext cx="8748464" cy="50721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Sijoita lauseeseen muodollinen subjekti ja olla-verbi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evenings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Nowadays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__________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movies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online.</a:t>
            </a:r>
          </a:p>
          <a:p>
            <a:pPr marL="0" marR="0" lvl="0" indent="0" algn="l" rtl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________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stream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website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 for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lvl="0" indent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5. ________ a </a:t>
            </a:r>
            <a:r>
              <a:rPr lang="fi-FI" sz="2800" dirty="0" err="1" smtClean="0">
                <a:solidFill>
                  <a:schemeClr val="dk1"/>
                </a:solidFill>
              </a:rPr>
              <a:t>pity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the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sun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isn’t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shining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today</a:t>
            </a:r>
            <a:r>
              <a:rPr lang="fi-FI" sz="2800" dirty="0" smtClean="0">
                <a:solidFill>
                  <a:schemeClr val="dk1"/>
                </a:solidFill>
              </a:rPr>
              <a:t>.</a:t>
            </a:r>
          </a:p>
          <a:p>
            <a:pPr marL="0" lvl="0" indent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6</a:t>
            </a:r>
            <a:r>
              <a:rPr lang="fi-FI" sz="2800" dirty="0">
                <a:solidFill>
                  <a:schemeClr val="dk1"/>
                </a:solidFill>
              </a:rPr>
              <a:t>. </a:t>
            </a:r>
            <a:r>
              <a:rPr lang="fi-FI" sz="2800" dirty="0" smtClean="0">
                <a:solidFill>
                  <a:schemeClr val="dk1"/>
                </a:solidFill>
              </a:rPr>
              <a:t>__________ </a:t>
            </a:r>
            <a:r>
              <a:rPr lang="fi-FI" sz="2800" dirty="0" err="1">
                <a:solidFill>
                  <a:schemeClr val="dk1"/>
                </a:solidFill>
              </a:rPr>
              <a:t>some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very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dark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clouds</a:t>
            </a:r>
            <a:r>
              <a:rPr lang="fi-FI" sz="2800" dirty="0">
                <a:solidFill>
                  <a:schemeClr val="dk1"/>
                </a:solidFill>
              </a:rPr>
              <a:t> in </a:t>
            </a:r>
            <a:r>
              <a:rPr lang="fi-FI" sz="2800" dirty="0" err="1">
                <a:solidFill>
                  <a:schemeClr val="dk1"/>
                </a:solidFill>
              </a:rPr>
              <a:t>the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sky</a:t>
            </a:r>
            <a:r>
              <a:rPr lang="fi-FI" sz="2800" dirty="0" smtClean="0">
                <a:solidFill>
                  <a:schemeClr val="dk1"/>
                </a:solidFill>
              </a:rPr>
              <a:t>.</a:t>
            </a:r>
          </a:p>
          <a:p>
            <a:pPr marL="0" lvl="0" indent="0">
              <a:spcBef>
                <a:spcPts val="560"/>
              </a:spcBef>
              <a:spcAft>
                <a:spcPts val="1200"/>
              </a:spcAft>
              <a:buClr>
                <a:schemeClr val="dk1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7.  </a:t>
            </a:r>
            <a:r>
              <a:rPr lang="fi-FI" sz="2800" dirty="0" err="1" smtClean="0">
                <a:solidFill>
                  <a:schemeClr val="dk1"/>
                </a:solidFill>
              </a:rPr>
              <a:t>I’m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afraid</a:t>
            </a:r>
            <a:r>
              <a:rPr lang="fi-FI" sz="2800" dirty="0" smtClean="0">
                <a:solidFill>
                  <a:schemeClr val="dk1"/>
                </a:solidFill>
              </a:rPr>
              <a:t>  _____________ </a:t>
            </a:r>
            <a:r>
              <a:rPr lang="fi-FI" sz="2800" dirty="0" err="1" smtClean="0">
                <a:solidFill>
                  <a:schemeClr val="dk1"/>
                </a:solidFill>
              </a:rPr>
              <a:t>pouring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down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 err="1" smtClean="0">
                <a:solidFill>
                  <a:schemeClr val="dk1"/>
                </a:solidFill>
              </a:rPr>
              <a:t>soon</a:t>
            </a:r>
            <a:r>
              <a:rPr lang="fi-FI" sz="2800" dirty="0" smtClean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None/>
            </a:pPr>
            <a:endParaRPr lang="fi-FI" sz="2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1059254" y="1874068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 is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2435757" y="2503968"/>
            <a:ext cx="164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969469" y="3165763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it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969470" y="3827557"/>
            <a:ext cx="138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969470" y="4500702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 is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969470" y="5151145"/>
            <a:ext cx="160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2626786" y="5758064"/>
            <a:ext cx="2190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smtClean="0">
                <a:solidFill>
                  <a:srgbClr val="2DA2BF"/>
                </a:solidFill>
                <a:latin typeface="Calibri" panose="020F0502020204030204" pitchFamily="34" charset="0"/>
              </a:rPr>
              <a:t>it </a:t>
            </a:r>
            <a:r>
              <a:rPr lang="fi-FI" sz="2800" dirty="0" err="1" smtClean="0">
                <a:solidFill>
                  <a:srgbClr val="2DA2BF"/>
                </a:solidFill>
                <a:latin typeface="Calibri" panose="020F0502020204030204" pitchFamily="34" charset="0"/>
              </a:rPr>
              <a:t>will</a:t>
            </a:r>
            <a:r>
              <a:rPr lang="fi-FI" sz="2800" dirty="0" smtClean="0">
                <a:solidFill>
                  <a:srgbClr val="2DA2BF"/>
                </a:solidFill>
                <a:latin typeface="Calibri" panose="020F0502020204030204" pitchFamily="34" charset="0"/>
              </a:rPr>
              <a:t> </a:t>
            </a:r>
            <a:r>
              <a:rPr lang="fi-FI" sz="2800" dirty="0" err="1">
                <a:solidFill>
                  <a:srgbClr val="2DA2BF"/>
                </a:solidFill>
                <a:latin typeface="Calibri" panose="020F0502020204030204" pitchFamily="34" charset="0"/>
              </a:rPr>
              <a:t>be</a:t>
            </a:r>
            <a:endParaRPr lang="fi-FI" sz="2800" dirty="0">
              <a:solidFill>
                <a:srgbClr val="2DA2B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65056" y="743777"/>
            <a:ext cx="8579295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chemeClr val="dk1"/>
                </a:solidFill>
              </a:rPr>
              <a:t>8. No, look, _____</a:t>
            </a:r>
            <a:r>
              <a:rPr lang="fi-FI" sz="2800" dirty="0">
                <a:solidFill>
                  <a:srgbClr val="2DA2BF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getting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better</a:t>
            </a:r>
            <a:r>
              <a:rPr lang="fi-FI" sz="2800" dirty="0">
                <a:solidFill>
                  <a:schemeClr val="dk1"/>
                </a:solidFill>
              </a:rPr>
              <a:t>…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rgbClr val="2DA2BF"/>
              </a:buClr>
              <a:buSzPct val="25000"/>
              <a:buNone/>
            </a:pPr>
            <a:r>
              <a:rPr lang="fi-FI" sz="2800" dirty="0" smtClean="0">
                <a:solidFill>
                  <a:schemeClr val="dk1"/>
                </a:solidFill>
              </a:rPr>
              <a:t>9</a:t>
            </a:r>
            <a:r>
              <a:rPr lang="fi-FI" sz="2800" dirty="0">
                <a:solidFill>
                  <a:schemeClr val="dk1"/>
                </a:solidFill>
              </a:rPr>
              <a:t>. ... and </a:t>
            </a:r>
            <a:r>
              <a:rPr lang="fi-FI" sz="2800" dirty="0" smtClean="0">
                <a:solidFill>
                  <a:schemeClr val="dk1"/>
                </a:solidFill>
              </a:rPr>
              <a:t>________ </a:t>
            </a:r>
            <a:r>
              <a:rPr lang="fi-FI" sz="2800" dirty="0" err="1" smtClean="0">
                <a:solidFill>
                  <a:schemeClr val="dk1"/>
                </a:solidFill>
              </a:rPr>
              <a:t>sunny</a:t>
            </a:r>
            <a:r>
              <a:rPr lang="fi-FI" sz="2800" dirty="0" smtClean="0">
                <a:solidFill>
                  <a:schemeClr val="dk1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and </a:t>
            </a:r>
            <a:r>
              <a:rPr lang="fi-FI" sz="2800" dirty="0" err="1">
                <a:solidFill>
                  <a:schemeClr val="dk1"/>
                </a:solidFill>
              </a:rPr>
              <a:t>warm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again</a:t>
            </a:r>
            <a:r>
              <a:rPr lang="fi-FI" sz="2800" dirty="0">
                <a:solidFill>
                  <a:schemeClr val="dk1"/>
                </a:solidFill>
              </a:rPr>
              <a:t> in a </a:t>
            </a:r>
            <a:r>
              <a:rPr lang="fi-FI" sz="2800" dirty="0" err="1">
                <a:solidFill>
                  <a:schemeClr val="dk1"/>
                </a:solidFill>
              </a:rPr>
              <a:t>while</a:t>
            </a:r>
            <a:r>
              <a:rPr lang="fi-FI" sz="2800" dirty="0" smtClean="0">
                <a:solidFill>
                  <a:schemeClr val="dk1"/>
                </a:solidFill>
              </a:rPr>
              <a:t>!</a:t>
            </a:r>
            <a:r>
              <a:rPr lang="fi-FI" sz="2800" dirty="0">
                <a:solidFill>
                  <a:schemeClr val="dk1"/>
                </a:solidFill>
              </a:rPr>
              <a:t>	    </a:t>
            </a:r>
            <a:endParaRPr lang="fi-FI" sz="2800" dirty="0">
              <a:solidFill>
                <a:srgbClr val="2DA2B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________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go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  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 _______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mornings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  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anymore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  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 ________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long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stop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traffic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roads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mornings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2125829" y="622445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098349" y="1855256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152460" y="2441002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1761216" y="1266997"/>
            <a:ext cx="1568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1091725" y="3026748"/>
            <a:ext cx="1515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is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kstiruutu 9"/>
          <p:cNvSpPr txBox="1"/>
          <p:nvPr/>
        </p:nvSpPr>
        <p:spPr>
          <a:xfrm>
            <a:off x="1152459" y="3625453"/>
            <a:ext cx="1204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fi-FI" sz="28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1585956" y="4217678"/>
            <a:ext cx="1294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60"/>
              </a:spcBef>
              <a:buClr>
                <a:schemeClr val="dk1"/>
              </a:buClr>
              <a:buSzPct val="25000"/>
            </a:pPr>
            <a:r>
              <a:rPr lang="fi-FI" sz="2800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fi-FI" sz="2800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is</a:t>
            </a:r>
            <a:endParaRPr lang="fi-FI" sz="2800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67543" y="405084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Muodolliset subjektit: ’it’ ja ’</a:t>
            </a:r>
            <a:r>
              <a:rPr lang="fi-FI" sz="40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23528" y="1484783"/>
            <a:ext cx="8820472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Toisin kuin suomen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kielessä,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englannissa on lauseessa aina subjekti eli tekijä.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Vertaa.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Sataa.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(ei subjektia)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(subjektina ’it’)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Taivaalla on tummia pilviä.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(ei subjektia)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dark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clouds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(subjektina ’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’it’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Seuraavissa lauseissa on käytetty muodollista subjektia ’it’. Millaisista ilmauksista on kyse? Mikä yhdistää lauseita?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o’clock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go.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October and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snow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go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914400" marR="0" lvl="1" indent="-457200" algn="l" rtl="0">
              <a:lnSpc>
                <a:spcPct val="130000"/>
              </a:lnSpc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Lauseissa on kyse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ajan ilmauksista.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’it’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95536" y="1484783"/>
            <a:ext cx="8363272" cy="46805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Millaisista ilmauksista on kyse? Mikä yhdistää lauseita?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railway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station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long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walk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is it?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No, and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shortcut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lnSpc>
                <a:spcPct val="120000"/>
              </a:lnSpc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Lauseissa on kyse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välimatkasta.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’it’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95536" y="1628800"/>
            <a:ext cx="8363272" cy="4536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Millaisista ilmauksista on kyse? Mikä yhdistää lauseita?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yesterday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colder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+ 10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degrees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outside.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though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isn’t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Lauseissa on kyse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sään ilmaisuista ja lämpötilasta.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48119" cy="1354987"/>
          </a:xfrm>
        </p:spPr>
        <p:txBody>
          <a:bodyPr/>
          <a:lstStyle/>
          <a:p>
            <a:r>
              <a:rPr lang="fi-FI" sz="4000" dirty="0" err="1"/>
              <a:t>Huom</a:t>
            </a:r>
            <a:r>
              <a:rPr lang="fi-FI" sz="4000" dirty="0"/>
              <a:t>!</a:t>
            </a:r>
            <a:br>
              <a:rPr lang="fi-FI" sz="4000" dirty="0"/>
            </a:br>
            <a:endParaRPr lang="fi-FI" sz="4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75719" y="1310490"/>
            <a:ext cx="8229600" cy="4525963"/>
          </a:xfrm>
        </p:spPr>
        <p:txBody>
          <a:bodyPr/>
          <a:lstStyle/>
          <a:p>
            <a:pPr marL="0" lvl="0" indent="0">
              <a:lnSpc>
                <a:spcPct val="60000"/>
              </a:lnSpc>
              <a:spcBef>
                <a:spcPts val="0"/>
              </a:spcBef>
              <a:buSzPct val="25000"/>
              <a:buNone/>
            </a:pPr>
            <a:r>
              <a:rPr lang="fi-FI" sz="2800" dirty="0" err="1"/>
              <a:t>I’m</a:t>
            </a:r>
            <a:r>
              <a:rPr lang="fi-FI" sz="2800" dirty="0"/>
              <a:t> </a:t>
            </a:r>
            <a:r>
              <a:rPr lang="fi-FI" sz="2800" dirty="0" err="1"/>
              <a:t>glad</a:t>
            </a:r>
            <a:r>
              <a:rPr lang="fi-FI" sz="2800" dirty="0"/>
              <a:t> </a:t>
            </a:r>
            <a:r>
              <a:rPr lang="fi-FI" sz="2800" b="1" dirty="0"/>
              <a:t>it</a:t>
            </a:r>
            <a:r>
              <a:rPr lang="fi-FI" sz="2800" dirty="0"/>
              <a:t> is </a:t>
            </a:r>
            <a:r>
              <a:rPr lang="fi-FI" sz="2800" dirty="0" err="1"/>
              <a:t>not</a:t>
            </a:r>
            <a:r>
              <a:rPr lang="fi-FI" sz="2800" dirty="0"/>
              <a:t> </a:t>
            </a:r>
            <a:r>
              <a:rPr lang="fi-FI" sz="2800" b="1" dirty="0" err="1"/>
              <a:t>raining</a:t>
            </a:r>
            <a:r>
              <a:rPr lang="fi-FI" sz="2800" dirty="0"/>
              <a:t>, </a:t>
            </a:r>
            <a:r>
              <a:rPr lang="fi-FI" sz="2800" dirty="0" err="1"/>
              <a:t>though</a:t>
            </a:r>
            <a:r>
              <a:rPr lang="fi-FI" sz="2800" dirty="0"/>
              <a:t>, and </a:t>
            </a:r>
            <a:r>
              <a:rPr lang="fi-FI" sz="2800" b="1" dirty="0"/>
              <a:t>it </a:t>
            </a:r>
            <a:r>
              <a:rPr lang="fi-FI" sz="2800" dirty="0" err="1"/>
              <a:t>isn’t</a:t>
            </a:r>
            <a:r>
              <a:rPr lang="fi-FI" sz="2800" dirty="0"/>
              <a:t> </a:t>
            </a:r>
            <a:r>
              <a:rPr lang="fi-FI" sz="2800" dirty="0" err="1"/>
              <a:t>very</a:t>
            </a:r>
            <a:r>
              <a:rPr lang="fi-FI" sz="2800" dirty="0"/>
              <a:t> </a:t>
            </a:r>
            <a:r>
              <a:rPr lang="fi-FI" sz="2800" b="1" dirty="0" err="1"/>
              <a:t>windy</a:t>
            </a:r>
            <a:r>
              <a:rPr lang="fi-FI" sz="2800" dirty="0"/>
              <a:t>. </a:t>
            </a:r>
          </a:p>
          <a:p>
            <a:pPr lvl="0" indent="-342900"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fi-FI" sz="2800" dirty="0" smtClean="0">
                <a:solidFill>
                  <a:schemeClr val="dk1"/>
                </a:solidFill>
              </a:rPr>
              <a:t>Muodollisena </a:t>
            </a:r>
            <a:r>
              <a:rPr lang="fi-FI" sz="2800" dirty="0">
                <a:solidFill>
                  <a:schemeClr val="dk1"/>
                </a:solidFill>
              </a:rPr>
              <a:t>subjektina sään ilmauksissa on ’</a:t>
            </a:r>
            <a:r>
              <a:rPr lang="fi-FI" sz="2800" b="1" dirty="0">
                <a:solidFill>
                  <a:schemeClr val="dk1"/>
                </a:solidFill>
              </a:rPr>
              <a:t>it</a:t>
            </a:r>
            <a:r>
              <a:rPr lang="fi-FI" sz="2800" dirty="0">
                <a:solidFill>
                  <a:schemeClr val="dk1"/>
                </a:solidFill>
              </a:rPr>
              <a:t>’, kun käytämme kuvailuun </a:t>
            </a:r>
            <a:r>
              <a:rPr lang="fi-FI" sz="2800" b="1" dirty="0">
                <a:solidFill>
                  <a:schemeClr val="dk1"/>
                </a:solidFill>
              </a:rPr>
              <a:t>adjektiivia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smtClean="0">
                <a:solidFill>
                  <a:schemeClr val="tx1"/>
                </a:solidFill>
              </a:rPr>
              <a:t>(</a:t>
            </a:r>
            <a:r>
              <a:rPr lang="fi-FI" sz="2800" i="1" dirty="0" err="1" smtClean="0">
                <a:solidFill>
                  <a:schemeClr val="tx1"/>
                </a:solidFill>
              </a:rPr>
              <a:t>windy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rainy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sunny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foggy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stormy</a:t>
            </a:r>
            <a:r>
              <a:rPr lang="fi-FI" sz="2800" dirty="0">
                <a:solidFill>
                  <a:schemeClr val="tx1"/>
                </a:solidFill>
              </a:rPr>
              <a:t>)</a:t>
            </a:r>
            <a:r>
              <a:rPr lang="fi-FI" sz="2800" dirty="0">
                <a:solidFill>
                  <a:srgbClr val="2DA2BF"/>
                </a:solidFill>
              </a:rPr>
              <a:t> </a:t>
            </a:r>
            <a:r>
              <a:rPr lang="fi-FI" sz="2800" dirty="0">
                <a:solidFill>
                  <a:schemeClr val="dk1"/>
                </a:solidFill>
              </a:rPr>
              <a:t>tai </a:t>
            </a:r>
            <a:r>
              <a:rPr lang="fi-FI" sz="2800" b="1" dirty="0">
                <a:solidFill>
                  <a:schemeClr val="dk1"/>
                </a:solidFill>
              </a:rPr>
              <a:t>verbiä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smtClean="0">
                <a:solidFill>
                  <a:schemeClr val="tx1"/>
                </a:solidFill>
              </a:rPr>
              <a:t>(</a:t>
            </a:r>
            <a:r>
              <a:rPr lang="fi-FI" sz="2800" i="1" dirty="0" err="1" smtClean="0">
                <a:solidFill>
                  <a:schemeClr val="tx1"/>
                </a:solidFill>
              </a:rPr>
              <a:t>raining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drizzling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thundering</a:t>
            </a:r>
            <a:r>
              <a:rPr lang="fi-FI" sz="2800" dirty="0">
                <a:solidFill>
                  <a:schemeClr val="tx1"/>
                </a:solidFill>
              </a:rPr>
              <a:t>). </a:t>
            </a:r>
            <a:endParaRPr lang="fi-FI" sz="28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555"/>
              </a:spcBef>
              <a:buClr>
                <a:schemeClr val="dk1"/>
              </a:buClr>
              <a:buSzPct val="99107"/>
              <a:buNone/>
            </a:pPr>
            <a:endParaRPr lang="fi-FI" sz="2800" b="1" dirty="0" smtClean="0"/>
          </a:p>
          <a:p>
            <a:pPr marL="0" indent="0">
              <a:spcBef>
                <a:spcPts val="555"/>
              </a:spcBef>
              <a:buClr>
                <a:schemeClr val="dk1"/>
              </a:buClr>
              <a:buSzPct val="99107"/>
              <a:buNone/>
            </a:pPr>
            <a:r>
              <a:rPr lang="fi-FI" sz="2800" b="1" dirty="0" err="1" smtClean="0"/>
              <a:t>There</a:t>
            </a:r>
            <a:r>
              <a:rPr lang="fi-FI" sz="2800" dirty="0" smtClean="0"/>
              <a:t> </a:t>
            </a:r>
            <a:r>
              <a:rPr lang="fi-FI" sz="2800" dirty="0" err="1"/>
              <a:t>are</a:t>
            </a:r>
            <a:r>
              <a:rPr lang="fi-FI" sz="2800" dirty="0"/>
              <a:t> </a:t>
            </a:r>
            <a:r>
              <a:rPr lang="fi-FI" sz="2800" u="sng" dirty="0" err="1"/>
              <a:t>clouds</a:t>
            </a:r>
            <a:r>
              <a:rPr lang="fi-FI" sz="2800" dirty="0"/>
              <a:t> in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sky</a:t>
            </a:r>
            <a:r>
              <a:rPr lang="fi-FI" sz="2800" dirty="0"/>
              <a:t> and </a:t>
            </a:r>
            <a:r>
              <a:rPr lang="fi-FI" sz="2800" b="1" dirty="0" err="1"/>
              <a:t>there</a:t>
            </a:r>
            <a:r>
              <a:rPr lang="fi-FI" sz="2800" dirty="0" err="1"/>
              <a:t>’s</a:t>
            </a:r>
            <a:r>
              <a:rPr lang="fi-FI" sz="2800" dirty="0"/>
              <a:t> a </a:t>
            </a:r>
            <a:r>
              <a:rPr lang="fi-FI" sz="2800" dirty="0" err="1"/>
              <a:t>cold</a:t>
            </a:r>
            <a:r>
              <a:rPr lang="fi-FI" sz="2800" dirty="0"/>
              <a:t> </a:t>
            </a:r>
            <a:r>
              <a:rPr lang="fi-FI" sz="2800" u="sng" dirty="0" err="1"/>
              <a:t>wind</a:t>
            </a:r>
            <a:r>
              <a:rPr lang="fi-FI" sz="2800" dirty="0"/>
              <a:t>.</a:t>
            </a:r>
          </a:p>
          <a:p>
            <a:pPr lvl="0" indent="-342900">
              <a:spcBef>
                <a:spcPts val="555"/>
              </a:spcBef>
              <a:buClr>
                <a:schemeClr val="dk1"/>
              </a:buClr>
              <a:buSzPct val="99107"/>
            </a:pPr>
            <a:r>
              <a:rPr lang="fi-FI" sz="2800" dirty="0" smtClean="0">
                <a:solidFill>
                  <a:schemeClr val="dk1"/>
                </a:solidFill>
              </a:rPr>
              <a:t>Jos </a:t>
            </a:r>
            <a:r>
              <a:rPr lang="fi-FI" sz="2800" dirty="0">
                <a:solidFill>
                  <a:schemeClr val="dk1"/>
                </a:solidFill>
              </a:rPr>
              <a:t>kuvailemme </a:t>
            </a:r>
            <a:r>
              <a:rPr lang="fi-FI" sz="2800" b="1" dirty="0">
                <a:solidFill>
                  <a:schemeClr val="dk1"/>
                </a:solidFill>
              </a:rPr>
              <a:t>substantiivin</a:t>
            </a:r>
            <a:r>
              <a:rPr lang="fi-FI" sz="2800" dirty="0">
                <a:solidFill>
                  <a:schemeClr val="dk1"/>
                </a:solidFill>
              </a:rPr>
              <a:t> avulla </a:t>
            </a:r>
            <a:r>
              <a:rPr lang="fi-FI" sz="2800" dirty="0" smtClean="0">
                <a:solidFill>
                  <a:schemeClr val="tx1"/>
                </a:solidFill>
              </a:rPr>
              <a:t>(</a:t>
            </a:r>
            <a:r>
              <a:rPr lang="fi-FI" sz="2800" i="1" dirty="0" err="1" smtClean="0">
                <a:solidFill>
                  <a:schemeClr val="tx1"/>
                </a:solidFill>
              </a:rPr>
              <a:t>sun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clouds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wind</a:t>
            </a:r>
            <a:r>
              <a:rPr lang="fi-FI" sz="2800" i="1" dirty="0">
                <a:solidFill>
                  <a:schemeClr val="tx1"/>
                </a:solidFill>
              </a:rPr>
              <a:t>, </a:t>
            </a:r>
            <a:r>
              <a:rPr lang="fi-FI" sz="2800" i="1" dirty="0" err="1">
                <a:solidFill>
                  <a:schemeClr val="tx1"/>
                </a:solidFill>
              </a:rPr>
              <a:t>fog</a:t>
            </a:r>
            <a:r>
              <a:rPr lang="fi-FI" sz="2800" dirty="0">
                <a:solidFill>
                  <a:schemeClr val="tx1"/>
                </a:solidFill>
              </a:rPr>
              <a:t>), on subjektina ’</a:t>
            </a:r>
            <a:r>
              <a:rPr lang="fi-FI" sz="2800" b="1" dirty="0" err="1">
                <a:solidFill>
                  <a:schemeClr val="tx1"/>
                </a:solidFill>
              </a:rPr>
              <a:t>there</a:t>
            </a:r>
            <a:r>
              <a:rPr lang="fi-FI" sz="2800" dirty="0">
                <a:solidFill>
                  <a:schemeClr val="tx1"/>
                </a:solidFill>
              </a:rPr>
              <a:t>’.</a:t>
            </a:r>
          </a:p>
          <a:p>
            <a:pPr marL="0" lvl="0" indent="0">
              <a:spcBef>
                <a:spcPts val="555"/>
              </a:spcBef>
              <a:buSzPct val="25000"/>
              <a:buNone/>
            </a:pPr>
            <a:endParaRPr lang="fi-FI" dirty="0">
              <a:solidFill>
                <a:schemeClr val="dk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451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’it’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95536" y="1556791"/>
            <a:ext cx="8363272" cy="4608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Millaisista ilmauksista on kyse? Mikä yhdistää lauseita?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easy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mistake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impossible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amusement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Lauseissa ilmaistaan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mielipidettä tai kannanottoa.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’it’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95535" y="1188537"/>
            <a:ext cx="8748465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Millaisista ilmauksista on kyse? Vertaa lauseita.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lied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dirty="0" err="1" smtClean="0">
                <a:solidFill>
                  <a:schemeClr val="dk1"/>
                </a:solidFill>
              </a:rPr>
              <a:t>Sue</a:t>
            </a:r>
            <a:r>
              <a:rPr lang="fi-FI" sz="2800" dirty="0" smtClean="0">
                <a:solidFill>
                  <a:schemeClr val="dk1"/>
                </a:solidFill>
              </a:rPr>
              <a:t> on </a:t>
            </a:r>
            <a:r>
              <a:rPr lang="fi-FI" sz="2800" dirty="0" err="1" smtClean="0">
                <a:solidFill>
                  <a:schemeClr val="dk1"/>
                </a:solidFill>
              </a:rPr>
              <a:t>Friday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lied to </a:t>
            </a:r>
            <a:r>
              <a:rPr lang="fi-FI" dirty="0" err="1" smtClean="0"/>
              <a:t>Sue</a:t>
            </a:r>
            <a:r>
              <a:rPr lang="fi-FI" dirty="0" smtClean="0"/>
              <a:t> on </a:t>
            </a:r>
            <a:r>
              <a:rPr lang="fi-FI" dirty="0" err="1" smtClean="0"/>
              <a:t>Friday</a:t>
            </a:r>
            <a:r>
              <a:rPr lang="fi-FI" dirty="0" smtClean="0"/>
              <a:t> </a:t>
            </a:r>
            <a:r>
              <a:rPr lang="fi-FI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(and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me)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457200" marR="0" lvl="1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lied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Megan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</a:p>
          <a:p>
            <a:pPr marL="457200" marR="0" lvl="1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Saturday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 lied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</a:t>
            </a:r>
            <a:r>
              <a:rPr lang="fi-FI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fi-FI" sz="2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Sunday</a:t>
            </a:r>
            <a:r>
              <a:rPr lang="fi-FI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1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 indent="-457200">
              <a:lnSpc>
                <a:spcPct val="120000"/>
              </a:lnSpc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Yhtä lauseenjäsenistä halutaan 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korostaa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Muodollisena subjektina ’there’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95536" y="1412775"/>
            <a:ext cx="8363272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Jossakin on jotain 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-ilmauksissa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muodollisena subjektina on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Vertaa. </a:t>
            </a:r>
            <a:endParaRPr lang="fi-FI" sz="2800" b="0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Auto on ulkona.</a:t>
            </a:r>
          </a:p>
          <a:p>
            <a:pPr marL="1371600" marR="0" lvl="3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outside.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Ulkona on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auto. </a:t>
            </a:r>
          </a:p>
          <a:p>
            <a:pPr marL="1371600" marR="0" lvl="3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outside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3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649</Words>
  <Application>Microsoft Office PowerPoint</Application>
  <PresentationFormat>Näytössä katseltava diaesitys (4:3)</PresentationFormat>
  <Paragraphs>154</Paragraphs>
  <Slides>17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Noto Sans Symbols</vt:lpstr>
      <vt:lpstr>Office-teema</vt:lpstr>
      <vt:lpstr>PowerPoint-esitys</vt:lpstr>
      <vt:lpstr>Muodolliset subjektit: ’it’ ja ’there’</vt:lpstr>
      <vt:lpstr>Muodollisena subjektina ’it’</vt:lpstr>
      <vt:lpstr>Muodollisena subjektina ’it’</vt:lpstr>
      <vt:lpstr>Muodollisena subjektina ’it’</vt:lpstr>
      <vt:lpstr>Huom! </vt:lpstr>
      <vt:lpstr>Muodollisena subjektina ’it’</vt:lpstr>
      <vt:lpstr>Muodollisena subjektina ’it’</vt:lpstr>
      <vt:lpstr>Muodollisena subjektina ’there’</vt:lpstr>
      <vt:lpstr>Muodollisena subjektina ’there’</vt:lpstr>
      <vt:lpstr>Muodollisena subjektina ’there’</vt:lpstr>
      <vt:lpstr>Muodollisena subjektina ’there’</vt:lpstr>
      <vt:lpstr>Muodollisena subjektina ’there’</vt:lpstr>
      <vt:lpstr>Muodollisena subjektina ’there’</vt:lpstr>
      <vt:lpstr>Muodollisena subjektina ’there’</vt:lpstr>
      <vt:lpstr> Activate  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Karapalo Elina</cp:lastModifiedBy>
  <cp:revision>9</cp:revision>
  <dcterms:modified xsi:type="dcterms:W3CDTF">2016-09-05T13:14:08Z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565827989</vt:i4>
  </property>
  <property fmtid="{D5CDD505-2E9C-101B-9397-08002B2CF9AE}" pid="3" name="_NewReviewCycle">
    <vt:lpwstr/>
  </property>
  <property fmtid="{D5CDD505-2E9C-101B-9397-08002B2CF9AE}" pid="4" name="_EmailSubject">
    <vt:lpwstr>Slaideja takas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