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39023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8797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0495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645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8806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7311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3387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0890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9020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517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6621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0459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205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7346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sigths_kielioppidia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Font typeface="Calibri"/>
              <a:buNone/>
              <a:defRPr sz="4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accen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794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>
                <a:solidFill>
                  <a:srgbClr val="2DA2BF"/>
                </a:solidFill>
              </a:rPr>
              <a:t>Menneen ajan konditionaali</a:t>
            </a:r>
            <a:endParaRPr lang="fi-FI" sz="30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290061" y="1278931"/>
            <a:ext cx="8723311" cy="52894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25000"/>
              <a:buNone/>
            </a:pPr>
            <a:r>
              <a:rPr lang="fi-FI" sz="2800" dirty="0">
                <a:solidFill>
                  <a:schemeClr val="dk1"/>
                </a:solidFill>
              </a:rPr>
              <a:t>I </a:t>
            </a:r>
            <a:r>
              <a:rPr lang="fi-FI" sz="2800" b="1" dirty="0" err="1">
                <a:solidFill>
                  <a:schemeClr val="dk1"/>
                </a:solidFill>
              </a:rPr>
              <a:t>could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have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gone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jogging</a:t>
            </a:r>
            <a:r>
              <a:rPr lang="fi-FI" sz="2800" dirty="0">
                <a:solidFill>
                  <a:srgbClr val="DA1F28"/>
                </a:solidFill>
              </a:rPr>
              <a:t> </a:t>
            </a:r>
            <a:r>
              <a:rPr lang="fi-FI" sz="2800" u="sng" dirty="0" err="1">
                <a:solidFill>
                  <a:schemeClr val="tx1"/>
                </a:solidFill>
              </a:rPr>
              <a:t>if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dirty="0">
                <a:solidFill>
                  <a:schemeClr val="dk1"/>
                </a:solidFill>
              </a:rPr>
              <a:t>I </a:t>
            </a:r>
            <a:r>
              <a:rPr lang="fi-FI" sz="2800" b="1" dirty="0" err="1">
                <a:solidFill>
                  <a:schemeClr val="dk1"/>
                </a:solidFill>
              </a:rPr>
              <a:t>had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had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some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spare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time</a:t>
            </a:r>
            <a:r>
              <a:rPr lang="fi-FI" sz="28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spcBef>
                <a:spcPts val="1200"/>
              </a:spcBef>
              <a:buSzPct val="25000"/>
              <a:buNone/>
            </a:pPr>
            <a:r>
              <a:rPr lang="fi-FI" sz="2800" dirty="0"/>
              <a:t>	Olisin voinut mennä hölkkäämään, jos minulla olisi 	ollut 	ylimääräistä aikaa.</a:t>
            </a:r>
          </a:p>
          <a:p>
            <a:pPr marL="0" lvl="0" indent="0">
              <a:lnSpc>
                <a:spcPct val="80000"/>
              </a:lnSpc>
              <a:spcBef>
                <a:spcPts val="1200"/>
              </a:spcBef>
              <a:buClr>
                <a:schemeClr val="dk1"/>
              </a:buClr>
              <a:buSzPct val="25000"/>
              <a:buNone/>
            </a:pPr>
            <a:r>
              <a:rPr lang="fi-FI" sz="2800" dirty="0">
                <a:solidFill>
                  <a:schemeClr val="dk1"/>
                </a:solidFill>
              </a:rPr>
              <a:t>I </a:t>
            </a:r>
            <a:r>
              <a:rPr lang="fi-FI" sz="2800" b="1" dirty="0" err="1">
                <a:solidFill>
                  <a:schemeClr val="dk1"/>
                </a:solidFill>
              </a:rPr>
              <a:t>wouldn’t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have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done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>
                <a:solidFill>
                  <a:schemeClr val="dk1"/>
                </a:solidFill>
              </a:rPr>
              <a:t>a </a:t>
            </a:r>
            <a:r>
              <a:rPr lang="fi-FI" sz="2800" dirty="0" err="1">
                <a:solidFill>
                  <a:schemeClr val="dk1"/>
                </a:solidFill>
              </a:rPr>
              <a:t>bungee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jump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u="sng" dirty="0" err="1">
                <a:solidFill>
                  <a:schemeClr val="tx1"/>
                </a:solidFill>
              </a:rPr>
              <a:t>even</a:t>
            </a:r>
            <a:r>
              <a:rPr lang="fi-FI" sz="2800" u="sng" dirty="0">
                <a:solidFill>
                  <a:schemeClr val="tx1"/>
                </a:solidFill>
              </a:rPr>
              <a:t> </a:t>
            </a:r>
            <a:r>
              <a:rPr lang="fi-FI" sz="2800" u="sng" dirty="0" err="1">
                <a:solidFill>
                  <a:schemeClr val="tx1"/>
                </a:solidFill>
              </a:rPr>
              <a:t>if</a:t>
            </a:r>
            <a:r>
              <a:rPr lang="fi-FI" sz="2800" u="sng" dirty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you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had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paid</a:t>
            </a:r>
            <a:r>
              <a:rPr lang="fi-FI" sz="2800" dirty="0">
                <a:solidFill>
                  <a:schemeClr val="dk1"/>
                </a:solidFill>
              </a:rPr>
              <a:t> me.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fi-FI" sz="2800" dirty="0"/>
              <a:t>	En olisi hypännyt </a:t>
            </a:r>
            <a:r>
              <a:rPr lang="fi-FI" sz="2800" dirty="0" err="1"/>
              <a:t>benji</a:t>
            </a:r>
            <a:r>
              <a:rPr lang="fi-FI" sz="2800" dirty="0"/>
              <a:t>-hyppyä, vaikka olisit </a:t>
            </a:r>
            <a:r>
              <a:rPr lang="fi-FI" sz="2800" dirty="0" smtClean="0"/>
              <a:t>	maksanut </a:t>
            </a:r>
            <a:r>
              <a:rPr lang="fi-FI" sz="2800" dirty="0"/>
              <a:t>minulle.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endParaRPr lang="fi-FI" sz="2800" b="0" u="sng" strike="noStrike" cap="none" dirty="0" smtClean="0">
              <a:solidFill>
                <a:schemeClr val="tx1"/>
              </a:solidFill>
              <a:sym typeface="Calibri"/>
            </a:endParaRPr>
          </a:p>
          <a:p>
            <a:pPr marL="457200" indent="-457200">
              <a:lnSpc>
                <a:spcPct val="70000"/>
              </a:lnSpc>
              <a:spcBef>
                <a:spcPts val="620"/>
              </a:spcBef>
              <a:buClrTx/>
            </a:pPr>
            <a:r>
              <a:rPr lang="fi-FI" sz="2800" b="0" i="0" u="none" strike="noStrike" cap="none" dirty="0" smtClean="0">
                <a:solidFill>
                  <a:schemeClr val="tx1"/>
                </a:solidFill>
                <a:sym typeface="Calibri"/>
              </a:rPr>
              <a:t>”</a:t>
            </a: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Jossiteltaessa” mennyttä aikaa on </a:t>
            </a:r>
          </a:p>
          <a:p>
            <a:pPr marL="0" indent="0">
              <a:lnSpc>
                <a:spcPct val="70000"/>
              </a:lnSpc>
              <a:spcBef>
                <a:spcPts val="666"/>
              </a:spcBef>
              <a:buClrTx/>
              <a:buNone/>
            </a:pPr>
            <a:r>
              <a:rPr lang="fi-FI" sz="2800" dirty="0">
                <a:solidFill>
                  <a:schemeClr val="tx1"/>
                </a:solidFill>
              </a:rPr>
              <a:t>	</a:t>
            </a:r>
            <a:r>
              <a:rPr lang="fi-FI" sz="2800" b="0" i="0" u="none" strike="noStrike" cap="none" dirty="0" smtClean="0">
                <a:solidFill>
                  <a:schemeClr val="tx1"/>
                </a:solidFill>
                <a:sym typeface="Calibri"/>
              </a:rPr>
              <a:t>PÄÄLAUSEESSA </a:t>
            </a: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’</a:t>
            </a:r>
            <a:r>
              <a:rPr lang="fi-FI" sz="2800" b="1" i="0" u="none" strike="noStrike" cap="none" dirty="0" err="1">
                <a:solidFill>
                  <a:schemeClr val="tx1"/>
                </a:solidFill>
                <a:sym typeface="Calibri"/>
              </a:rPr>
              <a:t>would</a:t>
            </a: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tx1"/>
                </a:solidFill>
                <a:sym typeface="Calibri"/>
              </a:rPr>
              <a:t>have</a:t>
            </a: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’ + 3. muoto</a:t>
            </a:r>
          </a:p>
          <a:p>
            <a:pPr marL="0" indent="0">
              <a:lnSpc>
                <a:spcPct val="70000"/>
              </a:lnSpc>
              <a:spcBef>
                <a:spcPts val="666"/>
              </a:spcBef>
              <a:buClrTx/>
              <a:buNone/>
            </a:pP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		ja </a:t>
            </a:r>
            <a:endParaRPr lang="fi-FI" sz="2800" b="0" i="0" u="none" strike="noStrike" cap="none" dirty="0" smtClean="0">
              <a:solidFill>
                <a:schemeClr val="tx1"/>
              </a:solidFill>
              <a:sym typeface="Calibri"/>
            </a:endParaRPr>
          </a:p>
          <a:p>
            <a:pPr marL="0" indent="0">
              <a:lnSpc>
                <a:spcPct val="70000"/>
              </a:lnSpc>
              <a:spcBef>
                <a:spcPts val="666"/>
              </a:spcBef>
              <a:buClrTx/>
              <a:buNone/>
            </a:pPr>
            <a:r>
              <a:rPr lang="fi-FI" sz="2800" dirty="0">
                <a:solidFill>
                  <a:schemeClr val="tx1"/>
                </a:solidFill>
              </a:rPr>
              <a:t>	</a:t>
            </a:r>
            <a:r>
              <a:rPr lang="fi-FI" sz="2800" b="0" i="0" u="none" strike="noStrike" cap="none" dirty="0" smtClean="0">
                <a:solidFill>
                  <a:schemeClr val="tx1"/>
                </a:solidFill>
                <a:sym typeface="Calibri"/>
              </a:rPr>
              <a:t>SIVULAUSEESSA </a:t>
            </a: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(</a:t>
            </a:r>
            <a:r>
              <a:rPr lang="fi-FI" sz="2800" b="0" i="0" u="none" strike="noStrike" cap="none" dirty="0" err="1">
                <a:solidFill>
                  <a:schemeClr val="tx1"/>
                </a:solidFill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-lause) </a:t>
            </a: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pluskvamperfekti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>
                <a:solidFill>
                  <a:srgbClr val="2DA2BF"/>
                </a:solidFill>
              </a:rPr>
              <a:t>Menneen ajan konditionaali</a:t>
            </a:r>
            <a:endParaRPr lang="fi-FI" sz="30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251519" y="1484783"/>
            <a:ext cx="8723311" cy="485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would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have</a:t>
            </a: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i="1" dirty="0" smtClean="0">
                <a:solidFill>
                  <a:schemeClr val="dk1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olisi </a:t>
            </a: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…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could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have</a:t>
            </a: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dirty="0" smtClean="0">
                <a:solidFill>
                  <a:schemeClr val="dk1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olisi </a:t>
            </a: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voinut/osannut	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should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have</a:t>
            </a: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dirty="0" smtClean="0">
                <a:solidFill>
                  <a:schemeClr val="dk1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olisi </a:t>
            </a: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pitänyt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ought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to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have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dirty="0">
                <a:solidFill>
                  <a:srgbClr val="2DA2BF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olisi </a:t>
            </a: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pitänyt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might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have</a:t>
            </a: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dirty="0" smtClean="0">
                <a:solidFill>
                  <a:schemeClr val="dk1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olisi </a:t>
            </a: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saattanut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+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800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SIVULAUSEESSA (</a:t>
            </a:r>
            <a:r>
              <a:rPr lang="fi-FI" sz="2800" b="0" i="0" u="none" strike="noStrike" cap="none" dirty="0" err="1">
                <a:solidFill>
                  <a:schemeClr val="tx1"/>
                </a:solidFill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-lause) pluskvamperfekt</a:t>
            </a:r>
            <a:r>
              <a:rPr lang="fi-FI" sz="2800" b="0" i="0" u="none" strike="noStrike" cap="none" dirty="0">
                <a:solidFill>
                  <a:srgbClr val="2DA2BF"/>
                </a:solidFill>
                <a:sym typeface="Calibri"/>
              </a:rPr>
              <a:t>i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6407697" y="1960487"/>
            <a:ext cx="2736303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fi-FI" sz="28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pääverbin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8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fi-FI" sz="28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3. muoto</a:t>
            </a:r>
            <a:endParaRPr lang="fi-FI" sz="28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fi-FI" sz="4000" dirty="0" err="1">
                <a:solidFill>
                  <a:srgbClr val="2DA2BF"/>
                </a:solidFill>
              </a:rPr>
              <a:t>Activate</a:t>
            </a:r>
            <a:r>
              <a:rPr lang="fi-FI" sz="1800" b="0" dirty="0">
                <a:solidFill>
                  <a:srgbClr val="2DA2BF"/>
                </a:solidFill>
              </a:rPr>
              <a:t/>
            </a:r>
            <a:br>
              <a:rPr lang="fi-FI" sz="1800" b="0" dirty="0">
                <a:solidFill>
                  <a:srgbClr val="2DA2BF"/>
                </a:solidFill>
              </a:rPr>
            </a:br>
            <a:endParaRPr lang="fi-FI"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272208" y="935173"/>
            <a:ext cx="8424935" cy="52894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620"/>
              </a:spcBef>
              <a:buClr>
                <a:srgbClr val="000000"/>
              </a:buClr>
              <a:buSzPct val="25000"/>
              <a:buNone/>
            </a:pPr>
            <a:r>
              <a:rPr lang="fi-FI" sz="1800" dirty="0" smtClean="0">
                <a:solidFill>
                  <a:schemeClr val="tx1"/>
                </a:solidFill>
              </a:rPr>
              <a:t>PÄÄLAUSEESSA</a:t>
            </a:r>
            <a:r>
              <a:rPr lang="fi-FI" sz="1800" b="1" dirty="0" smtClean="0">
                <a:solidFill>
                  <a:schemeClr val="tx1"/>
                </a:solidFill>
              </a:rPr>
              <a:t> </a:t>
            </a:r>
            <a:r>
              <a:rPr lang="fi-FI" sz="1800" b="1" dirty="0">
                <a:solidFill>
                  <a:schemeClr val="tx1"/>
                </a:solidFill>
              </a:rPr>
              <a:t>’</a:t>
            </a:r>
            <a:r>
              <a:rPr lang="fi-FI" sz="1800" b="1" dirty="0" err="1">
                <a:solidFill>
                  <a:schemeClr val="tx1"/>
                </a:solidFill>
              </a:rPr>
              <a:t>would</a:t>
            </a:r>
            <a:r>
              <a:rPr lang="fi-FI" sz="1800" b="1" dirty="0">
                <a:solidFill>
                  <a:schemeClr val="tx1"/>
                </a:solidFill>
              </a:rPr>
              <a:t> </a:t>
            </a:r>
            <a:r>
              <a:rPr lang="fi-FI" sz="1800" b="1" dirty="0" err="1">
                <a:solidFill>
                  <a:schemeClr val="tx1"/>
                </a:solidFill>
              </a:rPr>
              <a:t>have</a:t>
            </a:r>
            <a:r>
              <a:rPr lang="fi-FI" sz="1800" b="1" dirty="0">
                <a:solidFill>
                  <a:schemeClr val="tx1"/>
                </a:solidFill>
              </a:rPr>
              <a:t>’ + 3. </a:t>
            </a:r>
            <a:r>
              <a:rPr lang="fi-FI" sz="1800" b="1" dirty="0" smtClean="0">
                <a:solidFill>
                  <a:schemeClr val="tx1"/>
                </a:solidFill>
              </a:rPr>
              <a:t>muoto       </a:t>
            </a:r>
            <a:r>
              <a:rPr lang="fi-FI" sz="1800" dirty="0" smtClean="0">
                <a:solidFill>
                  <a:schemeClr val="tx1"/>
                </a:solidFill>
              </a:rPr>
              <a:t>SIVULAUSEESSA</a:t>
            </a:r>
            <a:r>
              <a:rPr lang="fi-FI" sz="1800" b="1" dirty="0" smtClean="0">
                <a:solidFill>
                  <a:schemeClr val="tx1"/>
                </a:solidFill>
              </a:rPr>
              <a:t> </a:t>
            </a:r>
            <a:r>
              <a:rPr lang="fi-FI" sz="1800" b="1" dirty="0">
                <a:solidFill>
                  <a:schemeClr val="tx1"/>
                </a:solidFill>
              </a:rPr>
              <a:t>(</a:t>
            </a:r>
            <a:r>
              <a:rPr lang="fi-FI" sz="1800" b="1" dirty="0" err="1">
                <a:solidFill>
                  <a:schemeClr val="tx1"/>
                </a:solidFill>
              </a:rPr>
              <a:t>if</a:t>
            </a:r>
            <a:r>
              <a:rPr lang="fi-FI" sz="1800" b="1" dirty="0">
                <a:solidFill>
                  <a:schemeClr val="tx1"/>
                </a:solidFill>
              </a:rPr>
              <a:t>-lause) </a:t>
            </a:r>
            <a:r>
              <a:rPr lang="fi-FI" sz="1800" b="1" dirty="0" smtClean="0">
                <a:solidFill>
                  <a:schemeClr val="tx1"/>
                </a:solidFill>
              </a:rPr>
              <a:t>pluskvamperfekti</a:t>
            </a:r>
            <a:endParaRPr lang="fi-FI" sz="1800" b="1" dirty="0">
              <a:solidFill>
                <a:schemeClr val="tx1"/>
              </a:solidFill>
            </a:endParaRPr>
          </a:p>
          <a:p>
            <a:pPr marL="0" lvl="0" indent="0">
              <a:spcBef>
                <a:spcPts val="620"/>
              </a:spcBef>
              <a:buClr>
                <a:srgbClr val="000000"/>
              </a:buClr>
              <a:buSzPct val="25000"/>
              <a:buNone/>
            </a:pPr>
            <a:endParaRPr lang="fi-FI" sz="2800" dirty="0" smtClean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u="none" strike="noStrike" cap="none" dirty="0" smtClean="0">
                <a:sym typeface="Calibri"/>
              </a:rPr>
              <a:t>1</a:t>
            </a:r>
            <a:r>
              <a:rPr lang="fi-FI" sz="2800" u="none" strike="noStrike" cap="none" dirty="0">
                <a:sym typeface="Calibri"/>
              </a:rPr>
              <a:t>. Mitä olisit tehnyt viime viikonloppuna, jos sinulla olisi ollut aikaa?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	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What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would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have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done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last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weekend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endParaRPr lang="fi-FI" sz="2800" b="0" u="none" strike="noStrike" cap="none" dirty="0" smtClean="0">
              <a:solidFill>
                <a:schemeClr val="dk1"/>
              </a:solidFill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if</a:t>
            </a:r>
            <a:r>
              <a:rPr lang="fi-FI" sz="2800" b="0" u="none" strike="noStrike" cap="none" dirty="0" smtClean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	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had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had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time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?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2. Olisin saattanut mennä pelaamaan rugbya, jos kaverini olisivat tulleet mukaani.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	I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might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have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gone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to play rugby </a:t>
            </a:r>
            <a:endParaRPr lang="fi-FI" sz="2800" b="0" u="none" strike="noStrike" cap="none" dirty="0" smtClean="0">
              <a:solidFill>
                <a:schemeClr val="dk1"/>
              </a:solidFill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if</a:t>
            </a:r>
            <a:r>
              <a:rPr lang="fi-FI" sz="2800" b="0" u="none" strike="noStrike" cap="none" dirty="0" smtClean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my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mates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had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come</a:t>
            </a:r>
            <a:r>
              <a:rPr lang="fi-FI" sz="2800" b="0" u="none" strike="noStrike" cap="none" dirty="0" smtClean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with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me.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252550" y="1008131"/>
            <a:ext cx="8622294" cy="52894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6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3. Jos en olisi syönyt niin monta donitsia, en tuntisi itseäni niin sairaaksi nyt.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I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hadn’t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eaten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dougnuts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lang="fi-FI" sz="2600" b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600" dirty="0">
                <a:solidFill>
                  <a:schemeClr val="dk1"/>
                </a:solidFill>
              </a:rPr>
              <a:t>	</a:t>
            </a:r>
            <a:r>
              <a:rPr lang="fi-FI" sz="26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6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wouldn’t</a:t>
            </a:r>
            <a:r>
              <a:rPr lang="fi-FI" sz="26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feel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6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sick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6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4. Olisit ehkä päässyt poliisikouluun, jos et olisi ollut niin hidas testeissä.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might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got /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got into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Police 	Academy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hadn’t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slow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tests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6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5. Sinun olisit voinut pärjätä paremmin, ellet olisi syönyt kymmentä donitsia juuri ennen juoksukisaa.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better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fi-FI" sz="2600" b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600" dirty="0">
                <a:solidFill>
                  <a:schemeClr val="dk1"/>
                </a:solidFill>
              </a:rPr>
              <a:t>	</a:t>
            </a:r>
            <a:r>
              <a:rPr lang="fi-FI" sz="26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6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hadn’t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eaten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</a:t>
            </a:r>
            <a:r>
              <a:rPr lang="fi-FI" sz="26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doughnuts</a:t>
            </a:r>
            <a:r>
              <a:rPr lang="fi-FI" sz="26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600" dirty="0">
                <a:solidFill>
                  <a:schemeClr val="dk1"/>
                </a:solidFill>
              </a:rPr>
              <a:t> </a:t>
            </a:r>
            <a:r>
              <a:rPr lang="fi-FI" sz="26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race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Shape 161"/>
          <p:cNvSpPr txBox="1">
            <a:spLocks noGrp="1"/>
          </p:cNvSpPr>
          <p:nvPr>
            <p:ph type="title"/>
          </p:nvPr>
        </p:nvSpPr>
        <p:spPr>
          <a:xfrm>
            <a:off x="365654" y="299201"/>
            <a:ext cx="8509189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PÄÄLAUSEESSA</a:t>
            </a:r>
            <a:r>
              <a:rPr lang="fi-FI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’</a:t>
            </a:r>
            <a:r>
              <a:rPr lang="fi-FI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+ 3. </a:t>
            </a:r>
            <a:r>
              <a:rPr lang="fi-FI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muoto   </a:t>
            </a:r>
            <a:r>
              <a:rPr lang="fi-FI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SIVULAUSEESSA</a:t>
            </a:r>
            <a:r>
              <a:rPr lang="fi-FI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-lause) pluskvamperfekti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23528" y="421865"/>
            <a:ext cx="8509189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PÄÄLAUSEESSA</a:t>
            </a:r>
            <a:r>
              <a:rPr lang="fi-FI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’</a:t>
            </a:r>
            <a:r>
              <a:rPr lang="fi-FI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+ 3. </a:t>
            </a:r>
            <a:r>
              <a:rPr lang="fi-FI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muoto   </a:t>
            </a:r>
            <a:r>
              <a:rPr lang="fi-FI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SIVULAUSEESSA</a:t>
            </a:r>
            <a:r>
              <a:rPr lang="fi-FI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-lause) pluskvamperfekti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323528" y="1052736"/>
            <a:ext cx="8424935" cy="52894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6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6. </a:t>
            </a:r>
            <a:r>
              <a:rPr lang="fi-FI" sz="2600" b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Kyliesta</a:t>
            </a:r>
            <a:r>
              <a:rPr lang="fi-FI" sz="26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olisi voinut tulla taidemaalari, jos hän olisi mennyt taidekouluun.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Kylie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become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painter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fi-FI" sz="2600" b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600" dirty="0">
                <a:solidFill>
                  <a:schemeClr val="dk1"/>
                </a:solidFill>
              </a:rPr>
              <a:t>	</a:t>
            </a:r>
            <a:r>
              <a:rPr lang="fi-FI" sz="26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6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gone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6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7. Ainakin hänen olisi pitänyt yrittää, jos hän todella olisi halunnut sitä.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At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least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tried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fi-FI" sz="2600" b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600" dirty="0">
                <a:solidFill>
                  <a:schemeClr val="dk1"/>
                </a:solidFill>
              </a:rPr>
              <a:t>	</a:t>
            </a:r>
            <a:r>
              <a:rPr lang="fi-FI" sz="26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6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really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wanted</a:t>
            </a:r>
            <a:r>
              <a:rPr lang="fi-FI" sz="26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6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8. Olisivatko kuuluisat taideasiantuntijat saattaneet ostaa hänen taulujaan, jos kaikki olisi mennyt toisin.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Might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famous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experts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bought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paintings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everything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gone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differently</a:t>
            </a:r>
            <a:r>
              <a:rPr lang="fi-FI" sz="26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Konditionaali</a:t>
            </a:r>
            <a:endParaRPr lang="fi-FI" sz="4000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54980" y="1184869"/>
            <a:ext cx="8579295" cy="485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dirty="0"/>
              <a:t>E</a:t>
            </a:r>
            <a:r>
              <a:rPr lang="fi-FI" sz="28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nglannin </a:t>
            </a:r>
            <a:r>
              <a:rPr lang="fi-FI" sz="2800" b="0" i="0" u="none" strike="noStrike" cap="none" dirty="0" err="1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dirty="0" smtClean="0"/>
              <a:t>-</a:t>
            </a:r>
            <a:r>
              <a:rPr lang="fi-FI" sz="28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apuverbi 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vastaa suomessa verbin -</a:t>
            </a:r>
            <a:r>
              <a:rPr lang="fi-FI" sz="28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isi-liitettä</a:t>
            </a:r>
            <a:endParaRPr lang="fi-FI"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59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59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I’d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buy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laptop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wish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stop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raining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said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he’d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lend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Geoff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money.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promised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wouldn’t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 a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difference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2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960" b="1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457200" indent="-457200">
              <a:lnSpc>
                <a:spcPct val="80000"/>
              </a:lnSpc>
              <a:spcBef>
                <a:spcPts val="592"/>
              </a:spcBef>
              <a:buClrTx/>
            </a:pPr>
            <a:r>
              <a:rPr lang="fi-FI" sz="2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suomen -isi = </a:t>
            </a:r>
            <a:r>
              <a:rPr lang="fi-FI" sz="2800" b="1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i-FI" sz="2800" b="1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wouldn’t</a:t>
            </a:r>
            <a:r>
              <a:rPr lang="fi-FI" sz="2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indent="-457200">
              <a:lnSpc>
                <a:spcPct val="80000"/>
              </a:lnSpc>
              <a:spcBef>
                <a:spcPts val="592"/>
              </a:spcBef>
              <a:buClrTx/>
            </a:pPr>
            <a:r>
              <a:rPr lang="fi-FI" sz="2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tai </a:t>
            </a:r>
            <a:r>
              <a:rPr lang="fi-FI" sz="280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lyhennetty muoto </a:t>
            </a:r>
            <a:r>
              <a:rPr lang="fi-FI" sz="28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’d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>
                <a:solidFill>
                  <a:srgbClr val="2DA2BF"/>
                </a:solidFill>
              </a:rPr>
              <a:t>Konditionaali</a:t>
            </a:r>
            <a:endParaRPr lang="fi-FI" sz="4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06866" y="1184869"/>
            <a:ext cx="8579295" cy="485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fi-FI" sz="2635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Paitsi ’</a:t>
            </a:r>
            <a:r>
              <a:rPr lang="fi-FI" sz="2635" b="0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635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’ myös muita apuverbejä voidaan käyttää konditionaalissa. </a:t>
            </a:r>
            <a:endParaRPr lang="fi-FI" sz="2635" b="0" i="0" u="none" strike="noStrike" cap="none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come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35" b="0" u="none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635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endParaRPr lang="fi-FI" sz="2635" b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35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Voisin </a:t>
            </a:r>
            <a:r>
              <a:rPr lang="fi-FI" sz="2635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tulla kanssasi.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u="none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635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come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early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35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Sinun </a:t>
            </a:r>
            <a:r>
              <a:rPr lang="fi-FI" sz="2635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pitäisi tulla aikaisin.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Karen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ought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too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35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Karenin </a:t>
            </a:r>
            <a:r>
              <a:rPr lang="fi-FI" sz="2635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pitäisi olla siellä myös.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Jeff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might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 join us.	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Jeff saattaisi liittyä seuraamme.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2"/>
              </a:spcBef>
              <a:buClrTx/>
              <a:buSzPct val="25000"/>
              <a:buFont typeface="Arial"/>
              <a:buNone/>
            </a:pPr>
            <a:endParaRPr sz="221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>
                <a:solidFill>
                  <a:srgbClr val="2DA2BF"/>
                </a:solidFill>
              </a:rPr>
              <a:t>Konditionaali</a:t>
            </a:r>
            <a:endParaRPr lang="fi-FI" sz="4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95536" y="1556791"/>
            <a:ext cx="8579295" cy="485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35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3500" b="0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would</a:t>
            </a: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	-isi</a:t>
            </a:r>
            <a:endParaRPr lang="fi-FI" sz="2800" b="0" u="none" strike="noStrike" cap="none" dirty="0">
              <a:solidFill>
                <a:srgbClr val="2DA2BF"/>
              </a:solidFill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	</a:t>
            </a:r>
            <a:r>
              <a:rPr lang="fi-FI" sz="2800" b="0" u="none" strike="noStrike" cap="none" dirty="0" smtClean="0">
                <a:solidFill>
                  <a:schemeClr val="dk1"/>
                </a:solidFill>
                <a:sym typeface="Calibri"/>
              </a:rPr>
              <a:t>	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could</a:t>
            </a: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dirty="0">
                <a:solidFill>
                  <a:srgbClr val="2DA2BF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voisi</a:t>
            </a: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, osaisi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	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should</a:t>
            </a:r>
            <a:r>
              <a:rPr lang="fi-FI" sz="2800" dirty="0" smtClean="0">
                <a:solidFill>
                  <a:srgbClr val="2DA2BF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pitäisi </a:t>
            </a:r>
            <a:endParaRPr lang="fi-FI" sz="2800" b="0" u="none" strike="noStrike" cap="none" dirty="0">
              <a:solidFill>
                <a:srgbClr val="2DA2BF"/>
              </a:solidFill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	</a:t>
            </a:r>
            <a:r>
              <a:rPr lang="fi-FI" sz="2800" b="0" u="none" strike="noStrike" cap="none" dirty="0" smtClean="0">
                <a:solidFill>
                  <a:schemeClr val="dk1"/>
                </a:solidFill>
                <a:sym typeface="Calibri"/>
              </a:rPr>
              <a:t>	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ought</a:t>
            </a:r>
            <a:r>
              <a:rPr lang="fi-FI" sz="2800" b="0" u="none" strike="noStrike" cap="none" dirty="0" smtClean="0">
                <a:solidFill>
                  <a:schemeClr val="dk1"/>
                </a:solidFill>
                <a:sym typeface="Calibri"/>
              </a:rPr>
              <a:t> to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pitäisi </a:t>
            </a:r>
            <a:endParaRPr lang="fi-FI" sz="2800" b="0" u="none" strike="noStrike" cap="none" dirty="0">
              <a:solidFill>
                <a:srgbClr val="2DA2BF"/>
              </a:solidFill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	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might</a:t>
            </a: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dirty="0" smtClean="0">
                <a:solidFill>
                  <a:schemeClr val="dk1"/>
                </a:solidFill>
              </a:rPr>
              <a:t>	</a:t>
            </a:r>
            <a:r>
              <a:rPr lang="fi-FI" sz="2800" dirty="0" smtClean="0"/>
              <a:t>s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aattaisi</a:t>
            </a:r>
            <a:endParaRPr lang="fi-FI" sz="2800" b="0" u="none" strike="noStrike" cap="none" dirty="0">
              <a:solidFill>
                <a:srgbClr val="2DA2BF"/>
              </a:solidFill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endParaRPr lang="fi-FI" sz="2400" b="0" i="0" u="none" strike="noStrike" cap="none" dirty="0" smtClean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lnSpc>
                <a:spcPct val="90000"/>
              </a:lnSpc>
              <a:spcBef>
                <a:spcPts val="480"/>
              </a:spcBef>
              <a:buClrTx/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tx1"/>
                </a:solidFill>
              </a:rPr>
              <a:t>’</a:t>
            </a:r>
            <a:r>
              <a:rPr lang="fi-FI" sz="2800" b="0" i="1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ought</a:t>
            </a:r>
            <a:r>
              <a:rPr lang="fi-FI" sz="2800" b="0" i="1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to</a:t>
            </a:r>
            <a:r>
              <a:rPr lang="fi-FI" sz="2800" dirty="0" smtClean="0">
                <a:solidFill>
                  <a:schemeClr val="tx1"/>
                </a:solidFill>
              </a:rPr>
              <a:t>’ </a:t>
            </a:r>
            <a:r>
              <a:rPr lang="fi-FI" sz="28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on </a:t>
            </a: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nykyään harvinaisempi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Huomaa, että sen yhteydessä on käytettävä partikkelia ’to’</a:t>
            </a:r>
          </a:p>
          <a:p>
            <a:pPr marL="0" marR="0" lvl="0" indent="0" algn="l" rtl="0">
              <a:lnSpc>
                <a:spcPct val="90000"/>
              </a:lnSpc>
              <a:spcBef>
                <a:spcPts val="520"/>
              </a:spcBef>
              <a:buClrTx/>
              <a:buSzPct val="25000"/>
              <a:buFont typeface="Arial"/>
              <a:buNone/>
            </a:pPr>
            <a:endParaRPr sz="26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75932" y="223599"/>
            <a:ext cx="8229600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 smtClean="0">
                <a:solidFill>
                  <a:srgbClr val="2DA2BF"/>
                </a:solidFill>
              </a:rPr>
              <a:t>Nykyhetken konditionaali</a:t>
            </a:r>
            <a:endParaRPr lang="fi-FI" sz="4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144491" y="1008687"/>
            <a:ext cx="8892481" cy="5073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  <a:buClrTx/>
            </a:pP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Yleisimmin konditionaalia käytetään ehtovirkkeissä.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Käännä. 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Clr>
                <a:srgbClr val="2DA2BF"/>
              </a:buClr>
              <a:buSzPct val="25000"/>
              <a:buNone/>
            </a:pPr>
            <a:r>
              <a:rPr lang="fi-FI" sz="2800" u="sng" dirty="0" smtClean="0">
                <a:solidFill>
                  <a:schemeClr val="tx1"/>
                </a:solidFill>
              </a:rPr>
              <a:t>If</a:t>
            </a:r>
            <a:r>
              <a:rPr lang="fi-FI" sz="2800" dirty="0" smtClean="0">
                <a:solidFill>
                  <a:schemeClr val="dk1"/>
                </a:solidFill>
              </a:rPr>
              <a:t> </a:t>
            </a:r>
            <a:r>
              <a:rPr lang="fi-FI" sz="2800" dirty="0">
                <a:solidFill>
                  <a:schemeClr val="dk1"/>
                </a:solidFill>
              </a:rPr>
              <a:t>I </a:t>
            </a:r>
            <a:r>
              <a:rPr lang="fi-FI" sz="2800" b="1" dirty="0">
                <a:solidFill>
                  <a:schemeClr val="dk1"/>
                </a:solidFill>
              </a:rPr>
              <a:t>got</a:t>
            </a:r>
            <a:r>
              <a:rPr lang="fi-FI" sz="2800" dirty="0">
                <a:solidFill>
                  <a:schemeClr val="dk1"/>
                </a:solidFill>
              </a:rPr>
              <a:t> a summer </a:t>
            </a:r>
            <a:r>
              <a:rPr lang="fi-FI" sz="2800" dirty="0" err="1">
                <a:solidFill>
                  <a:schemeClr val="dk1"/>
                </a:solidFill>
              </a:rPr>
              <a:t>job</a:t>
            </a:r>
            <a:r>
              <a:rPr lang="fi-FI" sz="2800" dirty="0">
                <a:solidFill>
                  <a:schemeClr val="dk1"/>
                </a:solidFill>
              </a:rPr>
              <a:t>, I </a:t>
            </a:r>
            <a:r>
              <a:rPr lang="fi-FI" sz="2800" b="1" dirty="0" err="1">
                <a:solidFill>
                  <a:schemeClr val="dk1"/>
                </a:solidFill>
              </a:rPr>
              <a:t>would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be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very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happy</a:t>
            </a:r>
            <a:r>
              <a:rPr lang="fi-FI" sz="28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25000"/>
              <a:buNone/>
            </a:pPr>
            <a:r>
              <a:rPr lang="fi-FI" sz="2800" dirty="0" smtClean="0"/>
              <a:t>	Jos </a:t>
            </a:r>
            <a:r>
              <a:rPr lang="fi-FI" sz="2800" dirty="0"/>
              <a:t>saisin kesätöitä, olisin erittäin tyytyväinen.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25000"/>
              <a:buNone/>
            </a:pPr>
            <a:r>
              <a:rPr lang="fi-FI" sz="2800" u="sng" dirty="0" smtClean="0">
                <a:solidFill>
                  <a:schemeClr val="tx1"/>
                </a:solidFill>
              </a:rPr>
              <a:t>If</a:t>
            </a:r>
            <a:r>
              <a:rPr lang="fi-FI" sz="2800" dirty="0" smtClean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you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came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late</a:t>
            </a:r>
            <a:r>
              <a:rPr lang="fi-FI" sz="2800" dirty="0">
                <a:solidFill>
                  <a:schemeClr val="dk1"/>
                </a:solidFill>
              </a:rPr>
              <a:t>, </a:t>
            </a:r>
            <a:r>
              <a:rPr lang="fi-FI" sz="2800" dirty="0" err="1">
                <a:solidFill>
                  <a:schemeClr val="dk1"/>
                </a:solidFill>
              </a:rPr>
              <a:t>we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might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>
                <a:solidFill>
                  <a:schemeClr val="dk1"/>
                </a:solidFill>
              </a:rPr>
              <a:t>go </a:t>
            </a:r>
            <a:r>
              <a:rPr lang="fi-FI" sz="2800" dirty="0" err="1">
                <a:solidFill>
                  <a:schemeClr val="dk1"/>
                </a:solidFill>
              </a:rPr>
              <a:t>without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you</a:t>
            </a:r>
            <a:r>
              <a:rPr lang="fi-FI" sz="28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SzPct val="25000"/>
              <a:buNone/>
            </a:pPr>
            <a:r>
              <a:rPr lang="fi-FI" sz="2800" dirty="0" smtClean="0"/>
              <a:t>	Jos </a:t>
            </a:r>
            <a:r>
              <a:rPr lang="fi-FI" sz="2800" dirty="0"/>
              <a:t>tulisit myöhässä, saattaisimme lähteä ilman sinua.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25000"/>
              <a:buNone/>
            </a:pPr>
            <a:r>
              <a:rPr lang="fi-FI" sz="2800" dirty="0" smtClean="0">
                <a:solidFill>
                  <a:schemeClr val="dk1"/>
                </a:solidFill>
              </a:rPr>
              <a:t>I </a:t>
            </a:r>
            <a:r>
              <a:rPr lang="fi-FI" sz="2800" b="1" dirty="0" err="1">
                <a:solidFill>
                  <a:schemeClr val="dk1"/>
                </a:solidFill>
              </a:rPr>
              <a:t>could</a:t>
            </a:r>
            <a:r>
              <a:rPr lang="fi-FI" sz="2800" b="1" dirty="0">
                <a:solidFill>
                  <a:schemeClr val="dk1"/>
                </a:solidFill>
              </a:rPr>
              <a:t> go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jogging</a:t>
            </a:r>
            <a:r>
              <a:rPr lang="fi-FI" sz="2800" dirty="0">
                <a:solidFill>
                  <a:srgbClr val="DA1F28"/>
                </a:solidFill>
              </a:rPr>
              <a:t> </a:t>
            </a:r>
            <a:r>
              <a:rPr lang="fi-FI" sz="2800" u="sng" dirty="0" err="1">
                <a:solidFill>
                  <a:schemeClr val="tx1"/>
                </a:solidFill>
              </a:rPr>
              <a:t>if</a:t>
            </a:r>
            <a:r>
              <a:rPr lang="fi-FI" sz="2800" dirty="0">
                <a:solidFill>
                  <a:srgbClr val="DA1F28"/>
                </a:solidFill>
              </a:rPr>
              <a:t> </a:t>
            </a:r>
            <a:r>
              <a:rPr lang="fi-FI" sz="2800" dirty="0">
                <a:solidFill>
                  <a:schemeClr val="dk1"/>
                </a:solidFill>
              </a:rPr>
              <a:t>I </a:t>
            </a:r>
            <a:r>
              <a:rPr lang="fi-FI" sz="2800" b="1" dirty="0" err="1">
                <a:solidFill>
                  <a:schemeClr val="dk1"/>
                </a:solidFill>
              </a:rPr>
              <a:t>had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spare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time</a:t>
            </a:r>
            <a:r>
              <a:rPr lang="fi-FI" sz="28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SzPct val="25000"/>
              <a:buNone/>
            </a:pPr>
            <a:r>
              <a:rPr lang="fi-FI" sz="2800" dirty="0" smtClean="0"/>
              <a:t>	Voisin </a:t>
            </a:r>
            <a:r>
              <a:rPr lang="fi-FI" sz="2800" dirty="0"/>
              <a:t>mennä hölkkäämään, jos minulla olisi aikaa.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25000"/>
              <a:buNone/>
            </a:pPr>
            <a:r>
              <a:rPr lang="fi-FI" sz="2800" dirty="0" smtClean="0">
                <a:solidFill>
                  <a:schemeClr val="dk1"/>
                </a:solidFill>
              </a:rPr>
              <a:t>I </a:t>
            </a:r>
            <a:r>
              <a:rPr lang="fi-FI" sz="2800" b="1" dirty="0" err="1">
                <a:solidFill>
                  <a:schemeClr val="dk1"/>
                </a:solidFill>
              </a:rPr>
              <a:t>wouldn’t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do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>
                <a:solidFill>
                  <a:schemeClr val="dk1"/>
                </a:solidFill>
              </a:rPr>
              <a:t>a </a:t>
            </a:r>
            <a:r>
              <a:rPr lang="fi-FI" sz="2800" dirty="0" err="1">
                <a:solidFill>
                  <a:schemeClr val="dk1"/>
                </a:solidFill>
              </a:rPr>
              <a:t>bungee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jump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u="sng" dirty="0" err="1">
                <a:solidFill>
                  <a:schemeClr val="tx1"/>
                </a:solidFill>
              </a:rPr>
              <a:t>even</a:t>
            </a:r>
            <a:r>
              <a:rPr lang="fi-FI" sz="2800" u="sng" dirty="0">
                <a:solidFill>
                  <a:schemeClr val="tx1"/>
                </a:solidFill>
              </a:rPr>
              <a:t> </a:t>
            </a:r>
            <a:r>
              <a:rPr lang="fi-FI" sz="2800" u="sng" dirty="0" err="1">
                <a:solidFill>
                  <a:schemeClr val="tx1"/>
                </a:solidFill>
              </a:rPr>
              <a:t>if</a:t>
            </a:r>
            <a:r>
              <a:rPr lang="fi-FI" sz="2800" u="sng" dirty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you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paid</a:t>
            </a:r>
            <a:r>
              <a:rPr lang="fi-FI" sz="2800" dirty="0">
                <a:solidFill>
                  <a:schemeClr val="dk1"/>
                </a:solidFill>
              </a:rPr>
              <a:t> me.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fi-FI" sz="2800" dirty="0"/>
              <a:t>	</a:t>
            </a:r>
            <a:r>
              <a:rPr lang="fi-FI" sz="2800" dirty="0" smtClean="0"/>
              <a:t>En </a:t>
            </a:r>
            <a:r>
              <a:rPr lang="fi-FI" sz="2800" dirty="0"/>
              <a:t>hyppäisi </a:t>
            </a:r>
            <a:r>
              <a:rPr lang="fi-FI" sz="2800" dirty="0" err="1"/>
              <a:t>benji</a:t>
            </a:r>
            <a:r>
              <a:rPr lang="fi-FI" sz="2800" dirty="0"/>
              <a:t>-hyppyä, vaikka maksaisit </a:t>
            </a:r>
            <a:r>
              <a:rPr lang="fi-FI" sz="2800" dirty="0" smtClean="0"/>
              <a:t>minulle. 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endParaRPr lang="fi-FI" sz="28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</a:rPr>
              <a:t>Mitä huomaat aikamuotojen käytöstä?</a:t>
            </a:r>
            <a:endParaRPr lang="fi-FI" sz="2800" dirty="0">
              <a:solidFill>
                <a:srgbClr val="000000"/>
              </a:solidFill>
            </a:endParaRP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SzPct val="25000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>
                <a:solidFill>
                  <a:srgbClr val="2DA2BF"/>
                </a:solidFill>
              </a:rPr>
              <a:t>Nykyhetken </a:t>
            </a:r>
            <a:r>
              <a:rPr lang="fi-FI" sz="4000" dirty="0" smtClean="0">
                <a:solidFill>
                  <a:srgbClr val="2DA2BF"/>
                </a:solidFill>
              </a:rPr>
              <a:t>konditionaali</a:t>
            </a:r>
            <a:endParaRPr lang="fi-FI" sz="30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251519" y="1124744"/>
            <a:ext cx="8723311" cy="52894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lnSpc>
                <a:spcPct val="80000"/>
              </a:lnSpc>
              <a:spcBef>
                <a:spcPts val="0"/>
              </a:spcBef>
              <a:buClr>
                <a:srgbClr val="2DA2BF"/>
              </a:buClr>
              <a:buSzPct val="25000"/>
            </a:pPr>
            <a:endParaRPr lang="fi-FI" sz="2800" b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lnSpc>
                <a:spcPct val="80000"/>
              </a:lnSpc>
              <a:spcBef>
                <a:spcPts val="434"/>
              </a:spcBef>
              <a:buSzPct val="25000"/>
            </a:pPr>
            <a:endParaRPr sz="2800" b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lnSpc>
                <a:spcPct val="70000"/>
              </a:lnSpc>
              <a:spcBef>
                <a:spcPts val="620"/>
              </a:spcBef>
              <a:buClrTx/>
            </a:pP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”Jossiteltaessa” nykyhetken aikamuodossa on </a:t>
            </a:r>
          </a:p>
          <a:p>
            <a:pPr marL="0" marR="0" lvl="0" indent="0" algn="l" rtl="0">
              <a:lnSpc>
                <a:spcPct val="70000"/>
              </a:lnSpc>
              <a:spcBef>
                <a:spcPts val="666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lang="fi-FI" sz="2800" b="0" u="none" strike="noStrike" cap="none" dirty="0" smtClean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666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dirty="0">
                <a:solidFill>
                  <a:srgbClr val="2DA2BF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PÄÄLAUSEESSA </a:t>
            </a:r>
            <a:r>
              <a:rPr lang="fi-FI" sz="28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2800" b="1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’ + perusmuoto</a:t>
            </a:r>
          </a:p>
          <a:p>
            <a:pPr marL="0" marR="0" lvl="0" indent="0" algn="l" rtl="0">
              <a:lnSpc>
                <a:spcPct val="70000"/>
              </a:lnSpc>
              <a:spcBef>
                <a:spcPts val="666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		ja </a:t>
            </a:r>
          </a:p>
          <a:p>
            <a:pPr marL="0" marR="0" lvl="0" indent="0" algn="l" rtl="0">
              <a:lnSpc>
                <a:spcPct val="70000"/>
              </a:lnSpc>
              <a:spcBef>
                <a:spcPts val="666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SIVULAUSEESSA (</a:t>
            </a:r>
            <a:r>
              <a:rPr lang="fi-FI" sz="2800" b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-lause) </a:t>
            </a:r>
            <a:r>
              <a:rPr lang="fi-FI" sz="28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imperfekti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fi-FI" sz="4000" dirty="0" err="1" smtClean="0">
                <a:solidFill>
                  <a:srgbClr val="2DA2BF"/>
                </a:solidFill>
              </a:rPr>
              <a:t>Activate</a:t>
            </a:r>
            <a:endParaRPr lang="fi-FI" sz="400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59531" y="1124743"/>
            <a:ext cx="8445624" cy="53095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rgbClr val="000000"/>
              </a:buClr>
              <a:buSzPct val="25000"/>
              <a:buNone/>
            </a:pPr>
            <a:r>
              <a:rPr lang="fi-FI" sz="2000" dirty="0" smtClean="0"/>
              <a:t>PÄÄLAUSEESSA</a:t>
            </a:r>
            <a:r>
              <a:rPr lang="fi-FI" sz="2000" b="1" dirty="0" smtClean="0"/>
              <a:t> </a:t>
            </a:r>
            <a:r>
              <a:rPr lang="fi-FI" sz="2000" b="1" dirty="0"/>
              <a:t>’</a:t>
            </a:r>
            <a:r>
              <a:rPr lang="fi-FI" sz="2000" b="1" dirty="0" err="1"/>
              <a:t>would</a:t>
            </a:r>
            <a:r>
              <a:rPr lang="fi-FI" sz="2000" b="1" dirty="0"/>
              <a:t>’ + </a:t>
            </a:r>
            <a:r>
              <a:rPr lang="fi-FI" sz="2000" b="1" dirty="0" smtClean="0"/>
              <a:t>perusmuoto        </a:t>
            </a:r>
            <a:r>
              <a:rPr lang="fi-FI" sz="2000" dirty="0" smtClean="0"/>
              <a:t>SIVULAUSEESSA</a:t>
            </a:r>
            <a:r>
              <a:rPr lang="fi-FI" sz="2000" b="1" dirty="0" smtClean="0"/>
              <a:t> </a:t>
            </a:r>
            <a:r>
              <a:rPr lang="fi-FI" sz="2000" b="1" dirty="0"/>
              <a:t>(</a:t>
            </a:r>
            <a:r>
              <a:rPr lang="fi-FI" sz="2000" b="1" dirty="0" err="1"/>
              <a:t>if</a:t>
            </a:r>
            <a:r>
              <a:rPr lang="fi-FI" sz="2000" b="1" dirty="0"/>
              <a:t>-lause) </a:t>
            </a:r>
            <a:r>
              <a:rPr lang="fi-FI" sz="2000" b="1" dirty="0" smtClean="0"/>
              <a:t>imperfekti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rgbClr val="000000"/>
              </a:buClr>
              <a:buSzPct val="25000"/>
              <a:buNone/>
            </a:pPr>
            <a:endParaRPr lang="fi-FI"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rgbClr val="000000"/>
              </a:buClr>
              <a:buSzPct val="25000"/>
              <a:buNone/>
            </a:pPr>
            <a:r>
              <a:rPr lang="fi-FI" sz="280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Valitse </a:t>
            </a:r>
            <a:r>
              <a:rPr lang="fi-FI" sz="2800" i="0" u="none" strike="noStrike" cap="none" dirty="0">
                <a:latin typeface="Calibri"/>
                <a:ea typeface="Calibri"/>
                <a:cs typeface="Calibri"/>
                <a:sym typeface="Calibri"/>
              </a:rPr>
              <a:t>oikea vaihtoehto.</a:t>
            </a: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None/>
            </a:pPr>
            <a:r>
              <a:rPr lang="fi-FI" sz="28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If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eyes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smaller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he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wouldn’t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wasn’t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handsome</a:t>
            </a:r>
            <a:r>
              <a:rPr lang="fi-FI" sz="28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25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dirty="0" smtClean="0">
                <a:solidFill>
                  <a:srgbClr val="000000"/>
                </a:solidFill>
              </a:rPr>
              <a:t>If </a:t>
            </a:r>
            <a:r>
              <a:rPr lang="fi-FI" sz="2800" dirty="0" err="1">
                <a:solidFill>
                  <a:srgbClr val="000000"/>
                </a:solidFill>
              </a:rPr>
              <a:t>his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eyes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b="1" dirty="0" err="1" smtClean="0"/>
              <a:t>were</a:t>
            </a:r>
            <a:r>
              <a:rPr lang="fi-FI" sz="2800" b="1" dirty="0" smtClean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smaller</a:t>
            </a:r>
            <a:r>
              <a:rPr lang="fi-FI" sz="2800" dirty="0">
                <a:solidFill>
                  <a:srgbClr val="000000"/>
                </a:solidFill>
              </a:rPr>
              <a:t>, </a:t>
            </a:r>
            <a:endParaRPr lang="fi-FI" sz="28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25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dirty="0" smtClean="0">
                <a:solidFill>
                  <a:srgbClr val="000000"/>
                </a:solidFill>
              </a:rPr>
              <a:t>he </a:t>
            </a:r>
            <a:r>
              <a:rPr lang="fi-FI" sz="2800" b="1" dirty="0" err="1" smtClean="0"/>
              <a:t>wouldn’t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be</a:t>
            </a:r>
            <a:r>
              <a:rPr lang="fi-FI" sz="2800" b="1" dirty="0" smtClean="0"/>
              <a:t>  </a:t>
            </a:r>
            <a:r>
              <a:rPr lang="fi-FI" sz="2800" dirty="0" err="1">
                <a:solidFill>
                  <a:srgbClr val="000000"/>
                </a:solidFill>
              </a:rPr>
              <a:t>this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</a:rPr>
              <a:t>handsome</a:t>
            </a:r>
            <a:r>
              <a:rPr lang="fi-FI" sz="2800" dirty="0" smtClean="0">
                <a:solidFill>
                  <a:srgbClr val="000000"/>
                </a:solidFill>
              </a:rPr>
              <a:t>.</a:t>
            </a:r>
            <a:endParaRPr lang="fi-FI" sz="2800" b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If he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wouldn’t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didn't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money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wouldn’t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go /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didn’t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go 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much</a:t>
            </a:r>
            <a:r>
              <a:rPr lang="fi-FI" sz="28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25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dirty="0" smtClean="0">
                <a:solidFill>
                  <a:srgbClr val="000000"/>
                </a:solidFill>
              </a:rPr>
              <a:t>If he </a:t>
            </a:r>
            <a:r>
              <a:rPr lang="fi-FI" sz="2800" b="1" dirty="0" err="1" smtClean="0"/>
              <a:t>didn't</a:t>
            </a:r>
            <a:r>
              <a:rPr lang="fi-FI" sz="2800" b="1" dirty="0" smtClean="0"/>
              <a:t> </a:t>
            </a:r>
            <a:r>
              <a:rPr lang="fi-FI" sz="2800" b="1" dirty="0" err="1"/>
              <a:t>have</a:t>
            </a:r>
            <a:r>
              <a:rPr lang="fi-FI" sz="2800" b="1" dirty="0"/>
              <a:t> </a:t>
            </a:r>
            <a:r>
              <a:rPr lang="fi-FI" sz="2800" dirty="0" smtClean="0">
                <a:solidFill>
                  <a:srgbClr val="000000"/>
                </a:solidFill>
              </a:rPr>
              <a:t>money</a:t>
            </a:r>
            <a:r>
              <a:rPr lang="fi-FI" sz="2800" dirty="0">
                <a:solidFill>
                  <a:srgbClr val="000000"/>
                </a:solidFill>
              </a:rPr>
              <a:t>, </a:t>
            </a:r>
            <a:endParaRPr lang="fi-FI" sz="28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25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dirty="0" smtClean="0">
                <a:solidFill>
                  <a:srgbClr val="000000"/>
                </a:solidFill>
              </a:rPr>
              <a:t>he </a:t>
            </a:r>
            <a:r>
              <a:rPr lang="fi-FI" sz="2800" b="1" dirty="0" err="1"/>
              <a:t>wouldn’t</a:t>
            </a:r>
            <a:r>
              <a:rPr lang="fi-FI" sz="2800" b="1" dirty="0"/>
              <a:t> </a:t>
            </a:r>
            <a:r>
              <a:rPr lang="fi-FI" sz="2800" b="1" dirty="0" smtClean="0"/>
              <a:t>go</a:t>
            </a:r>
            <a:r>
              <a:rPr lang="fi-FI" sz="2800" b="1" dirty="0" smtClean="0">
                <a:solidFill>
                  <a:srgbClr val="000000"/>
                </a:solidFill>
              </a:rPr>
              <a:t> </a:t>
            </a:r>
            <a:r>
              <a:rPr lang="fi-FI" sz="2800" dirty="0">
                <a:solidFill>
                  <a:srgbClr val="000000"/>
                </a:solidFill>
              </a:rPr>
              <a:t>out </a:t>
            </a:r>
            <a:r>
              <a:rPr lang="fi-FI" sz="2800" dirty="0" err="1">
                <a:solidFill>
                  <a:srgbClr val="000000"/>
                </a:solidFill>
              </a:rPr>
              <a:t>so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</a:rPr>
              <a:t>much</a:t>
            </a:r>
            <a:r>
              <a:rPr lang="fi-FI" sz="2800" dirty="0">
                <a:solidFill>
                  <a:srgbClr val="000000"/>
                </a:solidFill>
              </a:rPr>
              <a:t>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04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lang="fi-FI" sz="2800" b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872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51997"/>
          </a:xfrm>
        </p:spPr>
        <p:txBody>
          <a:bodyPr/>
          <a:lstStyle/>
          <a:p>
            <a:r>
              <a:rPr lang="fi-FI" dirty="0" err="1" smtClean="0"/>
              <a:t>Activate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26634"/>
            <a:ext cx="8229600" cy="4525963"/>
          </a:xfrm>
        </p:spPr>
        <p:txBody>
          <a:bodyPr/>
          <a:lstStyle/>
          <a:p>
            <a:pPr marL="0" lvl="0" indent="0">
              <a:lnSpc>
                <a:spcPct val="120000"/>
              </a:lnSpc>
              <a:spcBef>
                <a:spcPts val="504"/>
              </a:spcBef>
              <a:buClr>
                <a:srgbClr val="000000"/>
              </a:buClr>
              <a:buSzPct val="25000"/>
              <a:buNone/>
            </a:pPr>
            <a:r>
              <a:rPr lang="fi-FI" sz="2800" dirty="0">
                <a:solidFill>
                  <a:srgbClr val="000000"/>
                </a:solidFill>
              </a:rPr>
              <a:t>3. If </a:t>
            </a:r>
            <a:r>
              <a:rPr lang="fi-FI" sz="2800" dirty="0" err="1">
                <a:solidFill>
                  <a:srgbClr val="000000"/>
                </a:solidFill>
              </a:rPr>
              <a:t>she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b="1" dirty="0" err="1">
                <a:solidFill>
                  <a:srgbClr val="000000"/>
                </a:solidFill>
              </a:rPr>
              <a:t>would</a:t>
            </a:r>
            <a:r>
              <a:rPr lang="fi-FI" sz="2800" b="1" dirty="0">
                <a:solidFill>
                  <a:srgbClr val="000000"/>
                </a:solidFill>
              </a:rPr>
              <a:t> </a:t>
            </a:r>
            <a:r>
              <a:rPr lang="fi-FI" sz="2800" b="1" dirty="0" err="1">
                <a:solidFill>
                  <a:srgbClr val="000000"/>
                </a:solidFill>
              </a:rPr>
              <a:t>know</a:t>
            </a:r>
            <a:r>
              <a:rPr lang="fi-FI" sz="2800" b="1" dirty="0">
                <a:solidFill>
                  <a:srgbClr val="000000"/>
                </a:solidFill>
              </a:rPr>
              <a:t> / </a:t>
            </a:r>
            <a:r>
              <a:rPr lang="fi-FI" sz="2800" b="1" dirty="0" err="1">
                <a:solidFill>
                  <a:srgbClr val="000000"/>
                </a:solidFill>
              </a:rPr>
              <a:t>knew</a:t>
            </a:r>
            <a:r>
              <a:rPr lang="fi-FI" sz="2800" b="1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the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truth</a:t>
            </a:r>
            <a:r>
              <a:rPr lang="fi-FI" sz="2800" dirty="0">
                <a:solidFill>
                  <a:srgbClr val="000000"/>
                </a:solidFill>
              </a:rPr>
              <a:t>, </a:t>
            </a:r>
            <a:endParaRPr lang="fi-FI" sz="2800" dirty="0" smtClean="0">
              <a:solidFill>
                <a:srgbClr val="000000"/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504"/>
              </a:spcBef>
              <a:buClr>
                <a:srgbClr val="000000"/>
              </a:buClr>
              <a:buSzPct val="25000"/>
              <a:buNone/>
            </a:pP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smtClean="0">
                <a:solidFill>
                  <a:srgbClr val="000000"/>
                </a:solidFill>
              </a:rPr>
              <a:t>   </a:t>
            </a:r>
            <a:r>
              <a:rPr lang="fi-FI" sz="2800" dirty="0" err="1" smtClean="0">
                <a:solidFill>
                  <a:srgbClr val="000000"/>
                </a:solidFill>
              </a:rPr>
              <a:t>she</a:t>
            </a:r>
            <a:r>
              <a:rPr lang="fi-FI" sz="2800" dirty="0" smtClean="0">
                <a:solidFill>
                  <a:srgbClr val="000000"/>
                </a:solidFill>
              </a:rPr>
              <a:t> </a:t>
            </a:r>
            <a:r>
              <a:rPr lang="fi-FI" sz="2800" b="1" dirty="0" err="1">
                <a:solidFill>
                  <a:srgbClr val="000000"/>
                </a:solidFill>
              </a:rPr>
              <a:t>would</a:t>
            </a:r>
            <a:r>
              <a:rPr lang="fi-FI" sz="2800" b="1" dirty="0">
                <a:solidFill>
                  <a:srgbClr val="000000"/>
                </a:solidFill>
              </a:rPr>
              <a:t> </a:t>
            </a:r>
            <a:r>
              <a:rPr lang="fi-FI" sz="2800" b="1" dirty="0" err="1">
                <a:solidFill>
                  <a:srgbClr val="000000"/>
                </a:solidFill>
              </a:rPr>
              <a:t>tell</a:t>
            </a:r>
            <a:r>
              <a:rPr lang="fi-FI" sz="2800" b="1" dirty="0">
                <a:solidFill>
                  <a:srgbClr val="000000"/>
                </a:solidFill>
              </a:rPr>
              <a:t> / </a:t>
            </a:r>
            <a:r>
              <a:rPr lang="fi-FI" sz="2800" b="1" dirty="0" err="1">
                <a:solidFill>
                  <a:srgbClr val="000000"/>
                </a:solidFill>
              </a:rPr>
              <a:t>told</a:t>
            </a:r>
            <a:r>
              <a:rPr lang="fi-FI" sz="2800" b="1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him</a:t>
            </a:r>
            <a:r>
              <a:rPr lang="fi-FI" sz="2800" dirty="0">
                <a:solidFill>
                  <a:srgbClr val="000000"/>
                </a:solidFill>
              </a:rPr>
              <a:t>. </a:t>
            </a:r>
            <a:endParaRPr lang="fi-FI" sz="28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rgbClr val="000000"/>
              </a:buClr>
              <a:buSzPct val="25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dirty="0" smtClean="0">
                <a:solidFill>
                  <a:srgbClr val="000000"/>
                </a:solidFill>
              </a:rPr>
              <a:t>If </a:t>
            </a:r>
            <a:r>
              <a:rPr lang="fi-FI" sz="2800" dirty="0" err="1" smtClean="0">
                <a:solidFill>
                  <a:srgbClr val="000000"/>
                </a:solidFill>
              </a:rPr>
              <a:t>she</a:t>
            </a:r>
            <a:r>
              <a:rPr lang="fi-FI" sz="2800" b="1" dirty="0" smtClean="0">
                <a:solidFill>
                  <a:srgbClr val="000000"/>
                </a:solidFill>
              </a:rPr>
              <a:t> </a:t>
            </a:r>
            <a:r>
              <a:rPr lang="fi-FI" sz="2800" b="1" dirty="0" err="1"/>
              <a:t>knew</a:t>
            </a:r>
            <a:r>
              <a:rPr lang="fi-FI" sz="2800" b="1" dirty="0"/>
              <a:t> </a:t>
            </a:r>
            <a:r>
              <a:rPr lang="fi-FI" sz="2800" dirty="0" err="1">
                <a:solidFill>
                  <a:srgbClr val="000000"/>
                </a:solidFill>
              </a:rPr>
              <a:t>the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truth</a:t>
            </a:r>
            <a:r>
              <a:rPr lang="fi-FI" sz="2800" dirty="0">
                <a:solidFill>
                  <a:srgbClr val="000000"/>
                </a:solidFill>
              </a:rPr>
              <a:t>, </a:t>
            </a:r>
            <a:r>
              <a:rPr lang="fi-FI" sz="2800" dirty="0" err="1">
                <a:solidFill>
                  <a:srgbClr val="000000"/>
                </a:solidFill>
              </a:rPr>
              <a:t>she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b="1" dirty="0" err="1"/>
              <a:t>would</a:t>
            </a:r>
            <a:r>
              <a:rPr lang="fi-FI" sz="2800" b="1" dirty="0"/>
              <a:t> </a:t>
            </a:r>
            <a:r>
              <a:rPr lang="fi-FI" sz="2800" b="1" dirty="0" err="1"/>
              <a:t>tell</a:t>
            </a:r>
            <a:r>
              <a:rPr lang="fi-FI" sz="2800" b="1" dirty="0"/>
              <a:t> </a:t>
            </a:r>
            <a:r>
              <a:rPr lang="fi-FI" sz="2800" dirty="0" err="1" smtClean="0">
                <a:solidFill>
                  <a:srgbClr val="000000"/>
                </a:solidFill>
              </a:rPr>
              <a:t>him</a:t>
            </a:r>
            <a:r>
              <a:rPr lang="fi-FI" sz="2800" dirty="0">
                <a:solidFill>
                  <a:srgbClr val="000000"/>
                </a:solidFill>
              </a:rPr>
              <a:t>. </a:t>
            </a:r>
          </a:p>
          <a:p>
            <a:pPr marL="0" lvl="0" indent="0">
              <a:lnSpc>
                <a:spcPct val="120000"/>
              </a:lnSpc>
              <a:spcBef>
                <a:spcPts val="2400"/>
              </a:spcBef>
              <a:buClr>
                <a:srgbClr val="000000"/>
              </a:buClr>
              <a:buSzPct val="25000"/>
              <a:buNone/>
            </a:pPr>
            <a:r>
              <a:rPr lang="fi-FI" sz="2800" dirty="0" smtClean="0">
                <a:solidFill>
                  <a:srgbClr val="000000"/>
                </a:solidFill>
              </a:rPr>
              <a:t>4. I </a:t>
            </a:r>
            <a:r>
              <a:rPr lang="fi-FI" sz="2800" b="1" dirty="0" err="1" smtClean="0">
                <a:solidFill>
                  <a:srgbClr val="000000"/>
                </a:solidFill>
              </a:rPr>
              <a:t>might</a:t>
            </a:r>
            <a:r>
              <a:rPr lang="fi-FI" sz="2800" b="1" dirty="0" smtClean="0">
                <a:solidFill>
                  <a:srgbClr val="000000"/>
                </a:solidFill>
              </a:rPr>
              <a:t> </a:t>
            </a:r>
            <a:r>
              <a:rPr lang="fi-FI" sz="2800" b="1" dirty="0" err="1" smtClean="0">
                <a:solidFill>
                  <a:srgbClr val="000000"/>
                </a:solidFill>
              </a:rPr>
              <a:t>come</a:t>
            </a:r>
            <a:r>
              <a:rPr lang="fi-FI" sz="2800" b="1" dirty="0" smtClean="0">
                <a:solidFill>
                  <a:srgbClr val="000000"/>
                </a:solidFill>
              </a:rPr>
              <a:t> / </a:t>
            </a:r>
            <a:r>
              <a:rPr lang="fi-FI" sz="2800" b="1" dirty="0" err="1" smtClean="0">
                <a:solidFill>
                  <a:srgbClr val="000000"/>
                </a:solidFill>
              </a:rPr>
              <a:t>came</a:t>
            </a:r>
            <a:r>
              <a:rPr lang="fi-FI" sz="2800" b="1" dirty="0" smtClean="0">
                <a:solidFill>
                  <a:srgbClr val="000000"/>
                </a:solidFill>
              </a:rPr>
              <a:t> </a:t>
            </a:r>
          </a:p>
          <a:p>
            <a:pPr marL="0" lvl="0" indent="0">
              <a:lnSpc>
                <a:spcPct val="120000"/>
              </a:lnSpc>
              <a:spcBef>
                <a:spcPts val="504"/>
              </a:spcBef>
              <a:buClr>
                <a:srgbClr val="000000"/>
              </a:buClr>
              <a:buSzPct val="25000"/>
              <a:buNone/>
            </a:pPr>
            <a:r>
              <a:rPr lang="fi-FI" sz="2800" dirty="0" smtClean="0">
                <a:solidFill>
                  <a:srgbClr val="000000"/>
                </a:solidFill>
              </a:rPr>
              <a:t>     </a:t>
            </a:r>
            <a:r>
              <a:rPr lang="fi-FI" sz="2800" dirty="0" err="1" smtClean="0">
                <a:solidFill>
                  <a:srgbClr val="000000"/>
                </a:solidFill>
              </a:rPr>
              <a:t>if</a:t>
            </a:r>
            <a:r>
              <a:rPr lang="fi-FI" sz="2800" dirty="0" smtClean="0">
                <a:solidFill>
                  <a:srgbClr val="000000"/>
                </a:solidFill>
              </a:rPr>
              <a:t> I </a:t>
            </a:r>
            <a:r>
              <a:rPr lang="fi-FI" sz="2800" b="1" dirty="0" err="1" smtClean="0">
                <a:solidFill>
                  <a:srgbClr val="000000"/>
                </a:solidFill>
              </a:rPr>
              <a:t>would</a:t>
            </a:r>
            <a:r>
              <a:rPr lang="fi-FI" sz="2800" b="1" dirty="0" smtClean="0">
                <a:solidFill>
                  <a:srgbClr val="000000"/>
                </a:solidFill>
              </a:rPr>
              <a:t> </a:t>
            </a:r>
            <a:r>
              <a:rPr lang="fi-FI" sz="2800" b="1" dirty="0" err="1" smtClean="0">
                <a:solidFill>
                  <a:srgbClr val="000000"/>
                </a:solidFill>
              </a:rPr>
              <a:t>have</a:t>
            </a:r>
            <a:r>
              <a:rPr lang="fi-FI" sz="2800" b="1" dirty="0" smtClean="0">
                <a:solidFill>
                  <a:srgbClr val="000000"/>
                </a:solidFill>
              </a:rPr>
              <a:t> / </a:t>
            </a:r>
            <a:r>
              <a:rPr lang="fi-FI" sz="2800" b="1" dirty="0" err="1" smtClean="0">
                <a:solidFill>
                  <a:srgbClr val="000000"/>
                </a:solidFill>
              </a:rPr>
              <a:t>had</a:t>
            </a:r>
            <a:r>
              <a:rPr lang="fi-FI" sz="2800" dirty="0" smtClean="0">
                <a:solidFill>
                  <a:srgbClr val="000000"/>
                </a:solidFill>
              </a:rPr>
              <a:t> a </a:t>
            </a:r>
            <a:r>
              <a:rPr lang="fi-FI" sz="2800" dirty="0" err="1" smtClean="0">
                <a:solidFill>
                  <a:srgbClr val="000000"/>
                </a:solidFill>
              </a:rPr>
              <a:t>car</a:t>
            </a:r>
            <a:r>
              <a:rPr lang="fi-FI" sz="2800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rgbClr val="000000"/>
              </a:buClr>
              <a:buSzPct val="25000"/>
              <a:buNone/>
            </a:pPr>
            <a:r>
              <a:rPr lang="fi-FI" sz="2800" dirty="0" smtClean="0">
                <a:solidFill>
                  <a:srgbClr val="000000"/>
                </a:solidFill>
              </a:rPr>
              <a:t>	I </a:t>
            </a:r>
            <a:r>
              <a:rPr lang="fi-FI" sz="2800" b="1" dirty="0" err="1"/>
              <a:t>might</a:t>
            </a:r>
            <a:r>
              <a:rPr lang="fi-FI" sz="2800" b="1" dirty="0"/>
              <a:t> </a:t>
            </a:r>
            <a:r>
              <a:rPr lang="fi-FI" sz="2800" b="1" dirty="0" err="1"/>
              <a:t>come</a:t>
            </a:r>
            <a:r>
              <a:rPr lang="fi-FI" sz="2800" b="1" dirty="0"/>
              <a:t> </a:t>
            </a:r>
            <a:r>
              <a:rPr lang="fi-FI" sz="2800" dirty="0" err="1" smtClean="0">
                <a:solidFill>
                  <a:srgbClr val="000000"/>
                </a:solidFill>
              </a:rPr>
              <a:t>if</a:t>
            </a:r>
            <a:r>
              <a:rPr lang="fi-FI" sz="2800" dirty="0" smtClean="0">
                <a:solidFill>
                  <a:srgbClr val="000000"/>
                </a:solidFill>
              </a:rPr>
              <a:t> I </a:t>
            </a:r>
            <a:r>
              <a:rPr lang="fi-FI" sz="2800" b="1" dirty="0" err="1" smtClean="0"/>
              <a:t>had</a:t>
            </a:r>
            <a:r>
              <a:rPr lang="fi-FI" sz="2800" dirty="0" smtClean="0"/>
              <a:t> </a:t>
            </a:r>
            <a:r>
              <a:rPr lang="fi-FI" sz="2800" dirty="0">
                <a:solidFill>
                  <a:srgbClr val="000000"/>
                </a:solidFill>
              </a:rPr>
              <a:t>a </a:t>
            </a:r>
            <a:r>
              <a:rPr lang="fi-FI" sz="2800" dirty="0" err="1">
                <a:solidFill>
                  <a:srgbClr val="000000"/>
                </a:solidFill>
              </a:rPr>
              <a:t>car</a:t>
            </a:r>
            <a:r>
              <a:rPr lang="fi-FI" sz="2800" dirty="0">
                <a:solidFill>
                  <a:srgbClr val="000000"/>
                </a:solidFill>
              </a:rPr>
              <a:t>.</a:t>
            </a:r>
          </a:p>
          <a:p>
            <a:pPr marL="0" lvl="0" indent="0">
              <a:lnSpc>
                <a:spcPct val="120000"/>
              </a:lnSpc>
              <a:spcBef>
                <a:spcPts val="504"/>
              </a:spcBef>
              <a:buClr>
                <a:srgbClr val="000000"/>
              </a:buClr>
              <a:buSzPct val="25000"/>
              <a:buNone/>
            </a:pPr>
            <a:endParaRPr lang="fi-FI" dirty="0" smtClean="0">
              <a:solidFill>
                <a:srgbClr val="00000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9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 smtClean="0">
                <a:solidFill>
                  <a:srgbClr val="2DA2BF"/>
                </a:solidFill>
              </a:rPr>
              <a:t>Menneen ajan konditionaali</a:t>
            </a:r>
            <a:endParaRPr lang="fi-FI" sz="4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251519" y="1340767"/>
            <a:ext cx="8723311" cy="5073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lnSpc>
                <a:spcPct val="90000"/>
              </a:lnSpc>
              <a:spcBef>
                <a:spcPts val="0"/>
              </a:spcBef>
              <a:buClrTx/>
            </a:pP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Kerrottaessa mitä aiemmin olisi tapahtunut / olisi </a:t>
            </a:r>
            <a:r>
              <a:rPr lang="fi-FI" sz="28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tehty, </a:t>
            </a: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käytetään menneen ajan konditionaalia</a:t>
            </a:r>
            <a:r>
              <a:rPr lang="fi-FI" sz="28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ClrTx/>
              <a:buNone/>
            </a:pPr>
            <a:endParaRPr lang="fi-FI" sz="2800" b="0" i="0" u="none" strike="noStrike" cap="none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ClrTx/>
              <a:buNone/>
            </a:pPr>
            <a:endParaRPr lang="fi-FI" sz="2800" b="0" i="0" u="none" strike="noStrike" cap="none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80000"/>
              </a:lnSpc>
              <a:spcBef>
                <a:spcPts val="0"/>
              </a:spcBef>
              <a:buClr>
                <a:srgbClr val="2DA2BF"/>
              </a:buClr>
              <a:buSzPct val="25000"/>
              <a:buNone/>
            </a:pPr>
            <a:r>
              <a:rPr lang="fi-FI" sz="2800" u="sng" dirty="0">
                <a:solidFill>
                  <a:schemeClr val="tx1"/>
                </a:solidFill>
              </a:rPr>
              <a:t>If</a:t>
            </a:r>
            <a:r>
              <a:rPr lang="fi-FI" sz="2800" dirty="0">
                <a:solidFill>
                  <a:schemeClr val="tx1"/>
                </a:solidFill>
              </a:rPr>
              <a:t> I </a:t>
            </a:r>
            <a:r>
              <a:rPr lang="fi-FI" sz="2800" b="1" dirty="0" err="1">
                <a:solidFill>
                  <a:schemeClr val="tx1"/>
                </a:solidFill>
              </a:rPr>
              <a:t>had</a:t>
            </a:r>
            <a:r>
              <a:rPr lang="fi-FI" sz="2800" b="1" dirty="0">
                <a:solidFill>
                  <a:schemeClr val="tx1"/>
                </a:solidFill>
              </a:rPr>
              <a:t> </a:t>
            </a:r>
            <a:r>
              <a:rPr lang="fi-FI" sz="2800" b="1" dirty="0">
                <a:solidFill>
                  <a:schemeClr val="dk1"/>
                </a:solidFill>
              </a:rPr>
              <a:t>got </a:t>
            </a:r>
            <a:r>
              <a:rPr lang="fi-FI" sz="2800" dirty="0">
                <a:solidFill>
                  <a:schemeClr val="dk1"/>
                </a:solidFill>
              </a:rPr>
              <a:t>a summer </a:t>
            </a:r>
            <a:r>
              <a:rPr lang="fi-FI" sz="2800" dirty="0" err="1">
                <a:solidFill>
                  <a:schemeClr val="dk1"/>
                </a:solidFill>
              </a:rPr>
              <a:t>job</a:t>
            </a:r>
            <a:r>
              <a:rPr lang="fi-FI" sz="2800" dirty="0">
                <a:solidFill>
                  <a:schemeClr val="dk1"/>
                </a:solidFill>
              </a:rPr>
              <a:t>, I </a:t>
            </a:r>
            <a:r>
              <a:rPr lang="fi-FI" sz="2800" b="1" dirty="0" err="1">
                <a:solidFill>
                  <a:schemeClr val="dk1"/>
                </a:solidFill>
              </a:rPr>
              <a:t>would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have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been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very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happy</a:t>
            </a:r>
            <a:r>
              <a:rPr lang="fi-FI" sz="28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SzPct val="25000"/>
              <a:buNone/>
            </a:pPr>
            <a:r>
              <a:rPr lang="fi-FI" sz="2800" dirty="0"/>
              <a:t>	Jos olisin saanut kesätöitä, olisin ollut erittäin </a:t>
            </a:r>
            <a:r>
              <a:rPr lang="fi-FI" sz="2800" dirty="0" smtClean="0"/>
              <a:t>	tyytyväinen</a:t>
            </a:r>
            <a:r>
              <a:rPr lang="fi-FI" sz="2800" dirty="0"/>
              <a:t>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25000"/>
              <a:buNone/>
            </a:pPr>
            <a:r>
              <a:rPr lang="fi-FI" sz="2800" u="sng" dirty="0">
                <a:solidFill>
                  <a:schemeClr val="tx1"/>
                </a:solidFill>
              </a:rPr>
              <a:t>If </a:t>
            </a:r>
            <a:r>
              <a:rPr lang="fi-FI" sz="2800" dirty="0" err="1">
                <a:solidFill>
                  <a:schemeClr val="dk1"/>
                </a:solidFill>
              </a:rPr>
              <a:t>you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had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come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late</a:t>
            </a:r>
            <a:r>
              <a:rPr lang="fi-FI" sz="2800" dirty="0">
                <a:solidFill>
                  <a:schemeClr val="dk1"/>
                </a:solidFill>
              </a:rPr>
              <a:t>, </a:t>
            </a:r>
            <a:r>
              <a:rPr lang="fi-FI" sz="2800" dirty="0" err="1">
                <a:solidFill>
                  <a:schemeClr val="dk1"/>
                </a:solidFill>
              </a:rPr>
              <a:t>we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might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have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gone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without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you</a:t>
            </a:r>
            <a:r>
              <a:rPr lang="fi-FI" sz="28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SzPct val="25000"/>
              <a:buNone/>
            </a:pPr>
            <a:r>
              <a:rPr lang="fi-FI" sz="2800" dirty="0"/>
              <a:t>	Jos olisit tulisit myöhässä, olisimme saattaneet </a:t>
            </a:r>
            <a:r>
              <a:rPr lang="fi-FI" sz="2800" dirty="0" smtClean="0"/>
              <a:t>	lähteä </a:t>
            </a:r>
            <a:r>
              <a:rPr lang="fi-FI" sz="2800" dirty="0"/>
              <a:t>ilman sinua.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ClrTx/>
              <a:buNone/>
            </a:pPr>
            <a:endParaRPr lang="fi-FI" sz="2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Tx/>
              <a:buFont typeface="Arial"/>
              <a:buNone/>
            </a:pPr>
            <a:r>
              <a:rPr lang="fi-FI" sz="28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lang="fi-FI" sz="2800" b="0" i="1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Tx/>
              <a:buFont typeface="Arial"/>
              <a:buNone/>
            </a:pPr>
            <a:endParaRPr lang="fi-FI" sz="2800" i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Tx/>
              <a:buFont typeface="Arial"/>
              <a:buNone/>
            </a:pPr>
            <a:endParaRPr lang="fi-FI" sz="28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248</Words>
  <Application>Microsoft Office PowerPoint</Application>
  <PresentationFormat>Näytössä katseltava diaesitys (4:3)</PresentationFormat>
  <Paragraphs>128</Paragraphs>
  <Slides>14</Slides>
  <Notes>13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Office-teema</vt:lpstr>
      <vt:lpstr>PowerPoint-esitys</vt:lpstr>
      <vt:lpstr>Konditionaali</vt:lpstr>
      <vt:lpstr>Konditionaali</vt:lpstr>
      <vt:lpstr>Konditionaali</vt:lpstr>
      <vt:lpstr>Nykyhetken konditionaali</vt:lpstr>
      <vt:lpstr>Nykyhetken konditionaali</vt:lpstr>
      <vt:lpstr>Activate</vt:lpstr>
      <vt:lpstr>Activate</vt:lpstr>
      <vt:lpstr>Menneen ajan konditionaali</vt:lpstr>
      <vt:lpstr>Menneen ajan konditionaali</vt:lpstr>
      <vt:lpstr>Menneen ajan konditionaali</vt:lpstr>
      <vt:lpstr>Activate </vt:lpstr>
      <vt:lpstr>PÄÄLAUSEESSA ’would have’ + 3. muoto   SIVULAUSEESSA (if-lause) pluskvamperfekti</vt:lpstr>
      <vt:lpstr>PÄÄLAUSEESSA ’would have’ + 3. muoto   SIVULAUSEESSA (if-lause) pluskvamperfekti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Kaasinen Kaija</dc:creator>
  <cp:lastModifiedBy>Kaisa-Kerttu Peltola</cp:lastModifiedBy>
  <cp:revision>10</cp:revision>
  <dcterms:modified xsi:type="dcterms:W3CDTF">2018-01-10T06:45:11Z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-1046759118</vt:i4>
  </property>
  <property fmtid="{D5CDD505-2E9C-101B-9397-08002B2CF9AE}" pid="3" name="_NewReviewCycle">
    <vt:lpwstr/>
  </property>
  <property fmtid="{D5CDD505-2E9C-101B-9397-08002B2CF9AE}" pid="4" name="_EmailSubject">
    <vt:lpwstr>Ryhmävaraus 02.12.2016 20:00</vt:lpwstr>
  </property>
  <property fmtid="{D5CDD505-2E9C-101B-9397-08002B2CF9AE}" pid="5" name="_AuthorEmail">
    <vt:lpwstr>Elina.Karapalo@tampere.fi</vt:lpwstr>
  </property>
  <property fmtid="{D5CDD505-2E9C-101B-9397-08002B2CF9AE}" pid="6" name="_AuthorEmailDisplayName">
    <vt:lpwstr>Karapalo Elina</vt:lpwstr>
  </property>
</Properties>
</file>