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E874D7-3373-4E38-AD67-C5A4ED5A4F05}">
  <a:tblStyle styleId="{92E874D7-3373-4E38-AD67-C5A4ED5A4F0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0F4"/>
          </a:solidFill>
        </a:fill>
      </a:tcStyle>
    </a:wholeTbl>
    <a:band1H>
      <a:tcStyle>
        <a:tcBdr/>
        <a:fill>
          <a:solidFill>
            <a:srgbClr val="CCDFE8"/>
          </a:solidFill>
        </a:fill>
      </a:tcStyle>
    </a:band1H>
    <a:band1V>
      <a:tcStyle>
        <a:tcBdr/>
        <a:fill>
          <a:solidFill>
            <a:srgbClr val="CCDFE8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17463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4642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5996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8684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3310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2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5953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2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0156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566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5516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0538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762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3694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1885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seuraavassa diassa.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8567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031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6765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585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7138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011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661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 lang="fi-FI" sz="400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body" idx="2"/>
          </p:nvPr>
        </p:nvSpPr>
        <p:spPr>
          <a:xfrm>
            <a:off x="179511" y="1412775"/>
            <a:ext cx="8640960" cy="48245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HUOM!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Muistathan epäsäännöllisen </a:t>
            </a:r>
            <a:r>
              <a:rPr lang="fi-FI" sz="2800" i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800" i="1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i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-verbin?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6" name="Shape 156"/>
          <p:cNvGraphicFramePr/>
          <p:nvPr>
            <p:extLst>
              <p:ext uri="{D42A27DB-BD31-4B8C-83A1-F6EECF244321}">
                <p14:modId xmlns:p14="http://schemas.microsoft.com/office/powerpoint/2010/main" val="2246119494"/>
              </p:ext>
            </p:extLst>
          </p:nvPr>
        </p:nvGraphicFramePr>
        <p:xfrm>
          <a:off x="683568" y="2636911"/>
          <a:ext cx="7848900" cy="3122200"/>
        </p:xfrm>
        <a:graphic>
          <a:graphicData uri="http://schemas.openxmlformats.org/drawingml/2006/table">
            <a:tbl>
              <a:tblPr firstRow="1" bandRow="1">
                <a:noFill/>
                <a:tableStyleId>{92E874D7-3373-4E38-AD67-C5A4ED5A4F05}</a:tableStyleId>
              </a:tblPr>
              <a:tblGrid>
                <a:gridCol w="261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u="none" strike="noStrike" cap="none" dirty="0">
                          <a:solidFill>
                            <a:srgbClr val="000000"/>
                          </a:solidFill>
                        </a:rPr>
                        <a:t>Väite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u="none" strike="noStrike" cap="none">
                          <a:solidFill>
                            <a:srgbClr val="000000"/>
                          </a:solidFill>
                        </a:rPr>
                        <a:t>Kielto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u="none" strike="noStrike" cap="none">
                          <a:solidFill>
                            <a:srgbClr val="000000"/>
                          </a:solidFill>
                        </a:rPr>
                        <a:t>Kysymys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i="0" u="none" strike="noStrike" cap="none" dirty="0"/>
                        <a:t>I </a:t>
                      </a:r>
                      <a:r>
                        <a:rPr lang="fi-FI" sz="1800" b="1" i="0" u="none" strike="noStrike" cap="none" dirty="0"/>
                        <a:t>am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i="0" u="none" strike="noStrike" cap="none" dirty="0" err="1"/>
                        <a:t>here</a:t>
                      </a:r>
                      <a:r>
                        <a:rPr lang="fi-FI" sz="1800" i="0" u="none" strike="noStrike" cap="none" dirty="0"/>
                        <a:t>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1800" i="0" u="none" strike="noStrike" cap="none"/>
                        <a:t>I </a:t>
                      </a:r>
                      <a:r>
                        <a:rPr lang="fi-FI" sz="1800" b="1" i="0" u="none" strike="noStrike" cap="none"/>
                        <a:t>am not </a:t>
                      </a:r>
                      <a:r>
                        <a:rPr lang="fi-FI" sz="1800" i="0" u="none" strike="noStrike" cap="none"/>
                        <a:t>here.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b="1" i="0" u="none" strike="noStrike" cap="none"/>
                        <a:t>Am</a:t>
                      </a:r>
                      <a:r>
                        <a:rPr lang="fi-FI" sz="1800" i="0" u="none" strike="noStrike" cap="none"/>
                        <a:t> I here?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i="0" u="none" strike="noStrike" cap="none" dirty="0" err="1"/>
                        <a:t>You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b="1" i="0" u="none" strike="noStrike" cap="none" dirty="0" err="1"/>
                        <a:t>are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i="0" u="none" strike="noStrike" cap="none" dirty="0" err="1"/>
                        <a:t>there</a:t>
                      </a:r>
                      <a:r>
                        <a:rPr lang="fi-FI" sz="1800" i="0" u="none" strike="noStrike" cap="none" dirty="0"/>
                        <a:t>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1800" i="0" u="none" strike="noStrike" cap="none" dirty="0" err="1"/>
                        <a:t>You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b="1" i="0" u="none" strike="noStrike" cap="none" dirty="0" err="1"/>
                        <a:t>aren’t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i="0" u="none" strike="noStrike" cap="none" dirty="0" err="1"/>
                        <a:t>there</a:t>
                      </a:r>
                      <a:r>
                        <a:rPr lang="fi-FI" sz="1800" i="0" u="none" strike="noStrike" cap="none" dirty="0"/>
                        <a:t>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b="1" i="0" u="none" strike="noStrike" cap="none"/>
                        <a:t>Are</a:t>
                      </a:r>
                      <a:r>
                        <a:rPr lang="fi-FI" sz="1800" i="0" u="none" strike="noStrike" cap="none"/>
                        <a:t> you there?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i="0" u="none" strike="noStrike" cap="none"/>
                        <a:t>He/She/It </a:t>
                      </a:r>
                      <a:r>
                        <a:rPr lang="fi-FI" sz="1800" b="1" i="0" u="none" strike="noStrike" cap="none"/>
                        <a:t>is</a:t>
                      </a:r>
                      <a:r>
                        <a:rPr lang="fi-FI" sz="1800" i="0" u="none" strike="noStrike" cap="none"/>
                        <a:t> here.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i="0" u="none" strike="noStrike" cap="none" dirty="0"/>
                        <a:t>He/</a:t>
                      </a:r>
                      <a:r>
                        <a:rPr lang="fi-FI" sz="1800" i="0" u="none" strike="noStrike" cap="none" dirty="0" err="1"/>
                        <a:t>She</a:t>
                      </a:r>
                      <a:r>
                        <a:rPr lang="fi-FI" sz="1800" i="0" u="none" strike="noStrike" cap="none" dirty="0"/>
                        <a:t>/It </a:t>
                      </a:r>
                      <a:r>
                        <a:rPr lang="fi-FI" sz="1800" b="1" i="0" u="none" strike="noStrike" cap="none" dirty="0" err="1"/>
                        <a:t>isn’t</a:t>
                      </a:r>
                      <a:r>
                        <a:rPr lang="fi-FI" sz="1800" b="1" i="0" u="none" strike="noStrike" cap="none" dirty="0"/>
                        <a:t> </a:t>
                      </a:r>
                      <a:r>
                        <a:rPr lang="fi-FI" sz="1800" i="0" u="none" strike="noStrike" cap="none" dirty="0" err="1"/>
                        <a:t>here</a:t>
                      </a:r>
                      <a:endParaRPr lang="fi-FI" sz="1800" i="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b="1" i="0" u="none" strike="noStrike" cap="none" dirty="0"/>
                        <a:t>Is</a:t>
                      </a:r>
                      <a:r>
                        <a:rPr lang="fi-FI" sz="1800" i="0" u="none" strike="noStrike" cap="none" dirty="0"/>
                        <a:t> he/</a:t>
                      </a:r>
                      <a:r>
                        <a:rPr lang="fi-FI" sz="1800" i="0" u="none" strike="noStrike" cap="none" dirty="0" err="1"/>
                        <a:t>she</a:t>
                      </a:r>
                      <a:r>
                        <a:rPr lang="fi-FI" sz="1800" i="0" u="none" strike="noStrike" cap="none" dirty="0"/>
                        <a:t>/it </a:t>
                      </a:r>
                      <a:r>
                        <a:rPr lang="fi-FI" sz="1800" i="0" u="none" strike="noStrike" cap="none" dirty="0" err="1"/>
                        <a:t>here</a:t>
                      </a:r>
                      <a:r>
                        <a:rPr lang="fi-FI" sz="1800" i="0" u="none" strike="noStrike" cap="none" dirty="0"/>
                        <a:t>?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i="0" u="none" strike="noStrike" cap="none"/>
                        <a:t>We </a:t>
                      </a:r>
                      <a:r>
                        <a:rPr lang="fi-FI" sz="1800" b="1" i="0" u="none" strike="noStrike" cap="none"/>
                        <a:t>are</a:t>
                      </a:r>
                      <a:r>
                        <a:rPr lang="fi-FI" sz="1800" i="0" u="none" strike="noStrike" cap="none"/>
                        <a:t> there.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1800" i="0" u="none" strike="noStrike" cap="none"/>
                        <a:t>We </a:t>
                      </a:r>
                      <a:r>
                        <a:rPr lang="fi-FI" sz="1800" b="1" i="0" u="none" strike="noStrike" cap="none"/>
                        <a:t>aren’t</a:t>
                      </a:r>
                      <a:r>
                        <a:rPr lang="fi-FI" sz="1800" i="0" u="none" strike="noStrike" cap="none"/>
                        <a:t> there.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1800" b="1" i="0" u="none" strike="noStrike" cap="none" dirty="0" err="1"/>
                        <a:t>Are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i="0" u="none" strike="noStrike" cap="none" dirty="0" err="1"/>
                        <a:t>we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i="0" u="none" strike="noStrike" cap="none" dirty="0" err="1"/>
                        <a:t>there</a:t>
                      </a:r>
                      <a:r>
                        <a:rPr lang="fi-FI" sz="1800" i="0" u="none" strike="noStrike" cap="none" dirty="0"/>
                        <a:t>?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i="0" u="none" strike="noStrike" cap="none"/>
                        <a:t>You </a:t>
                      </a:r>
                      <a:r>
                        <a:rPr lang="fi-FI" sz="1800" b="1" i="0" u="none" strike="noStrike" cap="none"/>
                        <a:t>are</a:t>
                      </a:r>
                      <a:r>
                        <a:rPr lang="fi-FI" sz="1800" i="0" u="none" strike="noStrike" cap="none"/>
                        <a:t> here.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i="0" u="none" strike="noStrike" cap="none"/>
                        <a:t>You </a:t>
                      </a:r>
                      <a:r>
                        <a:rPr lang="fi-FI" sz="1800" b="1" i="0" u="none" strike="noStrike" cap="none"/>
                        <a:t>aren’t </a:t>
                      </a:r>
                      <a:r>
                        <a:rPr lang="fi-FI" sz="1800" i="0" u="none" strike="noStrike" cap="none"/>
                        <a:t>here.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b="1" i="0" u="none" strike="noStrike" cap="none" dirty="0" err="1"/>
                        <a:t>Are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i="0" u="none" strike="noStrike" cap="none" dirty="0" err="1"/>
                        <a:t>you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i="0" u="none" strike="noStrike" cap="none" dirty="0" err="1"/>
                        <a:t>here</a:t>
                      </a:r>
                      <a:r>
                        <a:rPr lang="fi-FI" sz="1800" i="0" u="none" strike="noStrike" cap="none" dirty="0"/>
                        <a:t>?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i="0" u="none" strike="noStrike" cap="none"/>
                        <a:t>They </a:t>
                      </a:r>
                      <a:r>
                        <a:rPr lang="fi-FI" sz="1800" b="1" i="0" u="none" strike="noStrike" cap="none"/>
                        <a:t>are</a:t>
                      </a:r>
                      <a:r>
                        <a:rPr lang="fi-FI" sz="1800" i="0" u="none" strike="noStrike" cap="none"/>
                        <a:t> there.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i="0" u="none" strike="noStrike" cap="none"/>
                        <a:t>They </a:t>
                      </a:r>
                      <a:r>
                        <a:rPr lang="fi-FI" sz="1800" b="1" i="0" u="none" strike="noStrike" cap="none"/>
                        <a:t>aren’t </a:t>
                      </a:r>
                      <a:r>
                        <a:rPr lang="fi-FI" sz="1800" i="0" u="none" strike="noStrike" cap="none"/>
                        <a:t>there.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b="1" i="0" u="none" strike="noStrike" cap="none" dirty="0" err="1"/>
                        <a:t>Are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i="0" u="none" strike="noStrike" cap="none" dirty="0" err="1"/>
                        <a:t>they</a:t>
                      </a:r>
                      <a:r>
                        <a:rPr lang="fi-FI" sz="1800" i="0" u="none" strike="noStrike" cap="none" dirty="0"/>
                        <a:t> </a:t>
                      </a:r>
                      <a:r>
                        <a:rPr lang="fi-FI" sz="1800" i="0" u="none" strike="noStrike" cap="none" dirty="0" err="1"/>
                        <a:t>there</a:t>
                      </a:r>
                      <a:r>
                        <a:rPr lang="fi-FI" sz="1800" i="0" u="none" strike="noStrike" cap="none" dirty="0"/>
                        <a:t>?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67543" y="576496"/>
            <a:ext cx="8229600" cy="8081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27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7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8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Mitä 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muutoksia yksikön 3. persoona aiheuttaa verbissä?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body" idx="2"/>
          </p:nvPr>
        </p:nvSpPr>
        <p:spPr>
          <a:xfrm>
            <a:off x="3214192" y="1509596"/>
            <a:ext cx="5482951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8666"/>
            </a:pP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Normaalisti lisätään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-s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-pääte </a:t>
            </a: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perusmuotoon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</a:pP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Verbin 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päättyessä s-äänteeseen lisätään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–es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</a:pP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Jos 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verbi päättyy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konsonantti + </a:t>
            </a:r>
            <a:r>
              <a:rPr lang="fi-FI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muuttuu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:ksi ja pääte on –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</a:pP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Vokaali 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&gt; vain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-s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-pääte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</a:pP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’ ja ’go’ saavat päätteen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buClr>
                <a:schemeClr val="dk1"/>
              </a:buClr>
              <a:buSzPct val="99615"/>
              <a:buFont typeface="Noto Sans Symbols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169"/>
          <p:cNvSpPr txBox="1">
            <a:spLocks/>
          </p:cNvSpPr>
          <p:nvPr/>
        </p:nvSpPr>
        <p:spPr>
          <a:xfrm>
            <a:off x="602369" y="1475656"/>
            <a:ext cx="2611823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8666"/>
              <a:buFont typeface="Arial"/>
              <a:buNone/>
            </a:pPr>
            <a:r>
              <a:rPr lang="fi-FI" dirty="0" err="1">
                <a:solidFill>
                  <a:schemeClr val="tx1"/>
                </a:solidFill>
              </a:rPr>
              <a:t>l</a:t>
            </a:r>
            <a:r>
              <a:rPr lang="fi-FI" dirty="0" err="1" smtClean="0">
                <a:solidFill>
                  <a:schemeClr val="tx1"/>
                </a:solidFill>
              </a:rPr>
              <a:t>ie</a:t>
            </a: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lies</a:t>
            </a: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8666"/>
              <a:buFont typeface="Arial"/>
              <a:buNone/>
            </a:pPr>
            <a:r>
              <a:rPr lang="fi-FI" dirty="0" err="1">
                <a:solidFill>
                  <a:schemeClr val="tx1"/>
                </a:solidFill>
              </a:rPr>
              <a:t>l</a:t>
            </a:r>
            <a:r>
              <a:rPr lang="fi-FI" dirty="0" err="1" smtClean="0">
                <a:solidFill>
                  <a:schemeClr val="tx1"/>
                </a:solidFill>
              </a:rPr>
              <a:t>augh</a:t>
            </a: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laughs</a:t>
            </a: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  <a:buFont typeface="Arial"/>
              <a:buNone/>
            </a:pPr>
            <a:r>
              <a:rPr lang="fi-FI" dirty="0" err="1" smtClean="0">
                <a:solidFill>
                  <a:schemeClr val="tx1"/>
                </a:solidFill>
              </a:rPr>
              <a:t>fix</a:t>
            </a: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fixes</a:t>
            </a:r>
            <a:endParaRPr lang="fi-FI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8666"/>
              <a:buFont typeface="Arial"/>
              <a:buNone/>
            </a:pPr>
            <a:r>
              <a:rPr lang="fi-FI" dirty="0" err="1">
                <a:solidFill>
                  <a:schemeClr val="tx1"/>
                </a:solidFill>
              </a:rPr>
              <a:t>d</a:t>
            </a:r>
            <a:r>
              <a:rPr lang="fi-FI" dirty="0" err="1" smtClean="0">
                <a:solidFill>
                  <a:schemeClr val="tx1"/>
                </a:solidFill>
              </a:rPr>
              <a:t>ress</a:t>
            </a: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dresses</a:t>
            </a: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  <a:buFont typeface="Arial"/>
              <a:buNone/>
            </a:pPr>
            <a:r>
              <a:rPr lang="fi-FI" dirty="0" err="1" smtClean="0">
                <a:solidFill>
                  <a:schemeClr val="tx1"/>
                </a:solidFill>
              </a:rPr>
              <a:t>carry</a:t>
            </a: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carries</a:t>
            </a: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8666"/>
              <a:buFont typeface="Arial"/>
              <a:buNone/>
            </a:pPr>
            <a:r>
              <a:rPr lang="fi-FI" dirty="0" err="1">
                <a:solidFill>
                  <a:schemeClr val="tx1"/>
                </a:solidFill>
              </a:rPr>
              <a:t>c</a:t>
            </a:r>
            <a:r>
              <a:rPr lang="fi-FI" dirty="0" err="1" smtClean="0">
                <a:solidFill>
                  <a:schemeClr val="tx1"/>
                </a:solidFill>
              </a:rPr>
              <a:t>ry</a:t>
            </a: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cries</a:t>
            </a:r>
            <a:endParaRPr lang="fi-FI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  <a:buFont typeface="Arial"/>
              <a:buNone/>
            </a:pPr>
            <a:r>
              <a:rPr lang="fi-FI" dirty="0" smtClean="0">
                <a:solidFill>
                  <a:schemeClr val="tx1"/>
                </a:solidFill>
              </a:rPr>
              <a:t>play	</a:t>
            </a:r>
            <a:r>
              <a:rPr lang="fi-FI" dirty="0" err="1" smtClean="0">
                <a:solidFill>
                  <a:schemeClr val="tx1"/>
                </a:solidFill>
              </a:rPr>
              <a:t>plays</a:t>
            </a: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  <a:buFont typeface="Arial"/>
              <a:buNone/>
            </a:pPr>
            <a:r>
              <a:rPr lang="fi-FI" dirty="0" err="1" smtClean="0">
                <a:solidFill>
                  <a:schemeClr val="tx1"/>
                </a:solidFill>
              </a:rPr>
              <a:t>do</a:t>
            </a: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does</a:t>
            </a: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8666"/>
              <a:buFont typeface="Arial"/>
              <a:buNone/>
            </a:pPr>
            <a:r>
              <a:rPr lang="fi-FI" dirty="0">
                <a:solidFill>
                  <a:schemeClr val="tx1"/>
                </a:solidFill>
              </a:rPr>
              <a:t>g</a:t>
            </a:r>
            <a:r>
              <a:rPr lang="fi-FI" dirty="0" smtClean="0">
                <a:solidFill>
                  <a:schemeClr val="tx1"/>
                </a:solidFill>
              </a:rPr>
              <a:t>o	</a:t>
            </a:r>
            <a:r>
              <a:rPr lang="fi-FI" dirty="0" err="1" smtClean="0">
                <a:solidFill>
                  <a:schemeClr val="tx1"/>
                </a:solidFill>
              </a:rPr>
              <a:t>goes</a:t>
            </a:r>
            <a:endParaRPr lang="fi-FI" b="1" dirty="0" smtClean="0">
              <a:solidFill>
                <a:schemeClr val="tx1"/>
              </a:solidFill>
            </a:endParaRPr>
          </a:p>
          <a:p>
            <a:pPr indent="-342900">
              <a:lnSpc>
                <a:spcPct val="80000"/>
              </a:lnSpc>
              <a:spcBef>
                <a:spcPts val="518"/>
              </a:spcBef>
              <a:buSzPct val="99615"/>
              <a:buFont typeface="Noto Sans Symbols"/>
              <a:buNone/>
            </a:pPr>
            <a:endParaRPr lang="fi-FI" sz="259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60649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 smtClean="0">
                <a:solidFill>
                  <a:srgbClr val="2DA2BF"/>
                </a:solidFill>
              </a:rPr>
              <a:t>Kestopreesens</a:t>
            </a:r>
            <a:endParaRPr lang="fi-FI" sz="3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82352" y="1052736"/>
            <a:ext cx="8579295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toast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morning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sets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Smith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speaks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Japanese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dirty="0" smtClean="0">
                <a:solidFill>
                  <a:srgbClr val="2DA2BF"/>
                </a:solidFill>
              </a:rPr>
              <a:t>	T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apa</a:t>
            </a: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säännöllisesti toistuva tilanne, 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yleinen 	väittämä </a:t>
            </a: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tai taito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toast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Look,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behind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those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trees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Smith i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speaking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us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Parhaillaan </a:t>
            </a: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tai väliaikaisesti tapahtuva toiminta 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tai 	sovittu </a:t>
            </a: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järjestely tulevaisuudessa</a:t>
            </a:r>
          </a:p>
        </p:txBody>
      </p:sp>
    </p:spTree>
    <p:extLst>
      <p:ext uri="{BB962C8B-B14F-4D97-AF65-F5344CB8AC3E}">
        <p14:creationId xmlns:p14="http://schemas.microsoft.com/office/powerpoint/2010/main" val="190291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Kestopreesens</a:t>
            </a:r>
            <a:r>
              <a:rPr lang="fi-FI" sz="40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40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Käyttö</a:t>
            </a:r>
            <a:endParaRPr lang="fi-FI" sz="40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107083" y="1452897"/>
            <a:ext cx="4392488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fi-FI" dirty="0">
                <a:solidFill>
                  <a:schemeClr val="accent1"/>
                </a:solidFill>
              </a:rPr>
              <a:t>Yhdistä lause ja…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1.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The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sun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is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shining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2.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We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are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staying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at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aunt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Hilda’s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3.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Ghosts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?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You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are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seeing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things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!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4. 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Ted is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getting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ready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to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leave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  </a:t>
            </a: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    in 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a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while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5.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You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are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always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complaining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6</a:t>
            </a:r>
            <a:r>
              <a:rPr lang="fi-FI" dirty="0"/>
              <a:t>.</a:t>
            </a: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I’m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meeting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Ann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today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4"/>
          </p:nvPr>
        </p:nvSpPr>
        <p:spPr>
          <a:xfrm>
            <a:off x="5030023" y="1417637"/>
            <a:ext cx="3466727" cy="44399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Clr>
                <a:srgbClr val="2DA2BF"/>
              </a:buClr>
              <a:buSzPct val="25000"/>
              <a:buNone/>
            </a:pPr>
            <a:r>
              <a:rPr lang="fi-FI" dirty="0" smtClean="0">
                <a:solidFill>
                  <a:schemeClr val="accent1"/>
                </a:solidFill>
              </a:rPr>
              <a:t>…perustelu</a:t>
            </a:r>
            <a:endParaRPr lang="fi-FI" dirty="0">
              <a:solidFill>
                <a:schemeClr val="accent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asteittainen muutos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epämiellyttävä tapa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väliaikainen tilanne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tapahtuu parhaillaan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sovittu järjestely lähitulevaisuudessa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aistiharha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701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39783" y="4662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fi-FI" sz="4000" b="1" dirty="0">
                <a:solidFill>
                  <a:srgbClr val="2DA2BF"/>
                </a:solidFill>
              </a:rPr>
              <a:t>Kestopreesens</a:t>
            </a:r>
            <a:r>
              <a:rPr lang="fi-FI" sz="4000" dirty="0">
                <a:solidFill>
                  <a:srgbClr val="2DA2BF"/>
                </a:solidFill>
              </a:rPr>
              <a:t> </a:t>
            </a:r>
            <a:br>
              <a:rPr lang="fi-FI" sz="4000" dirty="0">
                <a:solidFill>
                  <a:srgbClr val="2DA2BF"/>
                </a:solidFill>
              </a:rPr>
            </a:br>
            <a:r>
              <a:rPr lang="fi-FI" sz="4000" dirty="0">
                <a:solidFill>
                  <a:srgbClr val="2DA2BF"/>
                </a:solidFill>
              </a:rPr>
              <a:t>Käyttö</a:t>
            </a:r>
            <a:endParaRPr lang="fi-FI"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344975" y="1753709"/>
            <a:ext cx="4392488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shining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staying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aunt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Hilda’s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Ghosts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things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Ted is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ready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in a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complaining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I’m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Ann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4"/>
          </p:nvPr>
        </p:nvSpPr>
        <p:spPr>
          <a:xfrm>
            <a:off x="5052270" y="1753709"/>
            <a:ext cx="3466727" cy="4095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d. </a:t>
            </a:r>
            <a:r>
              <a:rPr lang="fi-FI" sz="24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tapahtuu parhaillaan</a:t>
            </a:r>
          </a:p>
          <a:p>
            <a:pPr marL="0" marR="0" lvl="0" indent="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lang="fi-FI" sz="24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väliaikainen tilanne</a:t>
            </a:r>
          </a:p>
          <a:p>
            <a:pPr marL="0" marR="0" lvl="0" indent="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f. </a:t>
            </a:r>
            <a:r>
              <a:rPr lang="fi-FI" sz="24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aistiharha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lang="fi-FI" sz="24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asteittainen muutos</a:t>
            </a:r>
          </a:p>
          <a:p>
            <a:pPr marL="0" marR="0" lvl="0" indent="0" algn="l" rtl="0">
              <a:lnSpc>
                <a:spcPct val="140000"/>
              </a:lnSpc>
              <a:spcBef>
                <a:spcPts val="24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lang="fi-FI" sz="24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epämiellyttävä tapa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e. </a:t>
            </a:r>
            <a:r>
              <a:rPr lang="fi-FI" sz="24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sovittu </a:t>
            </a:r>
            <a:r>
              <a:rPr lang="fi-FI" sz="24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järjestely lähitulevaisuudessa</a:t>
            </a:r>
            <a:endParaRPr lang="fi-FI" sz="24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97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fi-FI" sz="4000" b="1" dirty="0">
                <a:solidFill>
                  <a:srgbClr val="2DA2BF"/>
                </a:solidFill>
              </a:rPr>
              <a:t>Kestopreesens</a:t>
            </a:r>
            <a:r>
              <a:rPr lang="fi-FI" sz="4000" dirty="0">
                <a:solidFill>
                  <a:srgbClr val="2DA2BF"/>
                </a:solidFill>
              </a:rPr>
              <a:t> </a:t>
            </a:r>
            <a:br>
              <a:rPr lang="fi-FI" sz="4000" dirty="0">
                <a:solidFill>
                  <a:srgbClr val="2DA2BF"/>
                </a:solidFill>
              </a:rPr>
            </a:br>
            <a:r>
              <a:rPr lang="fi-FI" sz="4000" dirty="0" smtClean="0">
                <a:solidFill>
                  <a:srgbClr val="2DA2BF"/>
                </a:solidFill>
              </a:rPr>
              <a:t>Muodostus</a:t>
            </a:r>
            <a:endParaRPr lang="fi-FI"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179511" y="1556791"/>
            <a:ext cx="8640960" cy="46805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Miten kestopreesens muodostetaan?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beanie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beanies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beanie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beanies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He/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beanie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beanies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lnSpc>
                <a:spcPct val="110000"/>
              </a:lnSpc>
            </a:pPr>
            <a:r>
              <a:rPr lang="fi-FI" sz="2800" i="0" u="none" strike="noStrike" cap="none" dirty="0">
                <a:solidFill>
                  <a:schemeClr val="dk1"/>
                </a:solidFill>
                <a:sym typeface="Calibri"/>
              </a:rPr>
              <a:t>Kestopreesens </a:t>
            </a:r>
            <a:r>
              <a:rPr lang="fi-FI" sz="2800" i="0" u="none" strike="noStrike" cap="none" dirty="0" smtClean="0">
                <a:solidFill>
                  <a:schemeClr val="dk1"/>
                </a:solidFill>
                <a:sym typeface="Calibri"/>
              </a:rPr>
              <a:t>muodostetaan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sz="2800" dirty="0" smtClean="0"/>
              <a:t>    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’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’-verbillä </a:t>
            </a:r>
            <a:r>
              <a:rPr lang="fi-FI" sz="2800" i="0" u="none" strike="noStrike" cap="none" dirty="0">
                <a:solidFill>
                  <a:schemeClr val="dk1"/>
                </a:solidFill>
                <a:sym typeface="Calibri"/>
              </a:rPr>
              <a:t>ja 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pääverbin –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sym typeface="Calibri"/>
              </a:rPr>
              <a:t>ing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-muodolla</a:t>
            </a:r>
            <a:r>
              <a:rPr lang="fi-FI" sz="2800" i="0" u="none" strike="noStrike" cap="none" dirty="0">
                <a:solidFill>
                  <a:srgbClr val="2DA2BF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u="none" strike="noStrike" cap="none" dirty="0" smtClean="0">
                <a:solidFill>
                  <a:schemeClr val="tx1"/>
                </a:solidFill>
                <a:sym typeface="Calibri"/>
              </a:rPr>
              <a:t>     </a:t>
            </a:r>
            <a:r>
              <a:rPr lang="fi-FI" sz="2800" b="1" u="none" strike="noStrike" cap="none" dirty="0" smtClean="0">
                <a:solidFill>
                  <a:schemeClr val="tx1"/>
                </a:solidFill>
                <a:sym typeface="Calibri"/>
              </a:rPr>
              <a:t>am</a:t>
            </a:r>
            <a:r>
              <a:rPr lang="fi-FI" sz="2800" u="none" strike="noStrike" cap="none" dirty="0" smtClean="0">
                <a:solidFill>
                  <a:schemeClr val="tx1"/>
                </a:solidFill>
                <a:sym typeface="Calibri"/>
              </a:rPr>
              <a:t> </a:t>
            </a:r>
            <a:r>
              <a:rPr lang="fi-FI" sz="2800" u="none" strike="noStrike" cap="none" dirty="0">
                <a:solidFill>
                  <a:schemeClr val="tx1"/>
                </a:solidFill>
                <a:sym typeface="Calibri"/>
              </a:rPr>
              <a:t>/ </a:t>
            </a:r>
            <a:r>
              <a:rPr lang="fi-FI" sz="2800" b="1" u="none" strike="noStrike" cap="none" dirty="0" err="1">
                <a:solidFill>
                  <a:schemeClr val="tx1"/>
                </a:solidFill>
                <a:sym typeface="Calibri"/>
              </a:rPr>
              <a:t>are</a:t>
            </a:r>
            <a:r>
              <a:rPr lang="fi-FI" sz="2800" u="none" strike="noStrike" cap="none" dirty="0">
                <a:solidFill>
                  <a:schemeClr val="tx1"/>
                </a:solidFill>
                <a:sym typeface="Calibri"/>
              </a:rPr>
              <a:t> / </a:t>
            </a:r>
            <a:r>
              <a:rPr lang="fi-FI" sz="2800" b="1" u="none" strike="noStrike" cap="none" dirty="0">
                <a:solidFill>
                  <a:schemeClr val="tx1"/>
                </a:solidFill>
                <a:sym typeface="Calibri"/>
              </a:rPr>
              <a:t>is</a:t>
            </a:r>
            <a:r>
              <a:rPr lang="fi-FI" sz="2800" u="none" strike="noStrike" cap="none" dirty="0">
                <a:solidFill>
                  <a:schemeClr val="tx1"/>
                </a:solidFill>
                <a:sym typeface="Calibri"/>
              </a:rPr>
              <a:t> + -</a:t>
            </a:r>
            <a:r>
              <a:rPr lang="fi-FI" sz="2800" b="1" u="none" strike="noStrike" cap="none" dirty="0" err="1">
                <a:solidFill>
                  <a:schemeClr val="tx1"/>
                </a:solidFill>
                <a:sym typeface="Calibri"/>
              </a:rPr>
              <a:t>ing</a:t>
            </a:r>
            <a:endParaRPr lang="fi-FI" sz="2800" b="1" u="none" strike="noStrike" cap="none" dirty="0">
              <a:solidFill>
                <a:schemeClr val="tx1"/>
              </a:solidFill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640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464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fi-FI" sz="4000" b="1" dirty="0">
                <a:solidFill>
                  <a:srgbClr val="2DA2BF"/>
                </a:solidFill>
              </a:rPr>
              <a:t>Kestopreesens</a:t>
            </a:r>
            <a:r>
              <a:rPr lang="fi-FI" sz="4000" dirty="0">
                <a:solidFill>
                  <a:srgbClr val="2DA2BF"/>
                </a:solidFill>
              </a:rPr>
              <a:t> </a:t>
            </a:r>
            <a:br>
              <a:rPr lang="fi-FI" sz="4000" dirty="0">
                <a:solidFill>
                  <a:srgbClr val="2DA2BF"/>
                </a:solidFill>
              </a:rPr>
            </a:br>
            <a:r>
              <a:rPr lang="fi-FI" sz="4000" dirty="0">
                <a:solidFill>
                  <a:srgbClr val="2DA2BF"/>
                </a:solidFill>
              </a:rPr>
              <a:t>Muodostus</a:t>
            </a:r>
            <a:endParaRPr lang="fi-FI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457200" y="1607335"/>
            <a:ext cx="8451273" cy="42669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10000"/>
              </a:lnSpc>
              <a:buSzPct val="25000"/>
            </a:pPr>
            <a:r>
              <a:rPr lang="fi-FI" sz="28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Miten kestopreesensin kieltomuoto muodostetaan?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mittens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aren’t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mittens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fi-FI" sz="24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aren’t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mittens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aren’t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mittens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He/</a:t>
            </a:r>
            <a:r>
              <a:rPr lang="fi-FI" sz="24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isn’t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mittens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aren’t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knitting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mittens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>
              <a:lnSpc>
                <a:spcPct val="110000"/>
              </a:lnSpc>
              <a:buClr>
                <a:srgbClr val="000000"/>
              </a:buClr>
            </a:pPr>
            <a:endParaRPr lang="fi-FI" sz="2400" b="1" dirty="0" smtClean="0"/>
          </a:p>
          <a:p>
            <a:pPr marL="342900" lvl="0" indent="-342900">
              <a:lnSpc>
                <a:spcPct val="11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chemeClr val="tx1"/>
                </a:solidFill>
              </a:rPr>
              <a:t>Kielteinen muoto</a:t>
            </a:r>
            <a:endParaRPr lang="fi-FI" sz="2800" dirty="0">
              <a:solidFill>
                <a:schemeClr val="tx1"/>
              </a:solidFill>
            </a:endParaRPr>
          </a:p>
          <a:p>
            <a:pPr lvl="0">
              <a:lnSpc>
                <a:spcPct val="110000"/>
              </a:lnSpc>
              <a:spcBef>
                <a:spcPts val="640"/>
              </a:spcBef>
              <a:buClr>
                <a:srgbClr val="000000"/>
              </a:buClr>
              <a:buSzPct val="25000"/>
            </a:pPr>
            <a:r>
              <a:rPr lang="fi-FI" sz="2800" dirty="0">
                <a:solidFill>
                  <a:schemeClr val="tx1"/>
                </a:solidFill>
              </a:rPr>
              <a:t>	</a:t>
            </a:r>
            <a:r>
              <a:rPr lang="fi-FI" sz="2800" b="1" dirty="0">
                <a:solidFill>
                  <a:schemeClr val="tx1"/>
                </a:solidFill>
              </a:rPr>
              <a:t>am</a:t>
            </a:r>
            <a:r>
              <a:rPr lang="fi-FI" sz="2800" dirty="0">
                <a:solidFill>
                  <a:schemeClr val="tx1"/>
                </a:solidFill>
              </a:rPr>
              <a:t>/</a:t>
            </a:r>
            <a:r>
              <a:rPr lang="fi-FI" sz="2800" b="1" dirty="0" err="1">
                <a:solidFill>
                  <a:schemeClr val="tx1"/>
                </a:solidFill>
              </a:rPr>
              <a:t>are</a:t>
            </a:r>
            <a:r>
              <a:rPr lang="fi-FI" sz="2800" dirty="0">
                <a:solidFill>
                  <a:schemeClr val="tx1"/>
                </a:solidFill>
              </a:rPr>
              <a:t>/</a:t>
            </a:r>
            <a:r>
              <a:rPr lang="fi-FI" sz="2800" b="1" dirty="0">
                <a:solidFill>
                  <a:schemeClr val="tx1"/>
                </a:solidFill>
              </a:rPr>
              <a:t>is</a:t>
            </a:r>
            <a:r>
              <a:rPr lang="fi-FI" sz="2800" dirty="0">
                <a:solidFill>
                  <a:schemeClr val="tx1"/>
                </a:solidFill>
              </a:rPr>
              <a:t> + </a:t>
            </a:r>
            <a:r>
              <a:rPr lang="fi-FI" sz="2800" b="1" dirty="0" err="1">
                <a:solidFill>
                  <a:schemeClr val="tx1"/>
                </a:solidFill>
              </a:rPr>
              <a:t>not</a:t>
            </a:r>
            <a:r>
              <a:rPr lang="fi-FI" sz="2800" dirty="0">
                <a:solidFill>
                  <a:schemeClr val="tx1"/>
                </a:solidFill>
              </a:rPr>
              <a:t> + </a:t>
            </a:r>
            <a:r>
              <a:rPr lang="fi-FI" sz="2800" b="1" dirty="0">
                <a:solidFill>
                  <a:schemeClr val="tx1"/>
                </a:solidFill>
              </a:rPr>
              <a:t>pääverbin </a:t>
            </a:r>
            <a:r>
              <a:rPr lang="fi-FI" sz="2800" b="1" dirty="0" smtClean="0">
                <a:solidFill>
                  <a:schemeClr val="tx1"/>
                </a:solidFill>
              </a:rPr>
              <a:t>-</a:t>
            </a:r>
            <a:r>
              <a:rPr lang="fi-FI" sz="2800" b="1" dirty="0" err="1" smtClean="0">
                <a:solidFill>
                  <a:schemeClr val="tx1"/>
                </a:solidFill>
              </a:rPr>
              <a:t>ing</a:t>
            </a:r>
            <a:r>
              <a:rPr lang="fi-FI" sz="2800" b="1" dirty="0" smtClean="0">
                <a:solidFill>
                  <a:schemeClr val="tx1"/>
                </a:solidFill>
              </a:rPr>
              <a:t>-muoto</a:t>
            </a:r>
            <a:endParaRPr lang="fi-FI" sz="2800" b="1" dirty="0">
              <a:solidFill>
                <a:schemeClr val="tx1"/>
              </a:solidFill>
            </a:endParaRPr>
          </a:p>
          <a:p>
            <a:pPr marL="342900" lvl="0" indent="-342900">
              <a:lnSpc>
                <a:spcPct val="110000"/>
              </a:lnSpc>
              <a:spcBef>
                <a:spcPts val="5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tx1"/>
                </a:solidFill>
              </a:rPr>
              <a:t>Lyhennetty muoto </a:t>
            </a:r>
            <a:r>
              <a:rPr lang="fi-FI" sz="2800" dirty="0" smtClean="0">
                <a:solidFill>
                  <a:schemeClr val="tx1"/>
                </a:solidFill>
              </a:rPr>
              <a:t>-</a:t>
            </a:r>
            <a:r>
              <a:rPr lang="fi-FI" sz="2800" b="1" dirty="0" err="1" smtClean="0">
                <a:solidFill>
                  <a:schemeClr val="tx1"/>
                </a:solidFill>
              </a:rPr>
              <a:t>n’t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dirty="0">
                <a:solidFill>
                  <a:schemeClr val="tx1"/>
                </a:solidFill>
              </a:rPr>
              <a:t>on hyvin yleinen.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endParaRPr lang="fi-FI" sz="2400" i="1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endParaRPr lang="fi-FI" sz="2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862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87848"/>
            <a:ext cx="8229600" cy="1143000"/>
          </a:xfrm>
        </p:spPr>
        <p:txBody>
          <a:bodyPr/>
          <a:lstStyle/>
          <a:p>
            <a:r>
              <a:rPr lang="fi-FI" sz="4000" dirty="0">
                <a:solidFill>
                  <a:srgbClr val="2DA2BF"/>
                </a:solidFill>
              </a:rPr>
              <a:t>Kestopreesens </a:t>
            </a:r>
            <a:br>
              <a:rPr lang="fi-FI" sz="4000" dirty="0">
                <a:solidFill>
                  <a:srgbClr val="2DA2BF"/>
                </a:solidFill>
              </a:rPr>
            </a:br>
            <a:r>
              <a:rPr lang="fi-FI" sz="4000" b="0" dirty="0">
                <a:solidFill>
                  <a:srgbClr val="2DA2BF"/>
                </a:solidFill>
              </a:rPr>
              <a:t>Muodostus</a:t>
            </a:r>
            <a:endParaRPr lang="fi-FI" sz="4000" b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fi-FI" sz="2800" dirty="0">
                <a:solidFill>
                  <a:srgbClr val="2DA2BF"/>
                </a:solidFill>
              </a:rPr>
              <a:t>Miten </a:t>
            </a:r>
            <a:r>
              <a:rPr lang="fi-FI" sz="2800" dirty="0" smtClean="0">
                <a:solidFill>
                  <a:srgbClr val="2DA2BF"/>
                </a:solidFill>
              </a:rPr>
              <a:t>kestopreesensin </a:t>
            </a:r>
            <a:r>
              <a:rPr lang="fi-FI" sz="2800" dirty="0">
                <a:solidFill>
                  <a:srgbClr val="2DA2BF"/>
                </a:solidFill>
              </a:rPr>
              <a:t>kysymys muodostetaan?</a:t>
            </a: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lang="fi-FI" sz="2400" dirty="0">
                <a:solidFill>
                  <a:srgbClr val="000000"/>
                </a:solidFill>
              </a:rPr>
              <a:t>	</a:t>
            </a:r>
            <a:r>
              <a:rPr lang="fi-FI" sz="2400" dirty="0" smtClean="0">
                <a:solidFill>
                  <a:schemeClr val="dk1"/>
                </a:solidFill>
              </a:rPr>
              <a:t>Am</a:t>
            </a:r>
            <a:r>
              <a:rPr lang="fi-FI" sz="2400" b="1" dirty="0" smtClean="0">
                <a:solidFill>
                  <a:schemeClr val="dk1"/>
                </a:solidFill>
              </a:rPr>
              <a:t> </a:t>
            </a:r>
            <a:r>
              <a:rPr lang="fi-FI" sz="2400" dirty="0">
                <a:solidFill>
                  <a:schemeClr val="dk1"/>
                </a:solidFill>
              </a:rPr>
              <a:t>I </a:t>
            </a:r>
            <a:r>
              <a:rPr lang="fi-FI" sz="2400" dirty="0" err="1">
                <a:solidFill>
                  <a:schemeClr val="dk1"/>
                </a:solidFill>
              </a:rPr>
              <a:t>knitting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 smtClean="0">
                <a:solidFill>
                  <a:schemeClr val="dk1"/>
                </a:solidFill>
              </a:rPr>
              <a:t>socks</a:t>
            </a:r>
            <a:r>
              <a:rPr lang="fi-FI" sz="2400" dirty="0">
                <a:solidFill>
                  <a:schemeClr val="dk1"/>
                </a:solidFill>
              </a:rPr>
              <a:t>?	</a:t>
            </a:r>
            <a:r>
              <a:rPr lang="fi-FI" sz="2400" dirty="0" smtClean="0">
                <a:solidFill>
                  <a:schemeClr val="dk1"/>
                </a:solidFill>
              </a:rPr>
              <a:t>	</a:t>
            </a:r>
            <a:r>
              <a:rPr lang="fi-FI" sz="2400" dirty="0" err="1" smtClean="0">
                <a:solidFill>
                  <a:schemeClr val="dk1"/>
                </a:solidFill>
              </a:rPr>
              <a:t>Are</a:t>
            </a:r>
            <a:r>
              <a:rPr lang="fi-FI" sz="2400" dirty="0" smtClean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we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knitting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 smtClean="0">
                <a:solidFill>
                  <a:schemeClr val="dk1"/>
                </a:solidFill>
              </a:rPr>
              <a:t>socks</a:t>
            </a:r>
            <a:r>
              <a:rPr lang="fi-FI" sz="2400" dirty="0">
                <a:solidFill>
                  <a:schemeClr val="dk1"/>
                </a:solidFill>
              </a:rPr>
              <a:t>?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400" dirty="0" smtClean="0">
                <a:solidFill>
                  <a:schemeClr val="dk1"/>
                </a:solidFill>
              </a:rPr>
              <a:t>	</a:t>
            </a:r>
            <a:r>
              <a:rPr lang="fi-FI" sz="2400" dirty="0" err="1" smtClean="0">
                <a:solidFill>
                  <a:schemeClr val="dk1"/>
                </a:solidFill>
              </a:rPr>
              <a:t>Are</a:t>
            </a:r>
            <a:r>
              <a:rPr lang="fi-FI" sz="2400" dirty="0" smtClean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you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knitting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 smtClean="0">
                <a:solidFill>
                  <a:schemeClr val="dk1"/>
                </a:solidFill>
              </a:rPr>
              <a:t>socks</a:t>
            </a:r>
            <a:r>
              <a:rPr lang="fi-FI" sz="2400" dirty="0">
                <a:solidFill>
                  <a:schemeClr val="dk1"/>
                </a:solidFill>
              </a:rPr>
              <a:t>?	</a:t>
            </a:r>
            <a:r>
              <a:rPr lang="fi-FI" sz="2400" dirty="0" err="1">
                <a:solidFill>
                  <a:schemeClr val="dk1"/>
                </a:solidFill>
              </a:rPr>
              <a:t>Are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you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knitting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 smtClean="0">
                <a:solidFill>
                  <a:schemeClr val="dk1"/>
                </a:solidFill>
              </a:rPr>
              <a:t>socks</a:t>
            </a:r>
            <a:r>
              <a:rPr lang="fi-FI" sz="2400" dirty="0">
                <a:solidFill>
                  <a:schemeClr val="dk1"/>
                </a:solidFill>
              </a:rPr>
              <a:t>?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400" dirty="0" smtClean="0">
                <a:solidFill>
                  <a:schemeClr val="dk1"/>
                </a:solidFill>
              </a:rPr>
              <a:t>	Is </a:t>
            </a:r>
            <a:r>
              <a:rPr lang="fi-FI" sz="2400" dirty="0">
                <a:solidFill>
                  <a:schemeClr val="dk1"/>
                </a:solidFill>
              </a:rPr>
              <a:t>he/</a:t>
            </a:r>
            <a:r>
              <a:rPr lang="fi-FI" sz="2400" dirty="0" err="1">
                <a:solidFill>
                  <a:schemeClr val="dk1"/>
                </a:solidFill>
              </a:rPr>
              <a:t>she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knitting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 smtClean="0">
                <a:solidFill>
                  <a:schemeClr val="dk1"/>
                </a:solidFill>
              </a:rPr>
              <a:t>socks</a:t>
            </a:r>
            <a:r>
              <a:rPr lang="fi-FI" sz="2400" dirty="0">
                <a:solidFill>
                  <a:schemeClr val="dk1"/>
                </a:solidFill>
              </a:rPr>
              <a:t>?	</a:t>
            </a:r>
            <a:r>
              <a:rPr lang="fi-FI" sz="2400" dirty="0" err="1">
                <a:solidFill>
                  <a:schemeClr val="dk1"/>
                </a:solidFill>
              </a:rPr>
              <a:t>Are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they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knitting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 smtClean="0">
                <a:solidFill>
                  <a:schemeClr val="dk1"/>
                </a:solidFill>
              </a:rPr>
              <a:t>socks</a:t>
            </a:r>
            <a:endParaRPr lang="fi-FI" sz="2400" dirty="0" smtClean="0">
              <a:solidFill>
                <a:srgbClr val="000000"/>
              </a:solidFill>
            </a:endParaRP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</a:pPr>
            <a:r>
              <a:rPr lang="fi-FI" sz="2800" dirty="0" smtClean="0">
                <a:solidFill>
                  <a:schemeClr val="tx1"/>
                </a:solidFill>
              </a:rPr>
              <a:t>Kysymys muodostetaan</a:t>
            </a:r>
            <a:endParaRPr lang="fi-FI" sz="2800" dirty="0">
              <a:solidFill>
                <a:schemeClr val="tx1"/>
              </a:solidFill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800" b="1" dirty="0">
                <a:solidFill>
                  <a:schemeClr val="tx1"/>
                </a:solidFill>
              </a:rPr>
              <a:t>am</a:t>
            </a:r>
            <a:r>
              <a:rPr lang="fi-FI" sz="2800" dirty="0">
                <a:solidFill>
                  <a:schemeClr val="tx1"/>
                </a:solidFill>
              </a:rPr>
              <a:t>/</a:t>
            </a:r>
            <a:r>
              <a:rPr lang="fi-FI" sz="2800" b="1" dirty="0" err="1">
                <a:solidFill>
                  <a:schemeClr val="tx1"/>
                </a:solidFill>
              </a:rPr>
              <a:t>are</a:t>
            </a:r>
            <a:r>
              <a:rPr lang="fi-FI" sz="2800" dirty="0">
                <a:solidFill>
                  <a:schemeClr val="tx1"/>
                </a:solidFill>
              </a:rPr>
              <a:t>/</a:t>
            </a:r>
            <a:r>
              <a:rPr lang="fi-FI" sz="2800" b="1" dirty="0">
                <a:solidFill>
                  <a:schemeClr val="tx1"/>
                </a:solidFill>
              </a:rPr>
              <a:t>is</a:t>
            </a:r>
            <a:r>
              <a:rPr lang="fi-FI" sz="2800" dirty="0">
                <a:solidFill>
                  <a:schemeClr val="tx1"/>
                </a:solidFill>
              </a:rPr>
              <a:t> + </a:t>
            </a:r>
            <a:r>
              <a:rPr lang="fi-FI" sz="2800" b="1" dirty="0">
                <a:solidFill>
                  <a:schemeClr val="tx1"/>
                </a:solidFill>
              </a:rPr>
              <a:t>SUBJEKTI </a:t>
            </a:r>
            <a:r>
              <a:rPr lang="fi-FI" sz="2800" dirty="0">
                <a:solidFill>
                  <a:schemeClr val="tx1"/>
                </a:solidFill>
              </a:rPr>
              <a:t>+ </a:t>
            </a:r>
            <a:r>
              <a:rPr lang="fi-FI" sz="2800" b="1" dirty="0">
                <a:solidFill>
                  <a:schemeClr val="tx1"/>
                </a:solidFill>
              </a:rPr>
              <a:t>pääverbin </a:t>
            </a:r>
            <a:r>
              <a:rPr lang="fi-FI" sz="2800" b="1" dirty="0" smtClean="0">
                <a:solidFill>
                  <a:schemeClr val="tx1"/>
                </a:solidFill>
              </a:rPr>
              <a:t>-</a:t>
            </a:r>
            <a:r>
              <a:rPr lang="fi-FI" sz="2800" b="1" dirty="0" err="1" smtClean="0">
                <a:solidFill>
                  <a:schemeClr val="tx1"/>
                </a:solidFill>
              </a:rPr>
              <a:t>ing</a:t>
            </a:r>
            <a:r>
              <a:rPr lang="fi-FI" sz="2800" b="1" dirty="0" smtClean="0">
                <a:solidFill>
                  <a:schemeClr val="tx1"/>
                </a:solidFill>
              </a:rPr>
              <a:t>-muoto</a:t>
            </a:r>
            <a:endParaRPr lang="fi-FI" sz="2800" b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480"/>
              </a:spcBef>
              <a:buClr>
                <a:schemeClr val="dk1"/>
              </a:buClr>
            </a:pPr>
            <a:r>
              <a:rPr lang="fi-FI" sz="2800" dirty="0">
                <a:solidFill>
                  <a:schemeClr val="tx1"/>
                </a:solidFill>
              </a:rPr>
              <a:t>Kysymyksen alussa voi olla myös kysymyssana</a:t>
            </a:r>
          </a:p>
          <a:p>
            <a:pPr marL="1371600" lvl="3" indent="0">
              <a:lnSpc>
                <a:spcPct val="110000"/>
              </a:lnSpc>
              <a:spcBef>
                <a:spcPts val="480"/>
              </a:spcBef>
              <a:buSzPct val="25000"/>
              <a:buNone/>
            </a:pPr>
            <a:r>
              <a:rPr lang="fi-FI" sz="2800" dirty="0">
                <a:solidFill>
                  <a:schemeClr val="tx1"/>
                </a:solidFill>
              </a:rPr>
              <a:t>	</a:t>
            </a:r>
            <a:r>
              <a:rPr lang="fi-FI" sz="2800" b="1" dirty="0" err="1">
                <a:solidFill>
                  <a:schemeClr val="tx1"/>
                </a:solidFill>
              </a:rPr>
              <a:t>Why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are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you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knitting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woolly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socks</a:t>
            </a:r>
            <a:r>
              <a:rPr lang="fi-FI" sz="2800" dirty="0">
                <a:solidFill>
                  <a:schemeClr val="tx1"/>
                </a:solidFill>
              </a:rPr>
              <a:t>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572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67550" y="620039"/>
            <a:ext cx="8229600" cy="5469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27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7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Millaisia muutoksia </a:t>
            </a:r>
            <a:r>
              <a:rPr lang="fi-FI" sz="24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sz="2400" b="1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fi-FI" sz="24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-pääte </a:t>
            </a:r>
            <a: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aiheuttaa verbissä?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67550" y="1497225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dirty="0" err="1"/>
              <a:t>s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fi-FI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singing</a:t>
            </a:r>
            <a:endParaRPr lang="fi-FI" b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fi-FI" dirty="0"/>
          </a:p>
          <a:p>
            <a:pPr marL="0" marR="0" lvl="0" indent="0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fi-FI" b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dirty="0" err="1"/>
              <a:t>m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ake</a:t>
            </a:r>
            <a:r>
              <a:rPr lang="fi-FI" dirty="0"/>
              <a:t>	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making</a:t>
            </a:r>
            <a:endParaRPr lang="fi-FI"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dirty="0" err="1"/>
              <a:t>u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</a:t>
            </a:r>
            <a:r>
              <a:rPr lang="fi-FI" dirty="0"/>
              <a:t>	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</a:t>
            </a:r>
            <a:endParaRPr lang="fi-FI"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dirty="0" err="1"/>
              <a:t>a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gree</a:t>
            </a:r>
            <a:r>
              <a:rPr lang="fi-FI" dirty="0"/>
              <a:t>	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agreeing</a:t>
            </a:r>
            <a:endParaRPr lang="fi-FI"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dirty="0" err="1"/>
              <a:t>f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lee</a:t>
            </a:r>
            <a:r>
              <a:rPr lang="fi-FI" dirty="0"/>
              <a:t>	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fleeing</a:t>
            </a:r>
            <a:endParaRPr lang="fi-FI"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dirty="0" err="1"/>
              <a:t>c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arry</a:t>
            </a:r>
            <a:r>
              <a:rPr lang="fi-FI" dirty="0"/>
              <a:t>	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carrying</a:t>
            </a:r>
            <a:endParaRPr lang="fi-FI"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dirty="0"/>
              <a:t>p</a:t>
            </a:r>
            <a:r>
              <a:rPr lang="fi-FI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	playing</a:t>
            </a:r>
            <a:endParaRPr lang="fi-FI"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dirty="0"/>
              <a:t>s</a:t>
            </a:r>
            <a:r>
              <a:rPr lang="fi-FI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	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sitting</a:t>
            </a:r>
            <a:endParaRPr lang="fi-FI"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dirty="0" err="1"/>
              <a:t>j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fi-FI" dirty="0"/>
              <a:t>	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jogging</a:t>
            </a:r>
            <a:endParaRPr lang="fi-FI" b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38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76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3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2"/>
          </p:nvPr>
        </p:nvSpPr>
        <p:spPr>
          <a:xfrm>
            <a:off x="3239400" y="1412775"/>
            <a:ext cx="5904600" cy="469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740"/>
            </a:pP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-pääte lisätään verbin perusmuotoon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740"/>
            </a:pP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Verbin 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päättyessä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-kirjaimeen, jota ei äännetä,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katoaa</a:t>
            </a:r>
          </a:p>
          <a:p>
            <a:pPr marL="457200" indent="-45720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740"/>
            </a:pP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Jos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äännetään, se jää paikalleen</a:t>
            </a:r>
          </a:p>
          <a:p>
            <a:pPr marL="0" marR="0" lvl="0" indent="0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spcBef>
                <a:spcPts val="0"/>
              </a:spcBef>
              <a:buClr>
                <a:schemeClr val="accent1"/>
              </a:buClr>
              <a:buSzPct val="100740"/>
            </a:pP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viimeisenä kirjaimena ei aiheuta muutoksia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00740"/>
            </a:pP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Lyhyen painollisen vokaalin jälkeinen konsonantti kahdentuu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76"/>
              </a:spcBef>
              <a:buClr>
                <a:schemeClr val="dk1"/>
              </a:buClr>
              <a:buSzPct val="99166"/>
              <a:buFont typeface="Noto Sans Symbols"/>
              <a:buNone/>
            </a:pPr>
            <a:endParaRPr sz="23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821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9710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Huomaa 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seuraavat </a:t>
            </a: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poikkeukset</a:t>
            </a: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2"/>
          </p:nvPr>
        </p:nvSpPr>
        <p:spPr>
          <a:xfrm>
            <a:off x="467543" y="1438258"/>
            <a:ext cx="8236895" cy="43819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8666"/>
              <a:buNone/>
            </a:pP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l</a:t>
            </a:r>
            <a:r>
              <a:rPr lang="fi-FI" b="0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ie</a:t>
            </a:r>
            <a:r>
              <a:rPr lang="fi-FI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lying</a:t>
            </a:r>
            <a:endParaRPr lang="fi-FI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ct val="98666"/>
              <a:buNone/>
            </a:pP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d</a:t>
            </a:r>
            <a:r>
              <a:rPr lang="fi-FI" b="0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ie</a:t>
            </a:r>
            <a:r>
              <a:rPr lang="fi-FI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dying</a:t>
            </a:r>
            <a:endParaRPr lang="fi-FI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ct val="98666"/>
              <a:buNone/>
            </a:pPr>
            <a:r>
              <a:rPr lang="fi-FI" dirty="0" smtClean="0">
                <a:solidFill>
                  <a:schemeClr val="tx1"/>
                </a:solidFill>
              </a:rPr>
              <a:t>	t</a:t>
            </a:r>
            <a:r>
              <a:rPr lang="fi-FI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ie		</a:t>
            </a:r>
            <a:r>
              <a:rPr lang="fi-FI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tying</a:t>
            </a:r>
            <a:endParaRPr lang="fi-FI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246666"/>
              <a:buFont typeface="Noto Sans Symbols"/>
              <a:buNone/>
            </a:pPr>
            <a:endParaRPr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ct val="98666"/>
              <a:buNone/>
            </a:pPr>
            <a:r>
              <a:rPr lang="fi-FI" dirty="0" smtClean="0">
                <a:solidFill>
                  <a:schemeClr val="tx1"/>
                </a:solidFill>
              </a:rPr>
              <a:t>	p</a:t>
            </a:r>
            <a:r>
              <a:rPr lang="fi-FI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icnic		</a:t>
            </a: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ic</a:t>
            </a: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&gt; -</a:t>
            </a:r>
            <a:r>
              <a:rPr lang="fi-FI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icking</a:t>
            </a:r>
            <a:endParaRPr lang="fi-FI" b="0" i="0" u="none" strike="noStrike" cap="none" dirty="0" smtClean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ct val="98666"/>
              <a:buNone/>
            </a:pP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m</a:t>
            </a:r>
            <a:r>
              <a:rPr lang="fi-FI" b="0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imic</a:t>
            </a:r>
            <a:r>
              <a:rPr lang="fi-FI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picnicking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mimicking</a:t>
            </a:r>
            <a:endParaRPr lang="fi-FI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8666"/>
              <a:buNone/>
            </a:pP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c</a:t>
            </a:r>
            <a:r>
              <a:rPr lang="fi-FI" b="0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ancel</a:t>
            </a:r>
            <a:r>
              <a:rPr lang="fi-FI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&gt; </a:t>
            </a:r>
            <a:r>
              <a:rPr lang="fi-FI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BrE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 -</a:t>
            </a:r>
            <a:r>
              <a:rPr lang="fi-FI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 -l 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 -</a:t>
            </a:r>
            <a:r>
              <a:rPr lang="fi-FI" b="0" i="0" u="none" strike="noStrike" cap="none" dirty="0" err="1" smtClean="0">
                <a:solidFill>
                  <a:schemeClr val="accent1"/>
                </a:solidFill>
                <a:sym typeface="Calibri"/>
              </a:rPr>
              <a:t>ing</a:t>
            </a:r>
            <a:endParaRPr lang="fi-FI" dirty="0">
              <a:solidFill>
                <a:schemeClr val="accent1"/>
              </a:solidFill>
            </a:endParaRPr>
          </a:p>
          <a:p>
            <a:pPr marL="0" lvl="0" indent="0">
              <a:spcBef>
                <a:spcPts val="0"/>
              </a:spcBef>
              <a:buClr>
                <a:schemeClr val="accent1"/>
              </a:buClr>
              <a:buSzPct val="98666"/>
              <a:buNone/>
            </a:pP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dirty="0" err="1" smtClean="0">
                <a:solidFill>
                  <a:schemeClr val="tx1"/>
                </a:solidFill>
              </a:rPr>
              <a:t>model</a:t>
            </a:r>
            <a:r>
              <a:rPr lang="fi-FI" dirty="0" smtClean="0">
                <a:solidFill>
                  <a:schemeClr val="tx1"/>
                </a:solidFill>
              </a:rPr>
              <a:t>	</a:t>
            </a:r>
            <a:r>
              <a:rPr lang="fi-FI" sz="2800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cancelling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modelling</a:t>
            </a:r>
            <a:endParaRPr lang="fi-FI"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8666"/>
              <a:buNone/>
            </a:pPr>
            <a:r>
              <a:rPr lang="fi-FI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fi-FI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&gt; </a:t>
            </a:r>
            <a:r>
              <a:rPr lang="fi-FI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AmE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 -</a:t>
            </a:r>
            <a:r>
              <a:rPr lang="fi-FI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fi-FI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fi-FI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endParaRPr lang="fi-FI" b="0" i="0" u="none" strike="noStrike" cap="none" dirty="0" smtClean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8666"/>
              <a:buNone/>
            </a:pP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fi-FI" sz="2800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canceling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modeling</a:t>
            </a:r>
            <a:endParaRPr lang="fi-FI"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18"/>
              </a:spcBef>
              <a:buClr>
                <a:schemeClr val="dk1"/>
              </a:buClr>
              <a:buSzPct val="99615"/>
              <a:buFont typeface="Noto Sans Symbols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35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276131" y="7242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Preesens</a:t>
            </a:r>
            <a:endParaRPr lang="fi-FI" sz="40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866865"/>
            <a:ext cx="8579295" cy="52746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buClrTx/>
            </a:pPr>
            <a:r>
              <a:rPr lang="fi-FI" sz="28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Englannissa on kaksi preesensmuotoa: </a:t>
            </a:r>
            <a:r>
              <a:rPr lang="fi-FI" sz="2800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yleis</a:t>
            </a: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i-FI" sz="28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ja kestopreesens. Mitä eroa niillä on?</a:t>
            </a:r>
          </a:p>
          <a:p>
            <a:pPr marL="0" marR="0" lvl="0" indent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toast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morning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4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4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toast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fi-FI" sz="2400" b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Look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</a:t>
            </a:r>
            <a:r>
              <a:rPr lang="fi-FI" sz="24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behind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those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fi-FI" sz="2400" b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Smith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Japanese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Smith </a:t>
            </a:r>
            <a:r>
              <a:rPr lang="fi-FI" sz="24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speaking</a:t>
            </a:r>
            <a:r>
              <a:rPr lang="fi-FI" sz="24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us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31066" y="223474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Preesens</a:t>
            </a:r>
            <a:endParaRPr lang="fi-FI" sz="40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toast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morning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sets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Smith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speaks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Japanese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>
              <a:spcBef>
                <a:spcPts val="562"/>
              </a:spcBef>
              <a:buClr>
                <a:schemeClr val="dk1"/>
              </a:buClr>
              <a:buSzPct val="25000"/>
              <a:buNone/>
            </a:pP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Tapa</a:t>
            </a: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säännöllisesti toistuva tilanne, 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yleinen 	väittämä </a:t>
            </a: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tai taito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toast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Look,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behind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those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trees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Smith i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speaking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us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dirty="0">
                <a:solidFill>
                  <a:srgbClr val="2DA2BF"/>
                </a:solidFill>
              </a:rPr>
              <a:t>P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arhaillaan </a:t>
            </a: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tai väliaikaisesti tapahtuva toiminta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2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tai </a:t>
            </a: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sovittu järjestely tulevaisuudessa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199" y="3519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Käyttö</a:t>
            </a:r>
            <a:endParaRPr lang="fi-FI" sz="400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179511" y="1670710"/>
            <a:ext cx="4392488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dirty="0">
                <a:solidFill>
                  <a:schemeClr val="accent1"/>
                </a:solidFill>
              </a:rPr>
              <a:t>Yhdistä lause ja…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handle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usually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sleep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weekends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8:15 am.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100°C.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wake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breafast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brush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teeth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dressed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Rovaniemi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north.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4"/>
          </p:nvPr>
        </p:nvSpPr>
        <p:spPr>
          <a:xfrm>
            <a:off x="5220072" y="1609750"/>
            <a:ext cx="3466727" cy="4095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Clr>
                <a:srgbClr val="2DA2BF"/>
              </a:buClr>
              <a:buSzPct val="25000"/>
              <a:buNone/>
            </a:pPr>
            <a:r>
              <a:rPr lang="fi-FI" dirty="0">
                <a:solidFill>
                  <a:schemeClr val="accent1"/>
                </a:solidFill>
              </a:rPr>
              <a:t>… perustelu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yleinen totuus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pysyvä olotila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toistuva tapa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ohje tai neuvo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e. </a:t>
            </a:r>
            <a:r>
              <a:rPr lang="fi-FI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aikataulu</a:t>
            </a:r>
          </a:p>
          <a:p>
            <a:pPr marL="0" marR="0" lvl="0" indent="0" algn="l" rtl="0">
              <a:lnSpc>
                <a:spcPct val="140000"/>
              </a:lnSpc>
              <a:spcBef>
                <a:spcPts val="48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f. tapahtumaselostus</a:t>
            </a:r>
            <a:endParaRPr lang="fi-FI" sz="24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85191" y="41379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dirty="0">
                <a:solidFill>
                  <a:schemeClr val="accent1"/>
                </a:solidFill>
              </a:rPr>
              <a:t>Yleispreesens </a:t>
            </a:r>
            <a:br>
              <a:rPr lang="fi-FI" sz="4000" b="1" dirty="0">
                <a:solidFill>
                  <a:schemeClr val="accent1"/>
                </a:solidFill>
              </a:rPr>
            </a:br>
            <a:r>
              <a:rPr lang="fi-FI" sz="4000" dirty="0" smtClean="0">
                <a:solidFill>
                  <a:schemeClr val="accent1"/>
                </a:solidFill>
              </a:rPr>
              <a:t>Käyttö</a:t>
            </a:r>
            <a:r>
              <a:rPr lang="fi-FI" sz="4000" b="0" i="0" u="none" strike="noStrike" cap="none" dirty="0">
                <a:solidFill>
                  <a:schemeClr val="dk1"/>
                </a:solidFill>
                <a:sym typeface="Calibri"/>
              </a:rPr>
              <a:t/>
            </a:r>
            <a:br>
              <a:rPr lang="fi-FI" sz="4000" b="0" i="0" u="none" strike="noStrike" cap="none" dirty="0">
                <a:solidFill>
                  <a:schemeClr val="dk1"/>
                </a:solidFill>
                <a:sym typeface="Calibri"/>
              </a:rPr>
            </a:br>
            <a:r>
              <a:rPr lang="fi-FI" sz="4000" b="0" i="0" u="none" strike="noStrike" cap="none" dirty="0">
                <a:solidFill>
                  <a:schemeClr val="dk1"/>
                </a:solidFill>
                <a:sym typeface="Calibri"/>
              </a:rPr>
              <a:t/>
            </a:r>
            <a:br>
              <a:rPr lang="fi-FI" sz="4000" b="0" i="0" u="none" strike="noStrike" cap="none" dirty="0">
                <a:solidFill>
                  <a:schemeClr val="dk1"/>
                </a:solidFill>
                <a:sym typeface="Calibri"/>
              </a:rPr>
            </a:br>
            <a:endParaRPr lang="fi-FI" sz="40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179511" y="1556791"/>
            <a:ext cx="8640960" cy="46805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1.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First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you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press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the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handle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…		</a:t>
            </a:r>
            <a:r>
              <a:rPr lang="fi-FI" b="0" u="none" strike="noStrike" cap="none" dirty="0" smtClean="0">
                <a:solidFill>
                  <a:srgbClr val="2DA2BF"/>
                </a:solidFill>
                <a:sym typeface="Calibri"/>
              </a:rPr>
              <a:t>d. </a:t>
            </a:r>
            <a:r>
              <a:rPr lang="fi-FI" b="0" u="none" strike="noStrike" cap="none" dirty="0">
                <a:solidFill>
                  <a:srgbClr val="2DA2BF"/>
                </a:solidFill>
                <a:sym typeface="Calibri"/>
              </a:rPr>
              <a:t>ohje tai neuvo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2. 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I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usually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sleep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late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at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weekends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  <a:r>
              <a:rPr lang="fi-FI" b="0" u="none" strike="noStrike" cap="none" dirty="0">
                <a:solidFill>
                  <a:srgbClr val="2DA2BF"/>
                </a:solidFill>
                <a:sym typeface="Calibri"/>
              </a:rPr>
              <a:t> 	</a:t>
            </a:r>
            <a:r>
              <a:rPr lang="fi-FI" b="0" u="none" strike="noStrike" cap="none" dirty="0" smtClean="0">
                <a:solidFill>
                  <a:srgbClr val="2DA2BF"/>
                </a:solidFill>
                <a:sym typeface="Calibri"/>
              </a:rPr>
              <a:t>	</a:t>
            </a:r>
            <a:r>
              <a:rPr lang="fi-FI" dirty="0" smtClean="0">
                <a:solidFill>
                  <a:srgbClr val="2DA2BF"/>
                </a:solidFill>
              </a:rPr>
              <a:t>c. </a:t>
            </a:r>
            <a:r>
              <a:rPr lang="fi-FI" b="0" u="none" strike="noStrike" cap="none" dirty="0" smtClean="0">
                <a:solidFill>
                  <a:srgbClr val="2DA2BF"/>
                </a:solidFill>
                <a:sym typeface="Calibri"/>
              </a:rPr>
              <a:t>toistuva </a:t>
            </a:r>
            <a:r>
              <a:rPr lang="fi-FI" b="0" u="none" strike="noStrike" cap="none" dirty="0">
                <a:solidFill>
                  <a:srgbClr val="2DA2BF"/>
                </a:solidFill>
                <a:sym typeface="Calibri"/>
              </a:rPr>
              <a:t>tapa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3.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The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bus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leaves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at 8:15 am.</a:t>
            </a:r>
            <a:r>
              <a:rPr lang="fi-FI" b="0" u="none" strike="noStrike" cap="none" dirty="0">
                <a:solidFill>
                  <a:srgbClr val="2DA2BF"/>
                </a:solidFill>
                <a:sym typeface="Calibri"/>
              </a:rPr>
              <a:t> 		</a:t>
            </a:r>
            <a:r>
              <a:rPr lang="fi-FI" b="0" u="none" strike="noStrike" cap="none" dirty="0" smtClean="0">
                <a:solidFill>
                  <a:srgbClr val="2DA2BF"/>
                </a:solidFill>
                <a:sym typeface="Calibri"/>
              </a:rPr>
              <a:t>	</a:t>
            </a:r>
            <a:r>
              <a:rPr lang="fi-FI" dirty="0" smtClean="0">
                <a:solidFill>
                  <a:srgbClr val="2DA2BF"/>
                </a:solidFill>
              </a:rPr>
              <a:t>e</a:t>
            </a:r>
            <a:r>
              <a:rPr lang="fi-FI" b="0" u="none" strike="noStrike" cap="none" dirty="0" smtClean="0">
                <a:solidFill>
                  <a:srgbClr val="2DA2BF"/>
                </a:solidFill>
                <a:sym typeface="Calibri"/>
              </a:rPr>
              <a:t>. </a:t>
            </a:r>
            <a:r>
              <a:rPr lang="fi-FI" b="0" u="none" strike="noStrike" cap="none" dirty="0">
                <a:solidFill>
                  <a:srgbClr val="2DA2BF"/>
                </a:solidFill>
                <a:sym typeface="Calibri"/>
              </a:rPr>
              <a:t>aikataulu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4.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Water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boils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at 100°C.</a:t>
            </a:r>
            <a:r>
              <a:rPr lang="fi-FI" b="0" u="none" strike="noStrike" cap="none" dirty="0">
                <a:solidFill>
                  <a:srgbClr val="2DA2BF"/>
                </a:solidFill>
                <a:sym typeface="Calibri"/>
              </a:rPr>
              <a:t> 			</a:t>
            </a:r>
            <a:r>
              <a:rPr lang="fi-FI" dirty="0">
                <a:solidFill>
                  <a:srgbClr val="2DA2BF"/>
                </a:solidFill>
              </a:rPr>
              <a:t>a</a:t>
            </a:r>
            <a:r>
              <a:rPr lang="fi-FI" b="0" u="none" strike="noStrike" cap="none" dirty="0" smtClean="0">
                <a:solidFill>
                  <a:srgbClr val="2DA2BF"/>
                </a:solidFill>
                <a:sym typeface="Calibri"/>
              </a:rPr>
              <a:t>. </a:t>
            </a:r>
            <a:r>
              <a:rPr lang="fi-FI" b="0" u="none" strike="noStrike" cap="none" dirty="0">
                <a:solidFill>
                  <a:srgbClr val="2DA2BF"/>
                </a:solidFill>
                <a:sym typeface="Calibri"/>
              </a:rPr>
              <a:t>yleinen totuus</a:t>
            </a:r>
          </a:p>
          <a:p>
            <a:pPr marL="0" lvl="0" indent="0">
              <a:lnSpc>
                <a:spcPct val="120000"/>
              </a:lnSpc>
              <a:spcBef>
                <a:spcPts val="544"/>
              </a:spcBef>
              <a:buSzPct val="25000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5. 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I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wake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up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,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eat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breakfast, </a:t>
            </a: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			</a:t>
            </a:r>
            <a:r>
              <a:rPr lang="fi-FI" dirty="0">
                <a:solidFill>
                  <a:srgbClr val="2DA2BF"/>
                </a:solidFill>
              </a:rPr>
              <a:t> f. tapahtumaselostus</a:t>
            </a:r>
            <a:endParaRPr lang="fi-FI" b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brush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my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teeth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and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get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dressed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  <a:r>
              <a:rPr lang="fi-FI" b="0" u="none" strike="noStrike" cap="none" dirty="0">
                <a:solidFill>
                  <a:srgbClr val="2DA2BF"/>
                </a:solidFill>
                <a:sym typeface="Calibri"/>
              </a:rPr>
              <a:t> 	</a:t>
            </a:r>
            <a:r>
              <a:rPr lang="fi-FI" b="0" u="none" strike="noStrike" cap="none" dirty="0" smtClean="0">
                <a:solidFill>
                  <a:srgbClr val="2DA2BF"/>
                </a:solidFill>
                <a:sym typeface="Calibri"/>
              </a:rPr>
              <a:t>	</a:t>
            </a:r>
            <a:endParaRPr lang="fi-FI" b="0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smtClean="0">
                <a:solidFill>
                  <a:schemeClr val="dk1"/>
                </a:solidFill>
                <a:sym typeface="Calibri"/>
              </a:rPr>
              <a:t>6. 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Rovaniemi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lies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in </a:t>
            </a:r>
            <a:r>
              <a:rPr lang="fi-FI" b="0" u="none" strike="noStrike" cap="none" dirty="0" err="1">
                <a:solidFill>
                  <a:schemeClr val="dk1"/>
                </a:solidFill>
                <a:sym typeface="Calibri"/>
              </a:rPr>
              <a:t>the</a:t>
            </a:r>
            <a:r>
              <a:rPr lang="fi-FI" b="0" u="none" strike="noStrike" cap="none" dirty="0">
                <a:solidFill>
                  <a:schemeClr val="dk1"/>
                </a:solidFill>
                <a:sym typeface="Calibri"/>
              </a:rPr>
              <a:t> north.</a:t>
            </a:r>
            <a:r>
              <a:rPr lang="fi-FI" b="0" u="none" strike="noStrike" cap="none" dirty="0">
                <a:solidFill>
                  <a:srgbClr val="2DA2BF"/>
                </a:solidFill>
                <a:sym typeface="Calibri"/>
              </a:rPr>
              <a:t> </a:t>
            </a:r>
            <a:r>
              <a:rPr lang="fi-FI" b="0" i="0" u="none" strike="noStrike" cap="none" dirty="0">
                <a:solidFill>
                  <a:srgbClr val="2DA2BF"/>
                </a:solidFill>
                <a:sym typeface="Calibri"/>
              </a:rPr>
              <a:t>		</a:t>
            </a:r>
            <a:r>
              <a:rPr lang="fi-FI" b="0" i="0" u="none" strike="noStrike" cap="none" dirty="0" smtClean="0">
                <a:solidFill>
                  <a:srgbClr val="2DA2BF"/>
                </a:solidFill>
                <a:sym typeface="Calibri"/>
              </a:rPr>
              <a:t>b. </a:t>
            </a:r>
            <a:r>
              <a:rPr lang="fi-FI" b="0" i="0" u="none" strike="noStrike" cap="none" dirty="0">
                <a:solidFill>
                  <a:srgbClr val="2DA2BF"/>
                </a:solidFill>
                <a:sym typeface="Calibri"/>
              </a:rPr>
              <a:t>pysyvä olotila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4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8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04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39783" y="40064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 lang="fi-FI" sz="400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323528" y="4077071"/>
            <a:ext cx="8640960" cy="2160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lnSpc>
                <a:spcPct val="110000"/>
              </a:lnSpc>
              <a:spcBef>
                <a:spcPts val="0"/>
              </a:spcBef>
            </a:pP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Yleispreesens on sama kuin </a:t>
            </a:r>
            <a:r>
              <a:rPr lang="fi-FI" sz="2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verbin </a:t>
            </a:r>
            <a:r>
              <a:rPr lang="fi-FI" sz="28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perusmuoto</a:t>
            </a:r>
          </a:p>
          <a:p>
            <a:pPr indent="-342900">
              <a:lnSpc>
                <a:spcPct val="110000"/>
              </a:lnSpc>
              <a:spcBef>
                <a:spcPts val="0"/>
              </a:spcBef>
            </a:pPr>
            <a:r>
              <a:rPr lang="fi-FI" sz="28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PAITSI </a:t>
            </a: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yksikön kolmannessa persoonassa (he/</a:t>
            </a:r>
            <a:r>
              <a:rPr lang="fi-FI" sz="280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/it), </a:t>
            </a:r>
            <a:r>
              <a:rPr lang="fi-FI" sz="28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jolloin verbiin </a:t>
            </a: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lisätään </a:t>
            </a:r>
            <a:r>
              <a:rPr lang="fi-FI" sz="2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pääte </a:t>
            </a:r>
            <a:r>
              <a:rPr lang="fi-FI" sz="28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-s</a:t>
            </a:r>
            <a:r>
              <a:rPr lang="fi-FI" sz="2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/-es</a:t>
            </a: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373417" y="1637630"/>
            <a:ext cx="7914334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Miten yleispreesens muodostetaan?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744577" y="2309510"/>
            <a:ext cx="3528391" cy="1200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play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badminton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play </a:t>
            </a: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badminton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He/</a:t>
            </a: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plays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badminton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4788023" y="2204864"/>
            <a:ext cx="2959976" cy="13049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play </a:t>
            </a: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badminton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play </a:t>
            </a: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badminton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play </a:t>
            </a:r>
            <a:r>
              <a:rPr lang="fi-FI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badminton</a:t>
            </a: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503040" y="4623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 lang="fi-FI" sz="400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503040" y="1605313"/>
            <a:ext cx="8640960" cy="4462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i-FI" sz="2800" dirty="0">
                <a:solidFill>
                  <a:schemeClr val="accent1"/>
                </a:solidFill>
              </a:rPr>
              <a:t>Miten yleispreesensin kieltomuoto muodostetaan</a:t>
            </a:r>
            <a:r>
              <a:rPr lang="fi-FI" sz="2800" dirty="0" smtClean="0">
                <a:solidFill>
                  <a:schemeClr val="accent1"/>
                </a:solidFill>
              </a:rPr>
              <a:t>?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fi-FI" sz="2800" dirty="0" smtClean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fi-FI" dirty="0" smtClean="0"/>
              <a:t>	I </a:t>
            </a:r>
            <a:r>
              <a:rPr lang="fi-FI" dirty="0" err="1"/>
              <a:t>don’t</a:t>
            </a:r>
            <a:r>
              <a:rPr lang="fi-FI" dirty="0"/>
              <a:t> play </a:t>
            </a:r>
            <a:r>
              <a:rPr lang="fi-FI" dirty="0" smtClean="0"/>
              <a:t>tennis.		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/>
              <a:t>don’t</a:t>
            </a:r>
            <a:r>
              <a:rPr lang="fi-FI" dirty="0"/>
              <a:t> play tennis.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fi-FI" dirty="0" smtClean="0"/>
              <a:t>	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/>
              <a:t>don’t</a:t>
            </a:r>
            <a:r>
              <a:rPr lang="fi-FI" dirty="0"/>
              <a:t> play tennis</a:t>
            </a:r>
            <a:r>
              <a:rPr lang="fi-FI" dirty="0" smtClean="0"/>
              <a:t>.		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/>
              <a:t>don’t</a:t>
            </a:r>
            <a:r>
              <a:rPr lang="fi-FI" dirty="0"/>
              <a:t> play tennis.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fi-FI" dirty="0" smtClean="0"/>
              <a:t>	He/</a:t>
            </a:r>
            <a:r>
              <a:rPr lang="fi-FI" dirty="0" err="1" smtClean="0"/>
              <a:t>She</a:t>
            </a:r>
            <a:r>
              <a:rPr lang="fi-FI" dirty="0" smtClean="0"/>
              <a:t> </a:t>
            </a:r>
            <a:r>
              <a:rPr lang="fi-FI" dirty="0" err="1" smtClean="0"/>
              <a:t>doesn’t</a:t>
            </a:r>
            <a:r>
              <a:rPr lang="fi-FI" dirty="0" smtClean="0"/>
              <a:t> play tennis.	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don’t</a:t>
            </a:r>
            <a:r>
              <a:rPr lang="fi-FI" dirty="0"/>
              <a:t> play tennis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endParaRPr lang="fi-FI" dirty="0" smtClean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fi-FI" dirty="0">
              <a:solidFill>
                <a:schemeClr val="accent1"/>
              </a:solidFill>
            </a:endParaRPr>
          </a:p>
          <a:p>
            <a:pPr indent="-342900">
              <a:lnSpc>
                <a:spcPct val="110000"/>
              </a:lnSpc>
              <a:spcBef>
                <a:spcPts val="0"/>
              </a:spcBef>
            </a:pPr>
            <a:r>
              <a:rPr lang="fi-FI" sz="28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Yleispreesensin </a:t>
            </a: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kieltomuotoon lisätään apuverbi 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>
              <a:lnSpc>
                <a:spcPct val="110000"/>
              </a:lnSpc>
            </a:pP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Yksikön kolmannessa persoonassa apuverbinä on 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doesn’t</a:t>
            </a: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jonka jälkeen verbi on perusmuodossa</a:t>
            </a:r>
            <a:r>
              <a:rPr lang="fi-FI" sz="28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>
              <a:lnSpc>
                <a:spcPct val="110000"/>
              </a:lnSpc>
            </a:pPr>
            <a:endParaRPr lang="fi-FI" sz="24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48491" y="41379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 lang="fi-FI" sz="400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179511" y="1556791"/>
            <a:ext cx="8640960" cy="46805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HUOM!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40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play tennis.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Nobody</a:t>
            </a: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plays</a:t>
            </a: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tennis </a:t>
            </a:r>
            <a:r>
              <a:rPr lang="fi-FI" sz="240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anymore</a:t>
            </a: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/>
            <a:r>
              <a:rPr lang="fi-FI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Lauseessa voi olla </a:t>
            </a:r>
            <a:r>
              <a:rPr lang="fi-FI" sz="24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vain yksi kieltosana</a:t>
            </a:r>
            <a:r>
              <a:rPr lang="fi-FI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/>
            <a:r>
              <a:rPr lang="fi-FI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lauseen kieltosana on muu kuin ’</a:t>
            </a:r>
            <a:r>
              <a:rPr lang="fi-FI" sz="24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ei apuverbiä käytetä.</a:t>
            </a:r>
          </a:p>
          <a:p>
            <a:pPr indent="-342900">
              <a:buSzPct val="25000"/>
            </a:pPr>
            <a:endParaRPr sz="24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dirty="0"/>
              <a:t>	</a:t>
            </a:r>
            <a:r>
              <a:rPr lang="fi-FI" dirty="0" smtClean="0"/>
              <a:t>Vrt.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fi-FI" sz="240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doesn’t</a:t>
            </a: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play tennis.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fi-FI" sz="240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plays</a:t>
            </a:r>
            <a:r>
              <a:rPr lang="fi-FI" sz="24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tennis.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4393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 lang="fi-FI" sz="400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2"/>
          </p:nvPr>
        </p:nvSpPr>
        <p:spPr>
          <a:xfrm>
            <a:off x="251520" y="1582332"/>
            <a:ext cx="8640960" cy="4411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i-FI" sz="2800" dirty="0">
                <a:solidFill>
                  <a:schemeClr val="accent1"/>
                </a:solidFill>
              </a:rPr>
              <a:t>Miten yleispreesensin kysymys muodostetaan</a:t>
            </a:r>
            <a:r>
              <a:rPr lang="fi-FI" sz="2800" dirty="0" smtClean="0">
                <a:solidFill>
                  <a:schemeClr val="accent1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fi-FI" dirty="0" smtClean="0"/>
              <a:t>	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/>
              <a:t>I play golf</a:t>
            </a:r>
            <a:r>
              <a:rPr lang="fi-FI" dirty="0" smtClean="0"/>
              <a:t>?			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play golf?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fi-FI" dirty="0" smtClean="0"/>
              <a:t>	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/>
              <a:t>you</a:t>
            </a:r>
            <a:r>
              <a:rPr lang="fi-FI" dirty="0"/>
              <a:t> play golf</a:t>
            </a:r>
            <a:r>
              <a:rPr lang="fi-FI" dirty="0" smtClean="0"/>
              <a:t>?		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play golf?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fi-FI" dirty="0" smtClean="0"/>
              <a:t>	</a:t>
            </a:r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/>
              <a:t>he/</a:t>
            </a:r>
            <a:r>
              <a:rPr lang="fi-FI" dirty="0" err="1"/>
              <a:t>she</a:t>
            </a:r>
            <a:r>
              <a:rPr lang="fi-FI" dirty="0"/>
              <a:t> play golf</a:t>
            </a:r>
            <a:r>
              <a:rPr lang="fi-FI" dirty="0" smtClean="0"/>
              <a:t>?	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play golf</a:t>
            </a:r>
            <a:r>
              <a:rPr lang="fi-FI" dirty="0" smtClean="0"/>
              <a:t>?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endParaRPr lang="fi-FI" dirty="0"/>
          </a:p>
          <a:p>
            <a:pPr lvl="0" indent="-342900">
              <a:spcBef>
                <a:spcPts val="0"/>
              </a:spcBef>
              <a:buClr>
                <a:srgbClr val="000000"/>
              </a:buClr>
            </a:pPr>
            <a:r>
              <a:rPr lang="fi-FI" sz="2800" dirty="0">
                <a:solidFill>
                  <a:srgbClr val="000000"/>
                </a:solidFill>
              </a:rPr>
              <a:t>Kysymys muodostetaan apuverbillä </a:t>
            </a:r>
            <a:r>
              <a:rPr lang="fi-FI" sz="2800" b="1" dirty="0" err="1">
                <a:solidFill>
                  <a:srgbClr val="000000"/>
                </a:solidFill>
              </a:rPr>
              <a:t>do</a:t>
            </a:r>
            <a:r>
              <a:rPr lang="fi-FI" sz="2800" dirty="0">
                <a:solidFill>
                  <a:srgbClr val="000000"/>
                </a:solidFill>
              </a:rPr>
              <a:t> ja</a:t>
            </a:r>
            <a:r>
              <a:rPr lang="fi-FI" sz="2800" dirty="0">
                <a:solidFill>
                  <a:srgbClr val="2DA2BF"/>
                </a:solidFill>
              </a:rPr>
              <a:t> </a:t>
            </a:r>
            <a:r>
              <a:rPr lang="fi-FI" sz="2800" b="1" dirty="0">
                <a:solidFill>
                  <a:srgbClr val="000000"/>
                </a:solidFill>
              </a:rPr>
              <a:t>pääverbin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b="1" dirty="0">
                <a:solidFill>
                  <a:srgbClr val="000000"/>
                </a:solidFill>
              </a:rPr>
              <a:t>perusmuodolla</a:t>
            </a:r>
            <a:r>
              <a:rPr lang="fi-FI" sz="2800" dirty="0">
                <a:solidFill>
                  <a:srgbClr val="000000"/>
                </a:solidFill>
              </a:rPr>
              <a:t>.</a:t>
            </a:r>
          </a:p>
          <a:p>
            <a:pPr lvl="0" indent="-342900">
              <a:buClr>
                <a:srgbClr val="000000"/>
              </a:buClr>
            </a:pPr>
            <a:r>
              <a:rPr lang="fi-FI" sz="2800" dirty="0">
                <a:solidFill>
                  <a:srgbClr val="000000"/>
                </a:solidFill>
              </a:rPr>
              <a:t>Yksikön kolmannessa persoonassa apuverbinä on </a:t>
            </a:r>
            <a:r>
              <a:rPr lang="fi-FI" sz="2800" b="1" dirty="0" err="1">
                <a:solidFill>
                  <a:srgbClr val="000000"/>
                </a:solidFill>
              </a:rPr>
              <a:t>does</a:t>
            </a:r>
            <a:r>
              <a:rPr lang="fi-FI" sz="2800" dirty="0">
                <a:solidFill>
                  <a:srgbClr val="000000"/>
                </a:solidFill>
              </a:rPr>
              <a:t>, jonka jälkeen verbi on perusmuodossa.</a:t>
            </a:r>
          </a:p>
          <a:p>
            <a:pPr lvl="0" indent="-342900">
              <a:buClr>
                <a:srgbClr val="000000"/>
              </a:buClr>
            </a:pPr>
            <a:r>
              <a:rPr lang="fi-FI" sz="2800" dirty="0">
                <a:solidFill>
                  <a:srgbClr val="000000"/>
                </a:solidFill>
              </a:rPr>
              <a:t>Apuverbin paikka on lauseessa subjektin edessä. 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endParaRPr lang="fi-FI" dirty="0"/>
          </a:p>
          <a:p>
            <a:pPr marL="0" lvl="0" indent="0">
              <a:spcBef>
                <a:spcPts val="0"/>
              </a:spcBef>
              <a:buSzPct val="25000"/>
              <a:buNone/>
            </a:pPr>
            <a:endParaRPr lang="fi-FI" dirty="0" smtClean="0"/>
          </a:p>
          <a:p>
            <a:pPr marL="0" lvl="0" indent="0">
              <a:spcBef>
                <a:spcPts val="0"/>
              </a:spcBef>
              <a:buSzPct val="25000"/>
              <a:buNone/>
            </a:pPr>
            <a:endParaRPr lang="fi-FI" sz="2800" dirty="0"/>
          </a:p>
          <a:p>
            <a:pPr lvl="0" indent="-342900">
              <a:spcBef>
                <a:spcPts val="0"/>
              </a:spcBef>
            </a:pPr>
            <a:endParaRPr lang="fi-FI" sz="2800" dirty="0">
              <a:solidFill>
                <a:schemeClr val="accent1"/>
              </a:solidFill>
            </a:endParaRPr>
          </a:p>
          <a:p>
            <a:pPr indent="-342900"/>
            <a:endParaRPr sz="24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323528" y="1412775"/>
            <a:ext cx="7914334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endParaRPr lang="fi-FI" sz="28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899591" y="2276872"/>
            <a:ext cx="3528391" cy="1200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fi-FI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5148064" y="2204864"/>
            <a:ext cx="2509283" cy="13049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endParaRPr lang="fi-FI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564</Words>
  <Application>Microsoft Office PowerPoint</Application>
  <PresentationFormat>Näytössä katseltava diaesitys (4:3)</PresentationFormat>
  <Paragraphs>236</Paragraphs>
  <Slides>19</Slides>
  <Notes>18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3" baseType="lpstr">
      <vt:lpstr>Arial</vt:lpstr>
      <vt:lpstr>Calibri</vt:lpstr>
      <vt:lpstr>Noto Sans Symbols</vt:lpstr>
      <vt:lpstr>Office-teema</vt:lpstr>
      <vt:lpstr>PowerPoint-esitys</vt:lpstr>
      <vt:lpstr>Preesens</vt:lpstr>
      <vt:lpstr>Preesens</vt:lpstr>
      <vt:lpstr>Yleispreesens  Käyttö</vt:lpstr>
      <vt:lpstr>  Yleispreesens  Käyttö  </vt:lpstr>
      <vt:lpstr>Yleispreesens  Muodostus</vt:lpstr>
      <vt:lpstr>Yleispreesens  Muodostus</vt:lpstr>
      <vt:lpstr>Yleispreesens  Muodostus</vt:lpstr>
      <vt:lpstr>Yleispreesens  Muodostus</vt:lpstr>
      <vt:lpstr>Yleispreesens  Muodostus</vt:lpstr>
      <vt:lpstr> Mitä muutoksia yksikön 3. persoona aiheuttaa verbissä? </vt:lpstr>
      <vt:lpstr>Kestopreesens</vt:lpstr>
      <vt:lpstr>Kestopreesens  Käyttö</vt:lpstr>
      <vt:lpstr>Kestopreesens  Käyttö</vt:lpstr>
      <vt:lpstr>Kestopreesens  Muodostus</vt:lpstr>
      <vt:lpstr>Kestopreesens  Muodostus</vt:lpstr>
      <vt:lpstr>Kestopreesens  Muodostus</vt:lpstr>
      <vt:lpstr> Millaisia muutoksia -ing-pääte aiheuttaa verbissä? </vt:lpstr>
      <vt:lpstr>Huomaa seuraavat poikkeukset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Kaisa-Kerttu Peltola</cp:lastModifiedBy>
  <cp:revision>13</cp:revision>
  <dcterms:modified xsi:type="dcterms:W3CDTF">2018-08-22T08:17:56Z</dcterms:modified>
</cp:coreProperties>
</file>