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5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84752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50938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37447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8537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296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9786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Insigths_kielioppidia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accent1"/>
              </a:buClr>
              <a:buFont typeface="Calibri"/>
              <a:buNone/>
              <a:defRPr sz="4400" b="1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accent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794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i-FI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fi-FI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 l="-2999" r="-2999"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67543" y="33265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fi-FI" sz="4000" b="1" i="0" u="none" strike="noStrike" cap="none" dirty="0">
                <a:latin typeface="Calibri"/>
                <a:ea typeface="Calibri"/>
                <a:cs typeface="Calibri"/>
                <a:sym typeface="Calibri"/>
              </a:rPr>
              <a:t>Pluskvamperfekti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412775"/>
            <a:ext cx="8579295" cy="525658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lnSpc>
                <a:spcPct val="90000"/>
              </a:lnSpc>
              <a:spcBef>
                <a:spcPts val="0"/>
              </a:spcBef>
              <a:buClrTx/>
              <a:buFont typeface="Arial" panose="020B0604020202020204" pitchFamily="34" charset="0"/>
              <a:buChar char="•"/>
            </a:pPr>
            <a:r>
              <a:rPr lang="fi-FI" sz="280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Pluskvamperfekti kertoo, mitä oli tapahtunut ennen jotain toista ajankohtaa menneisyydessä.</a:t>
            </a:r>
          </a:p>
          <a:p>
            <a:pPr marL="0" marR="0" lvl="0" indent="0" algn="l" rtl="0">
              <a:lnSpc>
                <a:spcPct val="90000"/>
              </a:lnSpc>
              <a:spcBef>
                <a:spcPts val="418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fi-FI" sz="280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Before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fi-FI" sz="22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came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to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gym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, I </a:t>
            </a:r>
            <a:r>
              <a:rPr lang="fi-FI" sz="22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2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spoken</a:t>
            </a:r>
            <a:r>
              <a:rPr lang="fi-FI" sz="22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with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coach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418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	Matti </a:t>
            </a:r>
            <a:r>
              <a:rPr lang="fi-FI" sz="22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2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taken</a:t>
            </a:r>
            <a:r>
              <a:rPr lang="fi-FI" sz="22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English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lessons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before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he </a:t>
            </a:r>
            <a:r>
              <a:rPr lang="fi-FI" sz="22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joined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his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NHL 	team.</a:t>
            </a:r>
          </a:p>
          <a:p>
            <a:pPr marL="0" marR="0" lvl="0" indent="0" algn="l" rtl="0">
              <a:lnSpc>
                <a:spcPct val="90000"/>
              </a:lnSpc>
              <a:spcBef>
                <a:spcPts val="352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lnSpc>
                <a:spcPct val="90000"/>
              </a:lnSpc>
              <a:spcBef>
                <a:spcPts val="484"/>
              </a:spcBef>
              <a:buClrTx/>
            </a:pPr>
            <a:r>
              <a:rPr lang="fi-FI" sz="2800" u="none" strike="noStrike" cap="none" dirty="0" err="1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Yleis</a:t>
            </a:r>
            <a:r>
              <a:rPr lang="fi-FI" sz="280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- ja kestopluskvamperfekti. Mitä eroa niillä on?</a:t>
            </a:r>
          </a:p>
          <a:p>
            <a:pPr marL="0" marR="0" lvl="0" indent="0" algn="l" rtl="0">
              <a:lnSpc>
                <a:spcPct val="90000"/>
              </a:lnSpc>
              <a:spcBef>
                <a:spcPts val="418"/>
              </a:spcBef>
              <a:spcAft>
                <a:spcPts val="0"/>
              </a:spcAft>
              <a:buClr>
                <a:schemeClr val="dk1"/>
              </a:buClr>
              <a:buSzPct val="99523"/>
              <a:buNone/>
            </a:pPr>
            <a:r>
              <a:rPr lang="fi-FI" sz="220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Jane </a:t>
            </a:r>
            <a:r>
              <a:rPr lang="fi-FI" sz="22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2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finished</a:t>
            </a:r>
            <a:r>
              <a:rPr lang="fi-FI" sz="22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work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time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parents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got home.</a:t>
            </a:r>
          </a:p>
          <a:p>
            <a:pPr marL="0" marR="0" lvl="0" indent="0" algn="l" rtl="0">
              <a:lnSpc>
                <a:spcPct val="90000"/>
              </a:lnSpc>
              <a:spcBef>
                <a:spcPts val="418"/>
              </a:spcBef>
              <a:spcAft>
                <a:spcPts val="0"/>
              </a:spcAft>
              <a:buClr>
                <a:schemeClr val="dk1"/>
              </a:buClr>
              <a:buSzPct val="99523"/>
              <a:buNone/>
            </a:pP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	Jane </a:t>
            </a:r>
            <a:r>
              <a:rPr lang="fi-FI" sz="22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2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2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none" strike="noStrike" cap="none" dirty="0" err="1">
                <a:latin typeface="Calibri"/>
                <a:ea typeface="Calibri"/>
                <a:cs typeface="Calibri"/>
                <a:sym typeface="Calibri"/>
              </a:rPr>
              <a:t>finishing</a:t>
            </a:r>
            <a:r>
              <a:rPr lang="fi-FI" sz="2200" b="1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her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work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while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was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latin typeface="Calibri"/>
                <a:ea typeface="Calibri"/>
                <a:cs typeface="Calibri"/>
                <a:sym typeface="Calibri"/>
              </a:rPr>
              <a:t>waiting</a:t>
            </a:r>
            <a:r>
              <a:rPr lang="fi-FI" sz="2200" u="none" strike="noStrike" cap="none" dirty="0">
                <a:latin typeface="Calibri"/>
                <a:ea typeface="Calibri"/>
                <a:cs typeface="Calibri"/>
                <a:sym typeface="Calibri"/>
              </a:rPr>
              <a:t> for us.</a:t>
            </a:r>
          </a:p>
          <a:p>
            <a:pPr marL="571500" lvl="1" indent="0">
              <a:lnSpc>
                <a:spcPct val="90000"/>
              </a:lnSpc>
              <a:spcBef>
                <a:spcPts val="418"/>
              </a:spcBef>
              <a:buSzPct val="99523"/>
              <a:buNone/>
            </a:pPr>
            <a:r>
              <a:rPr lang="fi-FI" sz="220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20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20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already</a:t>
            </a:r>
            <a:r>
              <a:rPr lang="fi-FI" sz="220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eaten</a:t>
            </a:r>
            <a:r>
              <a:rPr lang="fi-FI" sz="220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571500" lvl="1" indent="0">
              <a:lnSpc>
                <a:spcPct val="90000"/>
              </a:lnSpc>
              <a:spcBef>
                <a:spcPts val="418"/>
              </a:spcBef>
              <a:buSzPct val="99523"/>
              <a:buNone/>
            </a:pPr>
            <a:r>
              <a:rPr lang="fi-FI" sz="220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fi-FI" sz="220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She</a:t>
            </a:r>
            <a:r>
              <a:rPr lang="fi-FI" sz="220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had</a:t>
            </a:r>
            <a:r>
              <a:rPr lang="fi-FI" sz="2200" b="1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been</a:t>
            </a:r>
            <a:r>
              <a:rPr lang="fi-FI" sz="2200" b="1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b="1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eating</a:t>
            </a:r>
            <a:r>
              <a:rPr lang="fi-FI" sz="2200" b="1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chocolate</a:t>
            </a:r>
            <a:r>
              <a:rPr lang="fi-FI" sz="220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while</a:t>
            </a:r>
            <a:r>
              <a:rPr lang="fi-FI" sz="220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i-FI" sz="2200" u="none" strike="noStrike" cap="none" dirty="0" err="1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working</a:t>
            </a:r>
            <a:r>
              <a:rPr lang="fi-FI" sz="220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352"/>
              </a:spcBef>
              <a:buClr>
                <a:schemeClr val="accent1"/>
              </a:buClr>
              <a:buSzPct val="25000"/>
              <a:buFont typeface="Arial"/>
              <a:buNone/>
            </a:pPr>
            <a:endParaRPr sz="1760" b="0" i="1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50671" y="359816"/>
            <a:ext cx="8229600" cy="792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Clr>
                <a:srgbClr val="000000"/>
              </a:buClr>
              <a:buSzPct val="25000"/>
            </a:pPr>
            <a:r>
              <a:rPr lang="fi-FI" sz="4000" dirty="0"/>
              <a:t>Pluskvamperfekti</a:t>
            </a:r>
            <a:endParaRPr lang="fi-FI" sz="4000" b="1" i="0" u="none" strike="noStrike" cap="none" dirty="0">
              <a:solidFill>
                <a:srgbClr val="000000"/>
              </a:solidFill>
              <a:sym typeface="Calibri"/>
            </a:endParaRP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226337" y="1151903"/>
            <a:ext cx="8917663" cy="50405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lnSpc>
                <a:spcPct val="90000"/>
              </a:lnSpc>
              <a:buClr>
                <a:schemeClr val="dk1"/>
              </a:buClr>
            </a:pPr>
            <a:r>
              <a:rPr lang="fi-FI" sz="280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Yleispluskvamperfektissä päähuomio on tosiseikassa, ei tekemisen kestossa.</a:t>
            </a:r>
          </a:p>
          <a:p>
            <a:pPr marL="0" lvl="0" indent="0">
              <a:lnSpc>
                <a:spcPct val="90000"/>
              </a:lnSpc>
              <a:spcBef>
                <a:spcPts val="360"/>
              </a:spcBef>
              <a:buSzPct val="25000"/>
              <a:buNone/>
            </a:pPr>
            <a:r>
              <a:rPr lang="fi-FI" sz="2800" u="none" strike="noStrike" cap="none" dirty="0">
                <a:solidFill>
                  <a:srgbClr val="2DA2BF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200" dirty="0"/>
              <a:t>Jane </a:t>
            </a:r>
            <a:r>
              <a:rPr lang="en-US" sz="2200" b="1" dirty="0"/>
              <a:t>had finished </a:t>
            </a:r>
            <a:r>
              <a:rPr lang="en-US" sz="2200" dirty="0"/>
              <a:t>her work when her parents got home.</a:t>
            </a:r>
          </a:p>
          <a:p>
            <a:pPr marL="0" lvl="0" indent="0">
              <a:lnSpc>
                <a:spcPct val="90000"/>
              </a:lnSpc>
              <a:spcBef>
                <a:spcPts val="360"/>
              </a:spcBef>
              <a:buSzPct val="25000"/>
              <a:buNone/>
            </a:pPr>
            <a:r>
              <a:rPr lang="en-US" sz="2200" dirty="0"/>
              <a:t>	She </a:t>
            </a:r>
            <a:r>
              <a:rPr lang="en-US" sz="2200" b="1" dirty="0"/>
              <a:t>had</a:t>
            </a:r>
            <a:r>
              <a:rPr lang="en-US" sz="2200" dirty="0"/>
              <a:t> already </a:t>
            </a:r>
            <a:r>
              <a:rPr lang="en-US" sz="2200" b="1" dirty="0"/>
              <a:t>eaten</a:t>
            </a:r>
            <a:r>
              <a:rPr lang="en-US" sz="2200" dirty="0"/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endParaRPr sz="2800" u="none" strike="noStrike" cap="none" dirty="0">
              <a:solidFill>
                <a:srgbClr val="2DA2B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lnSpc>
                <a:spcPct val="90000"/>
              </a:lnSpc>
              <a:spcBef>
                <a:spcPts val="760"/>
              </a:spcBef>
              <a:buClr>
                <a:schemeClr val="dk1"/>
              </a:buClr>
            </a:pPr>
            <a:r>
              <a:rPr lang="fi-FI" sz="280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Kestopluskvamperfekti korostaa tapahtuman kulkua tai sen kestoa.</a:t>
            </a:r>
          </a:p>
          <a:p>
            <a:pPr marL="571500" lvl="1" indent="0">
              <a:lnSpc>
                <a:spcPct val="90000"/>
              </a:lnSpc>
              <a:spcBef>
                <a:spcPts val="440"/>
              </a:spcBef>
              <a:buSzPct val="25000"/>
              <a:buNone/>
            </a:pPr>
            <a:r>
              <a:rPr lang="fi-FI" sz="2200" dirty="0">
                <a:solidFill>
                  <a:schemeClr val="accent1"/>
                </a:solidFill>
              </a:rPr>
              <a:t>	Jane </a:t>
            </a:r>
            <a:r>
              <a:rPr lang="fi-FI" sz="2200" b="1" dirty="0" err="1">
                <a:solidFill>
                  <a:schemeClr val="accent1"/>
                </a:solidFill>
              </a:rPr>
              <a:t>had</a:t>
            </a:r>
            <a:r>
              <a:rPr lang="fi-FI" sz="2200" b="1" dirty="0">
                <a:solidFill>
                  <a:schemeClr val="accent1"/>
                </a:solidFill>
              </a:rPr>
              <a:t> </a:t>
            </a:r>
            <a:r>
              <a:rPr lang="fi-FI" sz="2200" b="1" dirty="0" err="1">
                <a:solidFill>
                  <a:schemeClr val="accent1"/>
                </a:solidFill>
              </a:rPr>
              <a:t>been</a:t>
            </a:r>
            <a:r>
              <a:rPr lang="fi-FI" sz="2200" b="1" dirty="0">
                <a:solidFill>
                  <a:schemeClr val="accent1"/>
                </a:solidFill>
              </a:rPr>
              <a:t> </a:t>
            </a:r>
            <a:r>
              <a:rPr lang="fi-FI" sz="2200" b="1" dirty="0" err="1">
                <a:solidFill>
                  <a:schemeClr val="accent1"/>
                </a:solidFill>
              </a:rPr>
              <a:t>finishing</a:t>
            </a:r>
            <a:r>
              <a:rPr lang="fi-FI" sz="2200" b="1" dirty="0">
                <a:solidFill>
                  <a:schemeClr val="accent1"/>
                </a:solidFill>
              </a:rPr>
              <a:t> </a:t>
            </a:r>
            <a:r>
              <a:rPr lang="fi-FI" sz="2200" dirty="0" err="1">
                <a:solidFill>
                  <a:schemeClr val="accent1"/>
                </a:solidFill>
              </a:rPr>
              <a:t>her</a:t>
            </a:r>
            <a:r>
              <a:rPr lang="fi-FI" sz="2200" dirty="0">
                <a:solidFill>
                  <a:schemeClr val="accent1"/>
                </a:solidFill>
              </a:rPr>
              <a:t> </a:t>
            </a:r>
            <a:r>
              <a:rPr lang="fi-FI" sz="2200" dirty="0" err="1">
                <a:solidFill>
                  <a:schemeClr val="accent1"/>
                </a:solidFill>
              </a:rPr>
              <a:t>work</a:t>
            </a:r>
            <a:r>
              <a:rPr lang="fi-FI" sz="2200" dirty="0">
                <a:solidFill>
                  <a:schemeClr val="accent1"/>
                </a:solidFill>
              </a:rPr>
              <a:t> </a:t>
            </a:r>
            <a:r>
              <a:rPr lang="fi-FI" sz="2200" dirty="0" err="1">
                <a:solidFill>
                  <a:schemeClr val="accent1"/>
                </a:solidFill>
              </a:rPr>
              <a:t>while</a:t>
            </a:r>
            <a:r>
              <a:rPr lang="fi-FI" sz="2200" dirty="0">
                <a:solidFill>
                  <a:schemeClr val="accent1"/>
                </a:solidFill>
              </a:rPr>
              <a:t> </a:t>
            </a:r>
            <a:r>
              <a:rPr lang="fi-FI" sz="2200" dirty="0" err="1">
                <a:solidFill>
                  <a:schemeClr val="accent1"/>
                </a:solidFill>
              </a:rPr>
              <a:t>she</a:t>
            </a:r>
            <a:r>
              <a:rPr lang="fi-FI" sz="2200" dirty="0">
                <a:solidFill>
                  <a:schemeClr val="accent1"/>
                </a:solidFill>
              </a:rPr>
              <a:t> </a:t>
            </a:r>
            <a:r>
              <a:rPr lang="fi-FI" sz="2200" dirty="0" err="1">
                <a:solidFill>
                  <a:schemeClr val="accent1"/>
                </a:solidFill>
              </a:rPr>
              <a:t>was</a:t>
            </a:r>
            <a:r>
              <a:rPr lang="fi-FI" sz="2200" dirty="0">
                <a:solidFill>
                  <a:schemeClr val="accent1"/>
                </a:solidFill>
              </a:rPr>
              <a:t> </a:t>
            </a:r>
            <a:r>
              <a:rPr lang="fi-FI" sz="2200" dirty="0" err="1">
                <a:solidFill>
                  <a:schemeClr val="accent1"/>
                </a:solidFill>
              </a:rPr>
              <a:t>waiting</a:t>
            </a:r>
            <a:r>
              <a:rPr lang="fi-FI" sz="2200" dirty="0">
                <a:solidFill>
                  <a:schemeClr val="accent1"/>
                </a:solidFill>
              </a:rPr>
              <a:t> for </a:t>
            </a:r>
            <a:r>
              <a:rPr lang="fi-FI" sz="2200" dirty="0" err="1">
                <a:solidFill>
                  <a:schemeClr val="accent1"/>
                </a:solidFill>
              </a:rPr>
              <a:t>her</a:t>
            </a:r>
            <a:r>
              <a:rPr lang="fi-FI" sz="2200" dirty="0">
                <a:solidFill>
                  <a:schemeClr val="accent1"/>
                </a:solidFill>
              </a:rPr>
              <a:t> 	</a:t>
            </a:r>
            <a:r>
              <a:rPr lang="fi-FI" sz="2200" dirty="0" err="1">
                <a:solidFill>
                  <a:schemeClr val="accent1"/>
                </a:solidFill>
              </a:rPr>
              <a:t>parents</a:t>
            </a:r>
            <a:r>
              <a:rPr lang="fi-FI" sz="2200" dirty="0">
                <a:solidFill>
                  <a:schemeClr val="accent1"/>
                </a:solidFill>
              </a:rPr>
              <a:t>.</a:t>
            </a:r>
          </a:p>
          <a:p>
            <a:pPr marL="571500" lvl="1" indent="0">
              <a:lnSpc>
                <a:spcPct val="90000"/>
              </a:lnSpc>
              <a:spcBef>
                <a:spcPts val="440"/>
              </a:spcBef>
              <a:buSzPct val="25000"/>
              <a:buNone/>
            </a:pPr>
            <a:r>
              <a:rPr lang="fi-FI" sz="2200" dirty="0">
                <a:solidFill>
                  <a:schemeClr val="accent1"/>
                </a:solidFill>
              </a:rPr>
              <a:t>	</a:t>
            </a:r>
            <a:r>
              <a:rPr lang="fi-FI" sz="2200" dirty="0" err="1">
                <a:solidFill>
                  <a:schemeClr val="accent1"/>
                </a:solidFill>
              </a:rPr>
              <a:t>She</a:t>
            </a:r>
            <a:r>
              <a:rPr lang="fi-FI" sz="2200" dirty="0">
                <a:solidFill>
                  <a:schemeClr val="accent1"/>
                </a:solidFill>
              </a:rPr>
              <a:t> </a:t>
            </a:r>
            <a:r>
              <a:rPr lang="fi-FI" sz="2200" b="1" dirty="0" err="1">
                <a:solidFill>
                  <a:schemeClr val="accent1"/>
                </a:solidFill>
              </a:rPr>
              <a:t>had</a:t>
            </a:r>
            <a:r>
              <a:rPr lang="fi-FI" sz="2200" b="1" dirty="0">
                <a:solidFill>
                  <a:schemeClr val="accent1"/>
                </a:solidFill>
              </a:rPr>
              <a:t> </a:t>
            </a:r>
            <a:r>
              <a:rPr lang="fi-FI" sz="2200" b="1" dirty="0" err="1">
                <a:solidFill>
                  <a:schemeClr val="accent1"/>
                </a:solidFill>
              </a:rPr>
              <a:t>been</a:t>
            </a:r>
            <a:r>
              <a:rPr lang="fi-FI" sz="2200" b="1" dirty="0">
                <a:solidFill>
                  <a:schemeClr val="accent1"/>
                </a:solidFill>
              </a:rPr>
              <a:t> </a:t>
            </a:r>
            <a:r>
              <a:rPr lang="fi-FI" sz="2200" b="1" dirty="0" err="1">
                <a:solidFill>
                  <a:schemeClr val="accent1"/>
                </a:solidFill>
              </a:rPr>
              <a:t>eating</a:t>
            </a:r>
            <a:r>
              <a:rPr lang="fi-FI" sz="2200" b="1" dirty="0">
                <a:solidFill>
                  <a:schemeClr val="accent1"/>
                </a:solidFill>
              </a:rPr>
              <a:t> </a:t>
            </a:r>
            <a:r>
              <a:rPr lang="fi-FI" sz="2200" dirty="0" err="1">
                <a:solidFill>
                  <a:schemeClr val="accent1"/>
                </a:solidFill>
              </a:rPr>
              <a:t>chocolate</a:t>
            </a:r>
            <a:r>
              <a:rPr lang="fi-FI" sz="2200" dirty="0">
                <a:solidFill>
                  <a:schemeClr val="accent1"/>
                </a:solidFill>
              </a:rPr>
              <a:t> </a:t>
            </a:r>
            <a:r>
              <a:rPr lang="fi-FI" sz="2200" dirty="0" err="1">
                <a:solidFill>
                  <a:schemeClr val="accent1"/>
                </a:solidFill>
              </a:rPr>
              <a:t>while</a:t>
            </a:r>
            <a:r>
              <a:rPr lang="fi-FI" sz="2200" dirty="0">
                <a:solidFill>
                  <a:schemeClr val="accent1"/>
                </a:solidFill>
              </a:rPr>
              <a:t> </a:t>
            </a:r>
            <a:r>
              <a:rPr lang="fi-FI" sz="2200" dirty="0" err="1">
                <a:solidFill>
                  <a:schemeClr val="accent1"/>
                </a:solidFill>
              </a:rPr>
              <a:t>working</a:t>
            </a:r>
            <a:r>
              <a:rPr lang="fi-FI" sz="2200" dirty="0">
                <a:solidFill>
                  <a:schemeClr val="accent1"/>
                </a:solidFill>
              </a:rPr>
              <a:t>.</a:t>
            </a:r>
          </a:p>
          <a:p>
            <a:pPr marL="571500" lvl="1" indent="0">
              <a:lnSpc>
                <a:spcPct val="90000"/>
              </a:lnSpc>
              <a:spcBef>
                <a:spcPts val="440"/>
              </a:spcBef>
              <a:buSzPct val="25000"/>
              <a:buNone/>
            </a:pPr>
            <a:endParaRPr lang="fi-FI" sz="2200" dirty="0"/>
          </a:p>
          <a:p>
            <a:pPr marL="457200" indent="-457200">
              <a:lnSpc>
                <a:spcPct val="90000"/>
              </a:lnSpc>
              <a:spcBef>
                <a:spcPts val="440"/>
              </a:spcBef>
              <a:buClr>
                <a:srgbClr val="000000"/>
              </a:buClr>
            </a:pPr>
            <a:r>
              <a:rPr lang="fi-FI" sz="280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Usein </a:t>
            </a:r>
            <a:r>
              <a:rPr lang="fi-FI" sz="280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yleis</a:t>
            </a:r>
            <a:r>
              <a:rPr lang="fi-FI" sz="280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tai kestomuodon käyttö on keskenään vaihtoehtoista.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100000"/>
              <a:buFont typeface="Noto Sans Symbols"/>
              <a:buNone/>
            </a:pPr>
            <a:endParaRPr sz="2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67888" y="43266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fi-FI" sz="4000" b="1" dirty="0">
                <a:solidFill>
                  <a:srgbClr val="2DA2BF"/>
                </a:solidFill>
              </a:rPr>
              <a:t>Yleispluskvamperfekti</a:t>
            </a:r>
            <a:br>
              <a:rPr lang="fi-FI" sz="4000" b="1" dirty="0">
                <a:solidFill>
                  <a:srgbClr val="2DA2BF"/>
                </a:solidFill>
              </a:rPr>
            </a:br>
            <a:r>
              <a:rPr lang="fi-FI" sz="40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Muodostus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179511" y="1575663"/>
            <a:ext cx="8640960" cy="48245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lnSpc>
                <a:spcPct val="110000"/>
              </a:lnSpc>
            </a:pPr>
            <a:r>
              <a:rPr lang="fi-FI" sz="2800" dirty="0"/>
              <a:t>Yleispluskvamperfekti muodostetaan</a:t>
            </a:r>
            <a:r>
              <a:rPr lang="fi-FI" b="1" dirty="0"/>
              <a:t>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fi-FI" sz="3200" b="1" dirty="0">
                <a:solidFill>
                  <a:srgbClr val="2DA2BF"/>
                </a:solidFill>
              </a:rPr>
              <a:t>    </a:t>
            </a:r>
            <a:r>
              <a:rPr lang="fi-FI" sz="2800" dirty="0">
                <a:solidFill>
                  <a:schemeClr val="tx1"/>
                </a:solidFill>
              </a:rPr>
              <a:t>apuverbillä </a:t>
            </a:r>
            <a:r>
              <a:rPr lang="fi-FI" sz="2800" b="1" dirty="0" err="1">
                <a:solidFill>
                  <a:schemeClr val="tx1"/>
                </a:solidFill>
              </a:rPr>
              <a:t>had</a:t>
            </a:r>
            <a:r>
              <a:rPr lang="fi-FI" sz="2800" dirty="0">
                <a:solidFill>
                  <a:schemeClr val="tx1"/>
                </a:solidFill>
              </a:rPr>
              <a:t> ja </a:t>
            </a:r>
            <a:r>
              <a:rPr lang="fi-FI" sz="2800" b="1" dirty="0">
                <a:solidFill>
                  <a:schemeClr val="tx1"/>
                </a:solidFill>
              </a:rPr>
              <a:t>pääverbin 3. muodolla</a:t>
            </a:r>
            <a:r>
              <a:rPr lang="fi-FI" sz="3200" b="1" dirty="0">
                <a:solidFill>
                  <a:schemeClr val="tx1"/>
                </a:solidFill>
              </a:rPr>
              <a:t> </a:t>
            </a:r>
          </a:p>
          <a:p>
            <a:pPr marL="0" lvl="0" indent="0">
              <a:lnSpc>
                <a:spcPct val="110000"/>
              </a:lnSpc>
              <a:buSzPct val="25000"/>
              <a:buNone/>
            </a:pPr>
            <a:r>
              <a:rPr lang="fi-FI" sz="2800" dirty="0"/>
              <a:t>    (säännöllisillä verbeillä </a:t>
            </a:r>
            <a:r>
              <a:rPr lang="fi-FI" sz="2800" dirty="0">
                <a:solidFill>
                  <a:schemeClr val="tx1"/>
                </a:solidFill>
              </a:rPr>
              <a:t>pääte </a:t>
            </a:r>
            <a:r>
              <a:rPr lang="fi-FI" sz="2800" dirty="0">
                <a:solidFill>
                  <a:schemeClr val="accent1"/>
                </a:solidFill>
              </a:rPr>
              <a:t>-</a:t>
            </a:r>
            <a:r>
              <a:rPr lang="fi-FI" sz="2800" dirty="0" err="1">
                <a:solidFill>
                  <a:schemeClr val="accent1"/>
                </a:solidFill>
              </a:rPr>
              <a:t>ed</a:t>
            </a:r>
            <a:r>
              <a:rPr lang="fi-FI" sz="2800" dirty="0" smtClean="0"/>
              <a:t>)</a:t>
            </a:r>
          </a:p>
          <a:p>
            <a:pPr marL="457200" lvl="0" indent="-4572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fi-FI" sz="2800" dirty="0"/>
              <a:t>Yleispluskvamperfektin kielteinen muoto muodostetaan</a:t>
            </a:r>
          </a:p>
          <a:p>
            <a:pPr lvl="0">
              <a:lnSpc>
                <a:spcPct val="110000"/>
              </a:lnSpc>
            </a:pPr>
            <a:r>
              <a:rPr lang="fi-FI" sz="2800" dirty="0">
                <a:solidFill>
                  <a:srgbClr val="2DA2BF"/>
                </a:solidFill>
              </a:rPr>
              <a:t>     </a:t>
            </a:r>
            <a:r>
              <a:rPr lang="fi-FI" sz="2800" b="1" dirty="0" err="1">
                <a:solidFill>
                  <a:schemeClr val="tx1"/>
                </a:solidFill>
              </a:rPr>
              <a:t>had</a:t>
            </a:r>
            <a:r>
              <a:rPr lang="fi-FI" sz="2800" b="1" dirty="0">
                <a:solidFill>
                  <a:schemeClr val="tx1"/>
                </a:solidFill>
              </a:rPr>
              <a:t> </a:t>
            </a:r>
            <a:r>
              <a:rPr lang="fi-FI" sz="2800" b="1" dirty="0" err="1">
                <a:solidFill>
                  <a:schemeClr val="tx1"/>
                </a:solidFill>
              </a:rPr>
              <a:t>not</a:t>
            </a:r>
            <a:r>
              <a:rPr lang="fi-FI" sz="2800" b="1" dirty="0">
                <a:solidFill>
                  <a:schemeClr val="tx1"/>
                </a:solidFill>
              </a:rPr>
              <a:t> </a:t>
            </a:r>
            <a:r>
              <a:rPr lang="fi-FI" sz="2800" dirty="0">
                <a:solidFill>
                  <a:schemeClr val="tx1"/>
                </a:solidFill>
              </a:rPr>
              <a:t>/</a:t>
            </a:r>
            <a:r>
              <a:rPr lang="fi-FI" sz="2800" b="1" dirty="0">
                <a:solidFill>
                  <a:schemeClr val="tx1"/>
                </a:solidFill>
              </a:rPr>
              <a:t> </a:t>
            </a:r>
            <a:r>
              <a:rPr lang="fi-FI" sz="2800" b="1" dirty="0" err="1">
                <a:solidFill>
                  <a:schemeClr val="tx1"/>
                </a:solidFill>
              </a:rPr>
              <a:t>hadn’t</a:t>
            </a:r>
            <a:r>
              <a:rPr lang="fi-FI" sz="2800" b="1" dirty="0">
                <a:solidFill>
                  <a:schemeClr val="tx1"/>
                </a:solidFill>
              </a:rPr>
              <a:t> </a:t>
            </a:r>
            <a:r>
              <a:rPr lang="fi-FI" sz="2800" dirty="0">
                <a:solidFill>
                  <a:schemeClr val="tx1"/>
                </a:solidFill>
              </a:rPr>
              <a:t>+ </a:t>
            </a:r>
            <a:r>
              <a:rPr lang="fi-FI" sz="2800" b="1" dirty="0">
                <a:solidFill>
                  <a:schemeClr val="tx1"/>
                </a:solidFill>
              </a:rPr>
              <a:t>pääverbin 3. muoto</a:t>
            </a:r>
          </a:p>
          <a:p>
            <a:pPr marL="457200" lvl="0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tx1"/>
                </a:solidFill>
              </a:rPr>
              <a:t>Yleispluskvamperfektin kysymys muodostetaan</a:t>
            </a:r>
          </a:p>
          <a:p>
            <a:pPr>
              <a:lnSpc>
                <a:spcPct val="110000"/>
              </a:lnSpc>
              <a:buSzPct val="25000"/>
            </a:pPr>
            <a:r>
              <a:rPr lang="fi-FI" sz="2800" b="1" dirty="0">
                <a:solidFill>
                  <a:schemeClr val="tx1"/>
                </a:solidFill>
              </a:rPr>
              <a:t>      </a:t>
            </a:r>
            <a:r>
              <a:rPr lang="fi-FI" sz="2800" b="1" dirty="0" err="1">
                <a:solidFill>
                  <a:schemeClr val="tx1"/>
                </a:solidFill>
              </a:rPr>
              <a:t>had</a:t>
            </a:r>
            <a:r>
              <a:rPr lang="fi-FI" sz="2800" b="1" dirty="0">
                <a:solidFill>
                  <a:schemeClr val="tx1"/>
                </a:solidFill>
              </a:rPr>
              <a:t> + </a:t>
            </a:r>
            <a:r>
              <a:rPr lang="fi-FI" sz="2800" u="sng" dirty="0">
                <a:solidFill>
                  <a:schemeClr val="tx1"/>
                </a:solidFill>
              </a:rPr>
              <a:t>SUBJEKTI</a:t>
            </a:r>
            <a:r>
              <a:rPr lang="fi-FI" sz="2800" b="1" dirty="0">
                <a:solidFill>
                  <a:schemeClr val="tx1"/>
                </a:solidFill>
              </a:rPr>
              <a:t> + pääverbin 3. muoto</a:t>
            </a:r>
          </a:p>
          <a:p>
            <a:pPr marL="0" lvl="0" indent="0">
              <a:lnSpc>
                <a:spcPct val="110000"/>
              </a:lnSpc>
              <a:buSzPct val="25000"/>
              <a:buNone/>
            </a:pPr>
            <a:endParaRPr lang="fi-FI" sz="2800" dirty="0">
              <a:solidFill>
                <a:srgbClr val="2DA2BF"/>
              </a:solidFill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fi-FI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endParaRPr lang="fi-FI" sz="28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458834" y="483609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>
              <a:buSzPct val="25000"/>
            </a:pPr>
            <a:r>
              <a:rPr lang="fi-FI" sz="4000" b="1" dirty="0">
                <a:solidFill>
                  <a:srgbClr val="2DA2BF"/>
                </a:solidFill>
              </a:rPr>
              <a:t>Kestopluskvamperfekti</a:t>
            </a:r>
            <a:r>
              <a:rPr lang="fi-FI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br>
              <a:rPr lang="fi-FI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4000" b="0" i="0" u="none" strike="noStrike" cap="none" dirty="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Muodostus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2"/>
          </p:nvPr>
        </p:nvSpPr>
        <p:spPr>
          <a:xfrm>
            <a:off x="179511" y="1879157"/>
            <a:ext cx="8640960" cy="48245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2800" dirty="0"/>
              <a:t>K</a:t>
            </a:r>
            <a:r>
              <a:rPr lang="fi-FI" sz="28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estopluskvamperfekti muodostetaan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fi-FI" sz="2800" b="1" dirty="0">
                <a:solidFill>
                  <a:srgbClr val="2DA2BF"/>
                </a:solidFill>
              </a:rPr>
              <a:t>      </a:t>
            </a:r>
            <a:r>
              <a:rPr lang="fi-FI" sz="2800" b="1" dirty="0" err="1">
                <a:solidFill>
                  <a:schemeClr val="tx1"/>
                </a:solidFill>
              </a:rPr>
              <a:t>had</a:t>
            </a:r>
            <a:r>
              <a:rPr lang="fi-FI" sz="2800" b="1" dirty="0">
                <a:solidFill>
                  <a:schemeClr val="tx1"/>
                </a:solidFill>
              </a:rPr>
              <a:t> </a:t>
            </a:r>
            <a:r>
              <a:rPr lang="fi-FI" sz="2800" b="1" dirty="0" err="1">
                <a:solidFill>
                  <a:schemeClr val="tx1"/>
                </a:solidFill>
              </a:rPr>
              <a:t>been</a:t>
            </a:r>
            <a:r>
              <a:rPr lang="fi-FI" sz="2800" b="1" dirty="0">
                <a:solidFill>
                  <a:schemeClr val="tx1"/>
                </a:solidFill>
              </a:rPr>
              <a:t> + pääverbin -</a:t>
            </a:r>
            <a:r>
              <a:rPr lang="fi-FI" sz="2800" b="1" dirty="0" err="1">
                <a:solidFill>
                  <a:schemeClr val="tx1"/>
                </a:solidFill>
              </a:rPr>
              <a:t>ing</a:t>
            </a:r>
            <a:r>
              <a:rPr lang="fi-FI" sz="2800" b="1" dirty="0">
                <a:solidFill>
                  <a:schemeClr val="tx1"/>
                </a:solidFill>
              </a:rPr>
              <a:t>-muoto </a:t>
            </a:r>
          </a:p>
          <a:p>
            <a:pPr lvl="0" indent="-3429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2800" dirty="0"/>
              <a:t>Kestopluskvamperfektin kieltomuoto muodostetaan</a:t>
            </a:r>
          </a:p>
          <a:p>
            <a:pPr lvl="0">
              <a:lnSpc>
                <a:spcPct val="90000"/>
              </a:lnSpc>
              <a:buSzPct val="25000"/>
            </a:pPr>
            <a:r>
              <a:rPr lang="fi-FI" sz="2800" dirty="0">
                <a:solidFill>
                  <a:srgbClr val="2DA2BF"/>
                </a:solidFill>
              </a:rPr>
              <a:t>     </a:t>
            </a:r>
            <a:r>
              <a:rPr lang="fi-FI" sz="2800" b="1" dirty="0" err="1">
                <a:solidFill>
                  <a:schemeClr val="tx1"/>
                </a:solidFill>
              </a:rPr>
              <a:t>had</a:t>
            </a:r>
            <a:r>
              <a:rPr lang="fi-FI" sz="2800" b="1" dirty="0">
                <a:solidFill>
                  <a:schemeClr val="tx1"/>
                </a:solidFill>
              </a:rPr>
              <a:t> </a:t>
            </a:r>
            <a:r>
              <a:rPr lang="fi-FI" sz="2800" b="1" dirty="0" err="1">
                <a:solidFill>
                  <a:schemeClr val="tx1"/>
                </a:solidFill>
              </a:rPr>
              <a:t>not</a:t>
            </a:r>
            <a:r>
              <a:rPr lang="fi-FI" sz="2800" b="1" dirty="0">
                <a:solidFill>
                  <a:schemeClr val="tx1"/>
                </a:solidFill>
              </a:rPr>
              <a:t> </a:t>
            </a:r>
            <a:r>
              <a:rPr lang="fi-FI" sz="2800" b="1" dirty="0" err="1">
                <a:solidFill>
                  <a:schemeClr val="tx1"/>
                </a:solidFill>
              </a:rPr>
              <a:t>been</a:t>
            </a:r>
            <a:r>
              <a:rPr lang="fi-FI" sz="2800" b="1" dirty="0">
                <a:solidFill>
                  <a:schemeClr val="tx1"/>
                </a:solidFill>
              </a:rPr>
              <a:t> </a:t>
            </a:r>
            <a:r>
              <a:rPr lang="fi-FI" sz="2800" dirty="0">
                <a:solidFill>
                  <a:schemeClr val="tx1"/>
                </a:solidFill>
              </a:rPr>
              <a:t>/ </a:t>
            </a:r>
            <a:r>
              <a:rPr lang="fi-FI" sz="2800" b="1" dirty="0" err="1">
                <a:solidFill>
                  <a:schemeClr val="tx1"/>
                </a:solidFill>
              </a:rPr>
              <a:t>hadn’t</a:t>
            </a:r>
            <a:r>
              <a:rPr lang="fi-FI" sz="2800" b="1" dirty="0">
                <a:solidFill>
                  <a:schemeClr val="tx1"/>
                </a:solidFill>
              </a:rPr>
              <a:t> </a:t>
            </a:r>
            <a:r>
              <a:rPr lang="fi-FI" sz="2800" b="1" dirty="0" err="1">
                <a:solidFill>
                  <a:schemeClr val="tx1"/>
                </a:solidFill>
              </a:rPr>
              <a:t>been</a:t>
            </a:r>
            <a:r>
              <a:rPr lang="fi-FI" sz="2800" b="1" dirty="0">
                <a:solidFill>
                  <a:schemeClr val="tx1"/>
                </a:solidFill>
              </a:rPr>
              <a:t>  </a:t>
            </a:r>
            <a:r>
              <a:rPr lang="fi-FI" sz="2800" dirty="0">
                <a:solidFill>
                  <a:schemeClr val="tx1"/>
                </a:solidFill>
              </a:rPr>
              <a:t>+  </a:t>
            </a:r>
            <a:r>
              <a:rPr lang="fi-FI" sz="2800" b="1" dirty="0">
                <a:solidFill>
                  <a:schemeClr val="tx1"/>
                </a:solidFill>
              </a:rPr>
              <a:t>pääverbin -</a:t>
            </a:r>
            <a:r>
              <a:rPr lang="fi-FI" sz="2800" b="1" dirty="0" err="1">
                <a:solidFill>
                  <a:schemeClr val="tx1"/>
                </a:solidFill>
              </a:rPr>
              <a:t>ing</a:t>
            </a:r>
            <a:r>
              <a:rPr lang="fi-FI" sz="2800" b="1" dirty="0">
                <a:solidFill>
                  <a:schemeClr val="tx1"/>
                </a:solidFill>
              </a:rPr>
              <a:t>-muoto</a:t>
            </a:r>
          </a:p>
          <a:p>
            <a:pPr marL="457200" lvl="0" indent="-45720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sz="2800" dirty="0">
                <a:solidFill>
                  <a:schemeClr val="bg2"/>
                </a:solidFill>
              </a:rPr>
              <a:t>Kestopluskvamperfektin kysymys muodostetaan</a:t>
            </a:r>
          </a:p>
          <a:p>
            <a:pPr>
              <a:lnSpc>
                <a:spcPct val="110000"/>
              </a:lnSpc>
              <a:buSzPct val="25000"/>
            </a:pPr>
            <a:r>
              <a:rPr lang="fi-FI" sz="2800" dirty="0">
                <a:solidFill>
                  <a:schemeClr val="bg2"/>
                </a:solidFill>
              </a:rPr>
              <a:t>     </a:t>
            </a:r>
            <a:r>
              <a:rPr lang="fi-FI" sz="2800" b="1" dirty="0" err="1">
                <a:solidFill>
                  <a:schemeClr val="bg2"/>
                </a:solidFill>
              </a:rPr>
              <a:t>had</a:t>
            </a:r>
            <a:r>
              <a:rPr lang="fi-FI" sz="2800" dirty="0">
                <a:solidFill>
                  <a:schemeClr val="bg2"/>
                </a:solidFill>
              </a:rPr>
              <a:t> + </a:t>
            </a:r>
            <a:r>
              <a:rPr lang="fi-FI" sz="2800" u="sng" dirty="0">
                <a:solidFill>
                  <a:schemeClr val="bg2"/>
                </a:solidFill>
              </a:rPr>
              <a:t>SUBJEKTI</a:t>
            </a:r>
            <a:r>
              <a:rPr lang="fi-FI" sz="2800" dirty="0">
                <a:solidFill>
                  <a:schemeClr val="bg2"/>
                </a:solidFill>
              </a:rPr>
              <a:t> + </a:t>
            </a:r>
            <a:r>
              <a:rPr lang="fi-FI" sz="2800" b="1" dirty="0" err="1">
                <a:solidFill>
                  <a:schemeClr val="bg2"/>
                </a:solidFill>
              </a:rPr>
              <a:t>been</a:t>
            </a:r>
            <a:r>
              <a:rPr lang="fi-FI" sz="2800" dirty="0">
                <a:solidFill>
                  <a:schemeClr val="bg2"/>
                </a:solidFill>
              </a:rPr>
              <a:t> + </a:t>
            </a:r>
            <a:r>
              <a:rPr lang="fi-FI" sz="2800" b="1" dirty="0">
                <a:solidFill>
                  <a:schemeClr val="bg2"/>
                </a:solidFill>
              </a:rPr>
              <a:t>pääverbin -</a:t>
            </a:r>
            <a:r>
              <a:rPr lang="fi-FI" sz="2800" b="1" dirty="0" err="1">
                <a:solidFill>
                  <a:schemeClr val="bg2"/>
                </a:solidFill>
              </a:rPr>
              <a:t>ing</a:t>
            </a:r>
            <a:r>
              <a:rPr lang="fi-FI" sz="2800" b="1" dirty="0">
                <a:solidFill>
                  <a:schemeClr val="bg2"/>
                </a:solidFill>
              </a:rPr>
              <a:t>-muoto</a:t>
            </a:r>
          </a:p>
          <a:p>
            <a:pPr marL="0" marR="0" lvl="0" indent="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fi-FI" sz="28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Aula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105</Words>
  <Application>Microsoft Office PowerPoint</Application>
  <PresentationFormat>Näytössä katseltava diaesitys (4:3)</PresentationFormat>
  <Paragraphs>37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Noto Sans Symbols</vt:lpstr>
      <vt:lpstr>Office-teema</vt:lpstr>
      <vt:lpstr>PowerPoint-esitys</vt:lpstr>
      <vt:lpstr>Pluskvamperfekti</vt:lpstr>
      <vt:lpstr>Pluskvamperfekti</vt:lpstr>
      <vt:lpstr>Yleispluskvamperfekti Muodostus</vt:lpstr>
      <vt:lpstr>Kestopluskvamperfekti  Muodostus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Kaasinen Kaija</dc:creator>
  <cp:lastModifiedBy>Kaisa-Kerttu Peltola</cp:lastModifiedBy>
  <cp:revision>14</cp:revision>
  <dcterms:modified xsi:type="dcterms:W3CDTF">2018-08-30T06:11:40Z</dcterms:modified>
</cp:coreProperties>
</file>