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98" r:id="rId3"/>
    <p:sldId id="301" r:id="rId4"/>
    <p:sldId id="323" r:id="rId5"/>
    <p:sldId id="325" r:id="rId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Animointiversio</a:t>
            </a:r>
            <a:r>
              <a:rPr lang="fi-FI" dirty="0" smtClean="0"/>
              <a:t> 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8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28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fi-FI" sz="4000" dirty="0" smtClean="0"/>
              <a:t>Perfekti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6855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i-FI" sz="3000" b="1" dirty="0" smtClean="0">
                <a:solidFill>
                  <a:schemeClr val="tx1"/>
                </a:solidFill>
              </a:rPr>
              <a:t>Yleisperfekti</a:t>
            </a:r>
            <a:r>
              <a:rPr lang="fi-FI" sz="3000" dirty="0" smtClean="0">
                <a:solidFill>
                  <a:schemeClr val="tx1"/>
                </a:solidFill>
              </a:rPr>
              <a:t> </a:t>
            </a:r>
            <a:r>
              <a:rPr lang="fi-FI" sz="3000" dirty="0">
                <a:solidFill>
                  <a:schemeClr val="tx1"/>
                </a:solidFill>
              </a:rPr>
              <a:t>kuvaa tapahtumaa, joka on </a:t>
            </a:r>
            <a:r>
              <a:rPr lang="fi-FI" sz="3000" dirty="0" smtClean="0">
                <a:solidFill>
                  <a:schemeClr val="tx1"/>
                </a:solidFill>
              </a:rPr>
              <a:t>hiljattain päättynyt </a:t>
            </a:r>
            <a:r>
              <a:rPr lang="fi-FI" sz="3000" dirty="0">
                <a:solidFill>
                  <a:schemeClr val="tx1"/>
                </a:solidFill>
              </a:rPr>
              <a:t>tai jolla on selvä yhteys nykyhetkeen.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000" dirty="0" smtClean="0"/>
              <a:t>He </a:t>
            </a:r>
            <a:r>
              <a:rPr lang="fi-FI" sz="3000" b="1" dirty="0" err="1"/>
              <a:t>has</a:t>
            </a:r>
            <a:r>
              <a:rPr lang="fi-FI" sz="3000" b="1" dirty="0"/>
              <a:t> </a:t>
            </a:r>
            <a:r>
              <a:rPr lang="fi-FI" sz="3000" b="1" dirty="0" err="1"/>
              <a:t>read</a:t>
            </a:r>
            <a:r>
              <a:rPr lang="fi-FI" sz="3000" b="1" dirty="0"/>
              <a:t> </a:t>
            </a:r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book</a:t>
            </a:r>
            <a:r>
              <a:rPr lang="fi-FI" sz="3000" dirty="0"/>
              <a:t> </a:t>
            </a:r>
            <a:r>
              <a:rPr lang="fi-FI" sz="3000" dirty="0" err="1"/>
              <a:t>many</a:t>
            </a:r>
            <a:r>
              <a:rPr lang="fi-FI" sz="3000" dirty="0"/>
              <a:t> </a:t>
            </a:r>
            <a:r>
              <a:rPr lang="fi-FI" sz="3000" dirty="0" err="1"/>
              <a:t>times</a:t>
            </a:r>
            <a:r>
              <a:rPr lang="fi-FI" sz="3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fi-FI" sz="3000" dirty="0" smtClean="0">
              <a:solidFill>
                <a:srgbClr val="2DA2BF"/>
              </a:solidFill>
            </a:endParaRPr>
          </a:p>
          <a:p>
            <a:pPr>
              <a:lnSpc>
                <a:spcPct val="120000"/>
              </a:lnSpc>
            </a:pPr>
            <a:r>
              <a:rPr lang="fi-FI" sz="3000" b="1" dirty="0" smtClean="0">
                <a:solidFill>
                  <a:schemeClr val="tx1"/>
                </a:solidFill>
              </a:rPr>
              <a:t>Kestoperfekti</a:t>
            </a:r>
            <a:r>
              <a:rPr lang="fi-FI" sz="3000" dirty="0" smtClean="0">
                <a:solidFill>
                  <a:schemeClr val="tx1"/>
                </a:solidFill>
              </a:rPr>
              <a:t> </a:t>
            </a:r>
            <a:r>
              <a:rPr lang="fi-FI" sz="3000" dirty="0">
                <a:solidFill>
                  <a:schemeClr val="tx1"/>
                </a:solidFill>
              </a:rPr>
              <a:t>kuvaa pidempikestoista </a:t>
            </a:r>
            <a:r>
              <a:rPr lang="fi-FI" sz="3000" dirty="0" smtClean="0">
                <a:solidFill>
                  <a:schemeClr val="tx1"/>
                </a:solidFill>
              </a:rPr>
              <a:t>tapahtumaa</a:t>
            </a:r>
            <a:r>
              <a:rPr lang="fi-FI" sz="3000" dirty="0">
                <a:solidFill>
                  <a:schemeClr val="tx1"/>
                </a:solidFill>
              </a:rPr>
              <a:t>. Sen tekeminen on vielä käynnissä </a:t>
            </a:r>
            <a:r>
              <a:rPr lang="fi-FI" sz="3000" dirty="0" smtClean="0">
                <a:solidFill>
                  <a:schemeClr val="tx1"/>
                </a:solidFill>
              </a:rPr>
              <a:t>tai on </a:t>
            </a:r>
            <a:r>
              <a:rPr lang="fi-FI" sz="3000" dirty="0">
                <a:solidFill>
                  <a:schemeClr val="tx1"/>
                </a:solidFill>
              </a:rPr>
              <a:t>jäänyt  kesken.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3000" dirty="0" smtClean="0"/>
              <a:t>He </a:t>
            </a:r>
            <a:r>
              <a:rPr lang="fi-FI" sz="3000" b="1" dirty="0" err="1"/>
              <a:t>has</a:t>
            </a:r>
            <a:r>
              <a:rPr lang="fi-FI" sz="3000" b="1" dirty="0"/>
              <a:t> </a:t>
            </a:r>
            <a:r>
              <a:rPr lang="fi-FI" sz="3000" b="1" dirty="0" err="1"/>
              <a:t>been</a:t>
            </a:r>
            <a:r>
              <a:rPr lang="fi-FI" sz="3000" b="1" dirty="0"/>
              <a:t> </a:t>
            </a:r>
            <a:r>
              <a:rPr lang="fi-FI" sz="3000" b="1" dirty="0" err="1"/>
              <a:t>reading</a:t>
            </a:r>
            <a:r>
              <a:rPr lang="fi-FI" sz="3000" b="1" dirty="0"/>
              <a:t> </a:t>
            </a:r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book</a:t>
            </a:r>
            <a:r>
              <a:rPr lang="fi-FI" sz="3000" dirty="0"/>
              <a:t> for a </a:t>
            </a:r>
            <a:r>
              <a:rPr lang="fi-FI" sz="3000" dirty="0" err="1"/>
              <a:t>week</a:t>
            </a:r>
            <a:r>
              <a:rPr lang="fi-FI" sz="3000" dirty="0"/>
              <a:t> </a:t>
            </a:r>
            <a:r>
              <a:rPr lang="fi-FI" sz="3000" dirty="0" err="1"/>
              <a:t>now</a:t>
            </a:r>
            <a:r>
              <a:rPr lang="fi-FI" sz="3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i="1" dirty="0">
                <a:solidFill>
                  <a:schemeClr val="tx1"/>
                </a:solidFill>
              </a:rPr>
              <a:t>	</a:t>
            </a:r>
            <a:endParaRPr lang="fi-FI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Yleisperfekti </a:t>
            </a:r>
            <a:br>
              <a:rPr lang="fi-FI" sz="4000" b="1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Muodostus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8640960" cy="4824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800" dirty="0" smtClean="0"/>
              <a:t>Yleisperfekti muodostetaan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800" dirty="0"/>
              <a:t> </a:t>
            </a:r>
            <a:r>
              <a:rPr lang="fi-FI" sz="2800" dirty="0" smtClean="0"/>
              <a:t>   apuverbillä </a:t>
            </a:r>
            <a:r>
              <a:rPr lang="fi-FI" sz="2800" b="1" dirty="0" err="1"/>
              <a:t>have</a:t>
            </a:r>
            <a:r>
              <a:rPr lang="fi-FI" sz="2800" b="1" dirty="0"/>
              <a:t>/</a:t>
            </a:r>
            <a:r>
              <a:rPr lang="fi-FI" sz="2800" b="1" dirty="0" err="1"/>
              <a:t>has</a:t>
            </a:r>
            <a:r>
              <a:rPr lang="fi-FI" sz="2800" dirty="0"/>
              <a:t> ja </a:t>
            </a:r>
            <a:r>
              <a:rPr lang="fi-FI" sz="2800" b="1" dirty="0"/>
              <a:t>pääverbin 3. muodolla </a:t>
            </a:r>
            <a:r>
              <a:rPr lang="fi-FI" dirty="0" smtClean="0"/>
              <a:t>	</a:t>
            </a:r>
            <a:endParaRPr lang="fi-FI" dirty="0"/>
          </a:p>
          <a:p>
            <a:pPr>
              <a:lnSpc>
                <a:spcPct val="110000"/>
              </a:lnSpc>
            </a:pPr>
            <a:r>
              <a:rPr lang="fi-FI" sz="2800" dirty="0" smtClean="0"/>
              <a:t>Säännöllisillä verbeillä pääte on </a:t>
            </a:r>
            <a:r>
              <a:rPr lang="fi-FI" sz="2800" b="1" dirty="0"/>
              <a:t>-</a:t>
            </a:r>
            <a:r>
              <a:rPr lang="fi-FI" sz="2800" b="1" dirty="0" smtClean="0"/>
              <a:t>ed</a:t>
            </a:r>
            <a:r>
              <a:rPr lang="fi-FI" sz="2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fi-FI" sz="2800" dirty="0"/>
              <a:t>Yleisperfektin kieltomuoto muodostetaan</a:t>
            </a:r>
          </a:p>
          <a:p>
            <a:pPr>
              <a:lnSpc>
                <a:spcPct val="110000"/>
              </a:lnSpc>
            </a:pPr>
            <a:r>
              <a:rPr lang="fi-FI" sz="2800" b="1" dirty="0"/>
              <a:t>     </a:t>
            </a:r>
            <a:r>
              <a:rPr lang="fi-FI" sz="2800" b="1" dirty="0" err="1"/>
              <a:t>have</a:t>
            </a:r>
            <a:r>
              <a:rPr lang="fi-FI" sz="2800" b="1" dirty="0"/>
              <a:t> </a:t>
            </a:r>
            <a:r>
              <a:rPr lang="fi-FI" sz="2800" b="1" dirty="0" err="1"/>
              <a:t>not</a:t>
            </a:r>
            <a:r>
              <a:rPr lang="fi-FI" sz="2800" b="1" dirty="0"/>
              <a:t> / </a:t>
            </a:r>
            <a:r>
              <a:rPr lang="fi-FI" sz="2800" b="1" dirty="0" err="1"/>
              <a:t>has</a:t>
            </a:r>
            <a:r>
              <a:rPr lang="fi-FI" sz="2800" b="1" dirty="0"/>
              <a:t> </a:t>
            </a:r>
            <a:r>
              <a:rPr lang="fi-FI" sz="2800" b="1" dirty="0" err="1"/>
              <a:t>not</a:t>
            </a:r>
            <a:r>
              <a:rPr lang="fi-FI" sz="2800" b="1" dirty="0"/>
              <a:t> </a:t>
            </a:r>
            <a:r>
              <a:rPr lang="fi-FI" sz="2800" dirty="0"/>
              <a:t>+</a:t>
            </a:r>
            <a:r>
              <a:rPr lang="fi-FI" sz="2800" b="1" dirty="0"/>
              <a:t> pääverbin 3. muoto</a:t>
            </a:r>
          </a:p>
          <a:p>
            <a:pPr>
              <a:lnSpc>
                <a:spcPct val="110000"/>
              </a:lnSpc>
            </a:pPr>
            <a:r>
              <a:rPr lang="fi-FI" sz="2800" dirty="0"/>
              <a:t>Yleisperfektin kysymys muodostetaan</a:t>
            </a:r>
          </a:p>
          <a:p>
            <a:pPr>
              <a:lnSpc>
                <a:spcPct val="110000"/>
              </a:lnSpc>
            </a:pPr>
            <a:r>
              <a:rPr lang="fi-FI" sz="2800" b="1" dirty="0"/>
              <a:t>    </a:t>
            </a:r>
            <a:r>
              <a:rPr lang="fi-FI" sz="2800" b="1" dirty="0" err="1"/>
              <a:t>have</a:t>
            </a:r>
            <a:r>
              <a:rPr lang="fi-FI" sz="2800" b="1" dirty="0"/>
              <a:t> / </a:t>
            </a:r>
            <a:r>
              <a:rPr lang="fi-FI" sz="2800" b="1" dirty="0" err="1"/>
              <a:t>has</a:t>
            </a:r>
            <a:r>
              <a:rPr lang="fi-FI" sz="2800" b="1" dirty="0"/>
              <a:t> + </a:t>
            </a:r>
            <a:r>
              <a:rPr lang="fi-FI" sz="2800" b="1" dirty="0">
                <a:solidFill>
                  <a:schemeClr val="accent1"/>
                </a:solidFill>
              </a:rPr>
              <a:t>SUBJEKTI</a:t>
            </a:r>
            <a:r>
              <a:rPr lang="fi-FI" sz="2800" b="1" dirty="0"/>
              <a:t> + pääverbin 3. muoto</a:t>
            </a:r>
          </a:p>
          <a:p>
            <a:pPr>
              <a:lnSpc>
                <a:spcPct val="110000"/>
              </a:lnSpc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909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9029622" cy="1570186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Yleisperfekti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3600" dirty="0" smtClean="0">
                <a:solidFill>
                  <a:schemeClr val="accent1"/>
                </a:solidFill>
              </a:rPr>
              <a:t>Huomaa ero yleisimperfektin ja -perfektin käytössä!</a:t>
            </a:r>
            <a:endParaRPr lang="fi-FI" sz="3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9073008" cy="445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200" dirty="0" smtClean="0"/>
              <a:t>Aleksis </a:t>
            </a:r>
            <a:r>
              <a:rPr lang="fi-FI" sz="2200" dirty="0"/>
              <a:t>Kivi </a:t>
            </a:r>
            <a:r>
              <a:rPr lang="fi-FI" sz="2200" b="1" dirty="0" err="1"/>
              <a:t>wrote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Seven</a:t>
            </a:r>
            <a:r>
              <a:rPr lang="fi-FI" sz="2200" dirty="0"/>
              <a:t> Brothers.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accent1"/>
                </a:solidFill>
              </a:rPr>
              <a:t>	</a:t>
            </a:r>
            <a:r>
              <a:rPr lang="fi-FI" sz="2200" dirty="0" err="1"/>
              <a:t>This</a:t>
            </a:r>
            <a:r>
              <a:rPr lang="fi-FI" sz="2200" dirty="0"/>
              <a:t> </a:t>
            </a:r>
            <a:r>
              <a:rPr lang="fi-FI" sz="2200" dirty="0" err="1"/>
              <a:t>house</a:t>
            </a:r>
            <a:r>
              <a:rPr lang="fi-FI" sz="2200" dirty="0"/>
              <a:t> </a:t>
            </a:r>
            <a:r>
              <a:rPr lang="fi-FI" sz="2200" b="1" dirty="0" err="1"/>
              <a:t>was</a:t>
            </a:r>
            <a:r>
              <a:rPr lang="fi-FI" sz="2200" b="1" dirty="0"/>
              <a:t> </a:t>
            </a:r>
            <a:r>
              <a:rPr lang="fi-FI" sz="2200" b="1" dirty="0" err="1"/>
              <a:t>built</a:t>
            </a:r>
            <a:r>
              <a:rPr lang="fi-FI" sz="2200" b="1" dirty="0"/>
              <a:t> </a:t>
            </a:r>
            <a:r>
              <a:rPr lang="fi-FI" sz="2200" dirty="0"/>
              <a:t>in </a:t>
            </a:r>
            <a:r>
              <a:rPr lang="fi-FI" sz="2200" dirty="0" err="1"/>
              <a:t>the</a:t>
            </a:r>
            <a:r>
              <a:rPr lang="fi-FI" sz="2200" dirty="0"/>
              <a:t> 19th </a:t>
            </a:r>
            <a:r>
              <a:rPr lang="fi-FI" sz="2200" dirty="0" err="1"/>
              <a:t>century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 err="1"/>
              <a:t>Where</a:t>
            </a:r>
            <a:r>
              <a:rPr lang="fi-FI" sz="2200" dirty="0"/>
              <a:t> </a:t>
            </a:r>
            <a:r>
              <a:rPr lang="fi-FI" sz="2200" b="1" dirty="0" err="1"/>
              <a:t>did</a:t>
            </a:r>
            <a:r>
              <a:rPr lang="fi-FI" sz="2200" b="1" dirty="0"/>
              <a:t> </a:t>
            </a:r>
            <a:r>
              <a:rPr lang="fi-FI" sz="2200" b="1" dirty="0" err="1"/>
              <a:t>you</a:t>
            </a:r>
            <a:r>
              <a:rPr lang="fi-FI" sz="2200" b="1" dirty="0"/>
              <a:t> </a:t>
            </a:r>
            <a:r>
              <a:rPr lang="fi-FI" sz="2200" b="1" dirty="0" err="1"/>
              <a:t>buy</a:t>
            </a:r>
            <a:r>
              <a:rPr lang="fi-FI" sz="2200" b="1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</a:t>
            </a:r>
          </a:p>
          <a:p>
            <a:r>
              <a:rPr lang="fi-FI" sz="2800" dirty="0" smtClean="0"/>
              <a:t>Imperfekti kertoo menneisyydessä päättyneestä tekemisestä. Lauseessa </a:t>
            </a:r>
            <a:r>
              <a:rPr lang="fi-FI" sz="2800" dirty="0"/>
              <a:t>on usein menneen ajan </a:t>
            </a:r>
            <a:r>
              <a:rPr lang="fi-FI" sz="2800" dirty="0" smtClean="0"/>
              <a:t> ajanmääre.</a:t>
            </a:r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200" dirty="0" err="1" smtClean="0"/>
              <a:t>Where</a:t>
            </a:r>
            <a:r>
              <a:rPr lang="fi-FI" sz="2200" dirty="0" smtClean="0"/>
              <a:t> </a:t>
            </a:r>
            <a:r>
              <a:rPr lang="fi-FI" sz="2200" b="1" dirty="0" err="1"/>
              <a:t>did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b="1" dirty="0" err="1"/>
              <a:t>buy</a:t>
            </a:r>
            <a:r>
              <a:rPr lang="fi-FI" sz="2200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  </a:t>
            </a:r>
            <a:r>
              <a:rPr lang="fi-FI" sz="2200" dirty="0">
                <a:solidFill>
                  <a:srgbClr val="2DA2BF"/>
                </a:solidFill>
              </a:rPr>
              <a:t>(ostohetki)</a:t>
            </a:r>
            <a:endParaRPr lang="fi-FI" sz="2200" dirty="0"/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b="1" dirty="0" err="1"/>
              <a:t>bought</a:t>
            </a:r>
            <a:r>
              <a:rPr lang="fi-FI" sz="2200" dirty="0"/>
              <a:t> a </a:t>
            </a:r>
            <a:r>
              <a:rPr lang="fi-FI" sz="2200" dirty="0" err="1"/>
              <a:t>new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 </a:t>
            </a:r>
            <a:r>
              <a:rPr lang="fi-FI" sz="2200" dirty="0">
                <a:solidFill>
                  <a:srgbClr val="2DA2BF"/>
                </a:solidFill>
              </a:rPr>
              <a:t>(uusi takki on nähtävillä)</a:t>
            </a:r>
            <a:endParaRPr lang="fi-FI" sz="2200" dirty="0"/>
          </a:p>
          <a:p>
            <a:r>
              <a:rPr lang="fi-FI" sz="2800" dirty="0" smtClean="0"/>
              <a:t>Perfektimuodolla on yhteys nykyhetkeen. 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5191" y="4137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Kestoperfekti </a:t>
            </a:r>
            <a:b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40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Muodostus</a:t>
            </a:r>
            <a:endParaRPr lang="fi-FI" sz="4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179511" y="1698171"/>
            <a:ext cx="8640960" cy="4539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3000"/>
              </a:spcBef>
            </a:pPr>
            <a:r>
              <a:rPr lang="fi-FI" sz="280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Kestoperfektin </a:t>
            </a:r>
            <a:r>
              <a:rPr lang="fi-FI" sz="280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muodostus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sz="3200" b="1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1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1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fi-FI" sz="2800" b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sz="2800" b="1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fi-FI" sz="2800" b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ja</a:t>
            </a:r>
            <a:r>
              <a:rPr lang="fi-FI" sz="2800" b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pääverbin -</a:t>
            </a:r>
            <a:r>
              <a:rPr lang="fi-FI" sz="2800" b="1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fi-FI" sz="2800" b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-muoto</a:t>
            </a:r>
          </a:p>
          <a:p>
            <a:pPr marL="0" marR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8" indent="-457200">
              <a:lnSpc>
                <a:spcPct val="110000"/>
              </a:lnSpc>
            </a:pPr>
            <a:r>
              <a:rPr lang="fi-FI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Kielteinen muoto</a:t>
            </a:r>
          </a:p>
          <a:p>
            <a:pPr marL="457200" lvl="0" indent="-457200">
              <a:lnSpc>
                <a:spcPct val="110000"/>
              </a:lnSpc>
              <a:spcBef>
                <a:spcPts val="580"/>
              </a:spcBef>
              <a:buClr>
                <a:srgbClr val="2DA2BF"/>
              </a:buClr>
              <a:buSzPct val="25000"/>
            </a:pPr>
            <a:r>
              <a:rPr lang="fi-FI" sz="2800" b="1" dirty="0" err="1">
                <a:ea typeface="Calibri"/>
                <a:cs typeface="Calibri"/>
                <a:sym typeface="Calibri"/>
              </a:rPr>
              <a:t>have</a:t>
            </a:r>
            <a:r>
              <a:rPr lang="fi-FI" sz="2800" b="1" dirty="0">
                <a:ea typeface="Calibri"/>
                <a:cs typeface="Calibri"/>
                <a:sym typeface="Calibri"/>
              </a:rPr>
              <a:t> </a:t>
            </a:r>
            <a:r>
              <a:rPr lang="fi-FI" sz="2800" b="1" dirty="0" err="1">
                <a:ea typeface="Calibri"/>
                <a:cs typeface="Calibri"/>
                <a:sym typeface="Calibri"/>
              </a:rPr>
              <a:t>not</a:t>
            </a:r>
            <a:r>
              <a:rPr lang="fi-FI" sz="2800" b="1" dirty="0">
                <a:ea typeface="Calibri"/>
                <a:cs typeface="Calibri"/>
                <a:sym typeface="Calibri"/>
              </a:rPr>
              <a:t> </a:t>
            </a:r>
            <a:r>
              <a:rPr lang="fi-FI" sz="2800" b="1" dirty="0" err="1">
                <a:ea typeface="Calibri"/>
                <a:cs typeface="Calibri"/>
                <a:sym typeface="Calibri"/>
              </a:rPr>
              <a:t>been</a:t>
            </a:r>
            <a:r>
              <a:rPr lang="fi-FI" sz="2800" b="1" dirty="0">
                <a:ea typeface="Calibri"/>
                <a:cs typeface="Calibri"/>
                <a:sym typeface="Calibri"/>
              </a:rPr>
              <a:t> / </a:t>
            </a:r>
            <a:r>
              <a:rPr lang="fi-FI" sz="2800" b="1" dirty="0" err="1">
                <a:ea typeface="Calibri"/>
                <a:cs typeface="Calibri"/>
                <a:sym typeface="Calibri"/>
              </a:rPr>
              <a:t>has</a:t>
            </a:r>
            <a:r>
              <a:rPr lang="fi-FI" sz="2800" b="1" dirty="0">
                <a:ea typeface="Calibri"/>
                <a:cs typeface="Calibri"/>
                <a:sym typeface="Calibri"/>
              </a:rPr>
              <a:t> </a:t>
            </a:r>
            <a:r>
              <a:rPr lang="fi-FI" sz="2800" b="1" dirty="0" err="1">
                <a:ea typeface="Calibri"/>
                <a:cs typeface="Calibri"/>
                <a:sym typeface="Calibri"/>
              </a:rPr>
              <a:t>not</a:t>
            </a:r>
            <a:r>
              <a:rPr lang="fi-FI" sz="2800" b="1" dirty="0">
                <a:ea typeface="Calibri"/>
                <a:cs typeface="Calibri"/>
                <a:sym typeface="Calibri"/>
              </a:rPr>
              <a:t> </a:t>
            </a:r>
            <a:r>
              <a:rPr lang="fi-FI" sz="2800" b="1" dirty="0" err="1">
                <a:ea typeface="Calibri"/>
                <a:cs typeface="Calibri"/>
                <a:sym typeface="Calibri"/>
              </a:rPr>
              <a:t>been</a:t>
            </a:r>
            <a:r>
              <a:rPr lang="fi-FI" sz="2800" b="1" dirty="0">
                <a:ea typeface="Calibri"/>
                <a:cs typeface="Calibri"/>
                <a:sym typeface="Calibri"/>
              </a:rPr>
              <a:t> </a:t>
            </a:r>
            <a:r>
              <a:rPr lang="fi-FI" sz="2800" dirty="0">
                <a:ea typeface="Calibri"/>
                <a:cs typeface="Calibri"/>
                <a:sym typeface="Calibri"/>
              </a:rPr>
              <a:t>+</a:t>
            </a:r>
            <a:r>
              <a:rPr lang="fi-FI" sz="2800" b="1" dirty="0">
                <a:ea typeface="Calibri"/>
                <a:cs typeface="Calibri"/>
                <a:sym typeface="Calibri"/>
              </a:rPr>
              <a:t> pääverbin -</a:t>
            </a:r>
            <a:r>
              <a:rPr lang="fi-FI" sz="2800" b="1" dirty="0" err="1">
                <a:ea typeface="Calibri"/>
                <a:cs typeface="Calibri"/>
                <a:sym typeface="Calibri"/>
              </a:rPr>
              <a:t>ing</a:t>
            </a:r>
            <a:r>
              <a:rPr lang="fi-FI" sz="2800" b="1" dirty="0">
                <a:ea typeface="Calibri"/>
                <a:cs typeface="Calibri"/>
                <a:sym typeface="Calibri"/>
              </a:rPr>
              <a:t>-muoto</a:t>
            </a:r>
          </a:p>
          <a:p>
            <a:pPr marL="457200" lvl="0" indent="-457200">
              <a:lnSpc>
                <a:spcPct val="110000"/>
              </a:lnSpc>
              <a:spcBef>
                <a:spcPts val="1800"/>
              </a:spcBef>
              <a:buClr>
                <a:schemeClr val="dk1"/>
              </a:buClr>
              <a:buSzPct val="100000"/>
            </a:pPr>
            <a:r>
              <a:rPr lang="fi-F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Kysymysmuoto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25000"/>
            </a:pPr>
            <a:r>
              <a:rPr lang="fi-FI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	</a:t>
            </a:r>
            <a:r>
              <a:rPr lang="fi-FI" b="1" dirty="0" err="1">
                <a:ea typeface="Calibri"/>
                <a:cs typeface="Calibri"/>
                <a:sym typeface="Calibri"/>
              </a:rPr>
              <a:t>have</a:t>
            </a:r>
            <a:r>
              <a:rPr lang="fi-FI" dirty="0">
                <a:ea typeface="Calibri"/>
                <a:cs typeface="Calibri"/>
                <a:sym typeface="Calibri"/>
              </a:rPr>
              <a:t>/</a:t>
            </a:r>
            <a:r>
              <a:rPr lang="fi-FI" b="1" dirty="0" err="1">
                <a:ea typeface="Calibri"/>
                <a:cs typeface="Calibri"/>
                <a:sym typeface="Calibri"/>
              </a:rPr>
              <a:t>has</a:t>
            </a:r>
            <a:r>
              <a:rPr lang="fi-FI" dirty="0">
                <a:ea typeface="Calibri"/>
                <a:cs typeface="Calibri"/>
                <a:sym typeface="Calibri"/>
              </a:rPr>
              <a:t> + </a:t>
            </a:r>
            <a:r>
              <a:rPr lang="fi-FI" b="1" dirty="0">
                <a:ea typeface="Calibri"/>
                <a:cs typeface="Calibri"/>
                <a:sym typeface="Calibri"/>
              </a:rPr>
              <a:t>SUBJEKTI</a:t>
            </a:r>
            <a:r>
              <a:rPr lang="fi-FI" dirty="0">
                <a:ea typeface="Calibri"/>
                <a:cs typeface="Calibri"/>
                <a:sym typeface="Calibri"/>
              </a:rPr>
              <a:t> + </a:t>
            </a:r>
            <a:r>
              <a:rPr lang="fi-FI" b="1" dirty="0" err="1">
                <a:ea typeface="Calibri"/>
                <a:cs typeface="Calibri"/>
                <a:sym typeface="Calibri"/>
              </a:rPr>
              <a:t>been</a:t>
            </a:r>
            <a:r>
              <a:rPr lang="fi-FI" dirty="0">
                <a:ea typeface="Calibri"/>
                <a:cs typeface="Calibri"/>
                <a:sym typeface="Calibri"/>
              </a:rPr>
              <a:t> + </a:t>
            </a:r>
            <a:r>
              <a:rPr lang="fi-FI" b="1" dirty="0">
                <a:ea typeface="Calibri"/>
                <a:cs typeface="Calibri"/>
                <a:sym typeface="Calibri"/>
              </a:rPr>
              <a:t>pääverbin -</a:t>
            </a:r>
            <a:r>
              <a:rPr lang="fi-FI" b="1" dirty="0" err="1">
                <a:ea typeface="Calibri"/>
                <a:cs typeface="Calibri"/>
                <a:sym typeface="Calibri"/>
              </a:rPr>
              <a:t>ing</a:t>
            </a:r>
            <a:r>
              <a:rPr lang="fi-FI" b="1" dirty="0">
                <a:ea typeface="Calibri"/>
                <a:cs typeface="Calibri"/>
                <a:sym typeface="Calibri"/>
              </a:rPr>
              <a:t>-muoto</a:t>
            </a:r>
          </a:p>
          <a:p>
            <a:pPr marL="0" marR="0" lvl="0" indent="0" algn="l" rtl="0">
              <a:lnSpc>
                <a:spcPct val="11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8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68</Words>
  <Application>Microsoft Office PowerPoint</Application>
  <PresentationFormat>Näytössä katseltava diaesitys (4:3)</PresentationFormat>
  <Paragraphs>35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PowerPoint-esitys</vt:lpstr>
      <vt:lpstr>Perfekti</vt:lpstr>
      <vt:lpstr>Yleisperfekti  Muodostus</vt:lpstr>
      <vt:lpstr>Yleisperfekti Huomaa ero yleisimperfektin ja -perfektin käytössä!</vt:lpstr>
      <vt:lpstr>Kestoperfekti  Muodostus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132</cp:revision>
  <cp:lastPrinted>2016-05-26T05:27:03Z</cp:lastPrinted>
  <dcterms:created xsi:type="dcterms:W3CDTF">2015-09-28T06:29:35Z</dcterms:created>
  <dcterms:modified xsi:type="dcterms:W3CDTF">2018-08-27T17:07:04Z</dcterms:modified>
</cp:coreProperties>
</file>