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39023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797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9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3387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08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902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1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621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45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205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34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Menneen ajan 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290061" y="1278931"/>
            <a:ext cx="8723311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could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gone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jogging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some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spare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time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1200"/>
              </a:spcBef>
              <a:buSzPct val="25000"/>
              <a:buNone/>
            </a:pPr>
            <a:r>
              <a:rPr lang="fi-FI" sz="2800" dirty="0"/>
              <a:t>	Olisin voinut mennä hölkkäämään, jos minulla olisi 	ollut 	ylimääräistä aikaa.</a:t>
            </a:r>
          </a:p>
          <a:p>
            <a:pPr marL="0" lvl="0" indent="0">
              <a:lnSpc>
                <a:spcPct val="80000"/>
              </a:lnSpc>
              <a:spcBef>
                <a:spcPts val="1200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wouldn’t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done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a </a:t>
            </a:r>
            <a:r>
              <a:rPr lang="fi-FI" sz="2800" dirty="0" err="1">
                <a:solidFill>
                  <a:schemeClr val="dk1"/>
                </a:solidFill>
              </a:rPr>
              <a:t>bungee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jump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even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paid</a:t>
            </a:r>
            <a:r>
              <a:rPr lang="fi-FI" sz="2800" dirty="0">
                <a:solidFill>
                  <a:schemeClr val="dk1"/>
                </a:solidFill>
              </a:rPr>
              <a:t> me.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r>
              <a:rPr lang="fi-FI" sz="2800" dirty="0"/>
              <a:t>	En olisi hypännyt </a:t>
            </a:r>
            <a:r>
              <a:rPr lang="fi-FI" sz="2800" dirty="0" err="1"/>
              <a:t>benji</a:t>
            </a:r>
            <a:r>
              <a:rPr lang="fi-FI" sz="2800" dirty="0"/>
              <a:t>-hyppyä, vaikka olisit </a:t>
            </a:r>
            <a:r>
              <a:rPr lang="fi-FI" sz="2800" dirty="0" smtClean="0"/>
              <a:t>	maksanut </a:t>
            </a:r>
            <a:r>
              <a:rPr lang="fi-FI" sz="2800" dirty="0"/>
              <a:t>minulle.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sng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457200" indent="-457200">
              <a:lnSpc>
                <a:spcPct val="70000"/>
              </a:lnSpc>
              <a:spcBef>
                <a:spcPts val="620"/>
              </a:spcBef>
              <a:buClrTx/>
            </a:pP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”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Jossiteltaessa” mennyttä aikaa on </a:t>
            </a: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PÄÄLAUSEESSA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would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’ + 3. muoto</a:t>
            </a: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		ja </a:t>
            </a:r>
            <a:endParaRPr lang="fi-FI" sz="2800" b="0" i="0" u="none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0" indent="0">
              <a:lnSpc>
                <a:spcPct val="70000"/>
              </a:lnSpc>
              <a:spcBef>
                <a:spcPts val="666"/>
              </a:spcBef>
              <a:buClrTx/>
              <a:buNone/>
            </a:pPr>
            <a:r>
              <a:rPr lang="fi-FI" sz="2800" dirty="0">
                <a:solidFill>
                  <a:schemeClr val="tx1"/>
                </a:solidFill>
              </a:rPr>
              <a:t>	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SIVULAUSEESSA 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tx1"/>
                </a:solidFill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-lause)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pluskvamperfekti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Menneen ajan 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51519" y="1484783"/>
            <a:ext cx="8723311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i="1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…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could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voinut/osannut	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should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pitänyt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ought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to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pitänyt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might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have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olisi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saattanut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+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80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SIVULAUSEESSA (</a:t>
            </a:r>
            <a:r>
              <a:rPr lang="fi-FI" sz="2800" b="0" i="0" u="none" strike="noStrike" cap="none" dirty="0" err="1">
                <a:solidFill>
                  <a:schemeClr val="tx1"/>
                </a:solidFill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-lause) pluskvamperfekt</a:t>
            </a:r>
            <a:r>
              <a:rPr lang="fi-FI" sz="2800" b="0" i="0" u="none" strike="noStrike" cap="none" dirty="0">
                <a:solidFill>
                  <a:srgbClr val="2DA2BF"/>
                </a:solidFill>
                <a:sym typeface="Calibri"/>
              </a:rPr>
              <a:t>i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407697" y="1960487"/>
            <a:ext cx="2736303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pääverbin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8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3. muoto</a:t>
            </a:r>
            <a:endParaRPr lang="fi-FI" sz="28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Konditionaali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54980" y="1184869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Mikä englannin apuverbi vastaa suomessa verbin -isi-liitettä?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laptop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wish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stop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he’d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Geoff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money.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promised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a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difference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960" b="1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457200" indent="-457200">
              <a:lnSpc>
                <a:spcPct val="80000"/>
              </a:lnSpc>
              <a:spcBef>
                <a:spcPts val="592"/>
              </a:spcBef>
              <a:buClrTx/>
            </a:pP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suomen -isi = </a:t>
            </a:r>
            <a:r>
              <a:rPr lang="fi-FI" sz="28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ts val="592"/>
              </a:spcBef>
              <a:buClrTx/>
            </a:pP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tai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lyhennetty muoto 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06866" y="1184869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fi-FI" sz="2635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Paitsi ’</a:t>
            </a:r>
            <a:r>
              <a:rPr lang="fi-FI" sz="2635" b="0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635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 myös muita apuverbejä voidaan käyttää konditionaalissa. </a:t>
            </a:r>
            <a:endParaRPr lang="fi-FI" sz="2635" b="0" i="0" u="none" strike="noStrike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endParaRPr lang="fi-FI" sz="2635" b="0" i="0" u="none" strike="noStrike" cap="none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smtClean="0"/>
              <a:t>Suomenna.</a:t>
            </a:r>
            <a:r>
              <a:rPr lang="fi-FI" sz="2635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635" b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Voisin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tulla kanssasi.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early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Sinun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pitäisi tulla aikaisin.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Karen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ought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35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Karenin </a:t>
            </a: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pitäisi olla siellä myös.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Jeff </a:t>
            </a:r>
            <a:r>
              <a:rPr lang="fi-FI" sz="2635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635" b="0" u="none" strike="noStrike" cap="none" dirty="0">
                <a:latin typeface="Calibri"/>
                <a:ea typeface="Calibri"/>
                <a:cs typeface="Calibri"/>
                <a:sym typeface="Calibri"/>
              </a:rPr>
              <a:t> join us.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635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Jeff saattaisi liittyä seuraamme.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2"/>
              </a:spcBef>
              <a:buClrTx/>
              <a:buSzPct val="25000"/>
              <a:buFont typeface="Arial"/>
              <a:buNone/>
            </a:pPr>
            <a:endParaRPr sz="221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579295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35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50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would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-isi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could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voisi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, osaisi</a:t>
            </a: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should</a:t>
            </a:r>
            <a:r>
              <a:rPr lang="fi-FI" sz="2800" dirty="0" smtClean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pitäisi 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ought</a:t>
            </a:r>
            <a:r>
              <a:rPr lang="fi-FI" sz="2800" b="0" u="none" strike="noStrike" cap="none" dirty="0" smtClean="0">
                <a:solidFill>
                  <a:schemeClr val="dk1"/>
                </a:solidFill>
                <a:sym typeface="Calibri"/>
              </a:rPr>
              <a:t> to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pitäisi 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chemeClr val="dk1"/>
                </a:solidFill>
                <a:sym typeface="Calibri"/>
              </a:rPr>
              <a:t>might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dirty="0" smtClean="0">
                <a:solidFill>
                  <a:schemeClr val="dk1"/>
                </a:solidFill>
              </a:rPr>
              <a:t>	</a:t>
            </a:r>
            <a:r>
              <a:rPr lang="fi-FI" sz="2800" dirty="0" smtClean="0"/>
              <a:t>s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aattaisi</a:t>
            </a:r>
            <a:endParaRPr lang="fi-FI" sz="2800" b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endParaRPr lang="fi-FI" sz="2400" b="0" i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90000"/>
              </a:lnSpc>
              <a:spcBef>
                <a:spcPts val="48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’</a:t>
            </a:r>
            <a:r>
              <a:rPr lang="fi-FI" sz="2800" b="0" i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ought</a:t>
            </a:r>
            <a:r>
              <a:rPr lang="fi-FI" sz="2800" b="0" i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to</a:t>
            </a:r>
            <a:r>
              <a:rPr lang="fi-FI" sz="2800" dirty="0" smtClean="0">
                <a:solidFill>
                  <a:schemeClr val="tx1"/>
                </a:solidFill>
              </a:rPr>
              <a:t>’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nykyään harvinaisempi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Huomaa, että sen yhteydessä on käytettävä partikkelia ’to’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Tx/>
              <a:buSzPct val="25000"/>
              <a:buFont typeface="Arial"/>
              <a:buNone/>
            </a:pPr>
            <a:endParaRPr sz="26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75932" y="223599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 smtClean="0">
                <a:solidFill>
                  <a:srgbClr val="2DA2BF"/>
                </a:solidFill>
              </a:rPr>
              <a:t>Nykyhetken 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44491" y="1008687"/>
            <a:ext cx="8892481" cy="5073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  <a:buClrTx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Yleisimmin konditionaalia käytetään ehtovirkkeissä.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 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u="sng" dirty="0" smtClean="0">
                <a:solidFill>
                  <a:schemeClr val="tx1"/>
                </a:solidFill>
              </a:rPr>
              <a:t>If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>
                <a:solidFill>
                  <a:schemeClr val="dk1"/>
                </a:solidFill>
              </a:rPr>
              <a:t>got</a:t>
            </a:r>
            <a:r>
              <a:rPr lang="fi-FI" sz="2800" dirty="0">
                <a:solidFill>
                  <a:schemeClr val="dk1"/>
                </a:solidFill>
              </a:rPr>
              <a:t> a summer </a:t>
            </a:r>
            <a:r>
              <a:rPr lang="fi-FI" sz="2800" dirty="0" err="1">
                <a:solidFill>
                  <a:schemeClr val="dk1"/>
                </a:solidFill>
              </a:rPr>
              <a:t>job</a:t>
            </a:r>
            <a:r>
              <a:rPr lang="fi-FI" sz="2800" dirty="0">
                <a:solidFill>
                  <a:schemeClr val="dk1"/>
                </a:solidFill>
              </a:rPr>
              <a:t>, I </a:t>
            </a:r>
            <a:r>
              <a:rPr lang="fi-FI" sz="2800" b="1" dirty="0" err="1">
                <a:solidFill>
                  <a:schemeClr val="dk1"/>
                </a:solidFill>
              </a:rPr>
              <a:t>would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be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very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happy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/>
              <a:t>	Jos </a:t>
            </a:r>
            <a:r>
              <a:rPr lang="fi-FI" sz="2800" dirty="0"/>
              <a:t>saisin kesätöitä, olisin erittäin tyytyväinen.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u="sng" dirty="0" smtClean="0">
                <a:solidFill>
                  <a:schemeClr val="tx1"/>
                </a:solidFill>
              </a:rPr>
              <a:t>If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came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late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might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go </a:t>
            </a:r>
            <a:r>
              <a:rPr lang="fi-FI" sz="2800" dirty="0" err="1">
                <a:solidFill>
                  <a:schemeClr val="dk1"/>
                </a:solidFill>
              </a:rPr>
              <a:t>without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 smtClean="0"/>
              <a:t>	Jos </a:t>
            </a:r>
            <a:r>
              <a:rPr lang="fi-FI" sz="2800" dirty="0"/>
              <a:t>tulisit myöhässä, saattaisimme lähteä ilman sinua.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could</a:t>
            </a:r>
            <a:r>
              <a:rPr lang="fi-FI" sz="2800" b="1" dirty="0">
                <a:solidFill>
                  <a:schemeClr val="dk1"/>
                </a:solidFill>
              </a:rPr>
              <a:t> go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jogging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rgbClr val="DA1F28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spare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time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 smtClean="0"/>
              <a:t>	Voisin </a:t>
            </a:r>
            <a:r>
              <a:rPr lang="fi-FI" sz="2800" dirty="0"/>
              <a:t>mennä hölkkäämään, jos minulla olisi aikaa.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wouldn’t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do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a </a:t>
            </a:r>
            <a:r>
              <a:rPr lang="fi-FI" sz="2800" dirty="0" err="1">
                <a:solidFill>
                  <a:schemeClr val="dk1"/>
                </a:solidFill>
              </a:rPr>
              <a:t>bungee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jump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even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u="sng" dirty="0" err="1">
                <a:solidFill>
                  <a:schemeClr val="tx1"/>
                </a:solidFill>
              </a:rPr>
              <a:t>if</a:t>
            </a:r>
            <a:r>
              <a:rPr lang="fi-FI" sz="2800" u="sng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paid</a:t>
            </a:r>
            <a:r>
              <a:rPr lang="fi-FI" sz="2800" dirty="0">
                <a:solidFill>
                  <a:schemeClr val="dk1"/>
                </a:solidFill>
              </a:rPr>
              <a:t> me.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fi-FI" sz="2800" dirty="0"/>
              <a:t>	</a:t>
            </a:r>
            <a:r>
              <a:rPr lang="fi-FI" sz="2800" dirty="0" smtClean="0"/>
              <a:t>En </a:t>
            </a:r>
            <a:r>
              <a:rPr lang="fi-FI" sz="2800" dirty="0"/>
              <a:t>hyppäisi </a:t>
            </a:r>
            <a:r>
              <a:rPr lang="fi-FI" sz="2800" dirty="0" err="1"/>
              <a:t>benji</a:t>
            </a:r>
            <a:r>
              <a:rPr lang="fi-FI" sz="2800" dirty="0"/>
              <a:t>-hyppyä, vaikka maksaisit </a:t>
            </a:r>
            <a:r>
              <a:rPr lang="fi-FI" sz="2800" dirty="0" smtClean="0"/>
              <a:t>minulle.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fi-FI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</a:rPr>
              <a:t>Mitä huomaat aikamuotojen käytöstä?</a:t>
            </a:r>
            <a:endParaRPr lang="fi-FI" sz="2800" dirty="0">
              <a:solidFill>
                <a:srgbClr val="000000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Nykyhetken </a:t>
            </a:r>
            <a:r>
              <a:rPr lang="fi-FI" sz="4000" dirty="0" smtClean="0">
                <a:solidFill>
                  <a:srgbClr val="2DA2BF"/>
                </a:solidFill>
              </a:rPr>
              <a:t>konditionaali</a:t>
            </a:r>
            <a:endParaRPr lang="fi-FI" sz="3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51519" y="1124744"/>
            <a:ext cx="8723311" cy="5289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</a:pPr>
            <a:endParaRPr lang="fi-FI" sz="28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80000"/>
              </a:lnSpc>
              <a:spcBef>
                <a:spcPts val="434"/>
              </a:spcBef>
              <a:buSzPct val="25000"/>
            </a:pPr>
            <a:endParaRPr sz="28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70000"/>
              </a:lnSpc>
              <a:spcBef>
                <a:spcPts val="620"/>
              </a:spcBef>
              <a:buClrTx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”Jossiteltaessa” nykyhetken aikamuodossa on 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PÄÄLAUSEESSA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 + perusmuoto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		ja </a:t>
            </a:r>
          </a:p>
          <a:p>
            <a:pPr marL="0" marR="0" lvl="0" indent="0" algn="l" rtl="0">
              <a:lnSpc>
                <a:spcPct val="70000"/>
              </a:lnSpc>
              <a:spcBef>
                <a:spcPts val="666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SIVULAUSEESSA (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-lause)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imperfekti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fi-FI" sz="4000" dirty="0" err="1" smtClean="0">
                <a:solidFill>
                  <a:srgbClr val="2DA2BF"/>
                </a:solidFill>
              </a:rPr>
              <a:t>Activate</a:t>
            </a:r>
            <a:endParaRPr lang="fi-FI" sz="400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59531" y="1124743"/>
            <a:ext cx="8445624" cy="53095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r>
              <a:rPr lang="fi-FI" sz="2000" dirty="0" smtClean="0"/>
              <a:t>PÄÄLAUSEESSA</a:t>
            </a:r>
            <a:r>
              <a:rPr lang="fi-FI" sz="2000" b="1" dirty="0" smtClean="0"/>
              <a:t> </a:t>
            </a:r>
            <a:r>
              <a:rPr lang="fi-FI" sz="2000" b="1" dirty="0"/>
              <a:t>’</a:t>
            </a:r>
            <a:r>
              <a:rPr lang="fi-FI" sz="2000" b="1" dirty="0" err="1"/>
              <a:t>would</a:t>
            </a:r>
            <a:r>
              <a:rPr lang="fi-FI" sz="2000" b="1" dirty="0"/>
              <a:t>’ + </a:t>
            </a:r>
            <a:r>
              <a:rPr lang="fi-FI" sz="2000" b="1" dirty="0" smtClean="0"/>
              <a:t>perusmuoto        </a:t>
            </a:r>
            <a:r>
              <a:rPr lang="fi-FI" sz="2000" dirty="0" smtClean="0"/>
              <a:t>SIVULAUSEESSA</a:t>
            </a:r>
            <a:r>
              <a:rPr lang="fi-FI" sz="2000" b="1" dirty="0" smtClean="0"/>
              <a:t> </a:t>
            </a:r>
            <a:r>
              <a:rPr lang="fi-FI" sz="2000" b="1" dirty="0"/>
              <a:t>(</a:t>
            </a:r>
            <a:r>
              <a:rPr lang="fi-FI" sz="2000" b="1" dirty="0" err="1"/>
              <a:t>if</a:t>
            </a:r>
            <a:r>
              <a:rPr lang="fi-FI" sz="2000" b="1" dirty="0"/>
              <a:t>-lause) </a:t>
            </a:r>
            <a:r>
              <a:rPr lang="fi-FI" sz="2000" b="1" dirty="0" smtClean="0"/>
              <a:t>imperfekti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endParaRPr lang="fi-FI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rgbClr val="000000"/>
              </a:buClr>
              <a:buSzPct val="25000"/>
              <a:buNone/>
            </a:pPr>
            <a:r>
              <a:rPr lang="fi-FI" sz="28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Valitse </a:t>
            </a:r>
            <a:r>
              <a:rPr lang="fi-FI" sz="2800" i="0" u="none" strike="noStrike" cap="none" dirty="0">
                <a:latin typeface="Calibri"/>
                <a:ea typeface="Calibri"/>
                <a:cs typeface="Calibri"/>
                <a:sym typeface="Calibri"/>
              </a:rPr>
              <a:t>oikea vaihtoehto.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None/>
            </a:pP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If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eyes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smaller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handsome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</a:t>
            </a:r>
            <a:r>
              <a:rPr lang="fi-FI" sz="2800" dirty="0" err="1">
                <a:solidFill>
                  <a:srgbClr val="000000"/>
                </a:solidFill>
              </a:rPr>
              <a:t>his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eyes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 smtClean="0"/>
              <a:t>were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smaller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he </a:t>
            </a:r>
            <a:r>
              <a:rPr lang="fi-FI" sz="2800" b="1" dirty="0" err="1" smtClean="0"/>
              <a:t>wouldn’t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be</a:t>
            </a:r>
            <a:r>
              <a:rPr lang="fi-FI" sz="2800" b="1" dirty="0" smtClean="0"/>
              <a:t>  </a:t>
            </a:r>
            <a:r>
              <a:rPr lang="fi-FI" sz="2800" dirty="0" err="1">
                <a:solidFill>
                  <a:srgbClr val="000000"/>
                </a:solidFill>
              </a:rPr>
              <a:t>this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handsome</a:t>
            </a:r>
            <a:r>
              <a:rPr lang="fi-FI" sz="2800" dirty="0" smtClean="0">
                <a:solidFill>
                  <a:srgbClr val="000000"/>
                </a:solidFill>
              </a:rPr>
              <a:t>.</a:t>
            </a:r>
            <a:endParaRPr lang="fi-FI" sz="2800" b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If 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didn't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/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didn’t</a:t>
            </a: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much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he </a:t>
            </a:r>
            <a:r>
              <a:rPr lang="fi-FI" sz="2800" b="1" dirty="0" err="1" smtClean="0"/>
              <a:t>didn't</a:t>
            </a:r>
            <a:r>
              <a:rPr lang="fi-FI" sz="2800" b="1" dirty="0" smtClean="0"/>
              <a:t> </a:t>
            </a:r>
            <a:r>
              <a:rPr lang="fi-FI" sz="2800" b="1" dirty="0" err="1"/>
              <a:t>have</a:t>
            </a:r>
            <a:r>
              <a:rPr lang="fi-FI" sz="2800" b="1" dirty="0"/>
              <a:t> </a:t>
            </a:r>
            <a:r>
              <a:rPr lang="fi-FI" sz="2800" dirty="0" smtClean="0">
                <a:solidFill>
                  <a:srgbClr val="000000"/>
                </a:solidFill>
              </a:rPr>
              <a:t>money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he </a:t>
            </a:r>
            <a:r>
              <a:rPr lang="fi-FI" sz="2800" b="1" dirty="0" err="1"/>
              <a:t>wouldn’t</a:t>
            </a:r>
            <a:r>
              <a:rPr lang="fi-FI" sz="2800" b="1" dirty="0"/>
              <a:t> </a:t>
            </a:r>
            <a:r>
              <a:rPr lang="fi-FI" sz="2800" b="1" dirty="0" smtClean="0"/>
              <a:t>go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dirty="0">
                <a:solidFill>
                  <a:srgbClr val="000000"/>
                </a:solidFill>
              </a:rPr>
              <a:t>out </a:t>
            </a:r>
            <a:r>
              <a:rPr lang="fi-FI" sz="2800" dirty="0" err="1">
                <a:solidFill>
                  <a:srgbClr val="000000"/>
                </a:solidFill>
              </a:rPr>
              <a:t>so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much</a:t>
            </a:r>
            <a:r>
              <a:rPr lang="fi-FI" sz="2800" dirty="0">
                <a:solidFill>
                  <a:srgbClr val="000000"/>
                </a:solidFill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0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fi-FI" sz="2800" b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72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51997"/>
          </a:xfrm>
        </p:spPr>
        <p:txBody>
          <a:bodyPr/>
          <a:lstStyle/>
          <a:p>
            <a:r>
              <a:rPr lang="fi-FI" dirty="0" err="1" smtClean="0"/>
              <a:t>Activate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26634"/>
            <a:ext cx="8229600" cy="4525963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3. If </a:t>
            </a:r>
            <a:r>
              <a:rPr lang="fi-FI" sz="2800" dirty="0" err="1">
                <a:solidFill>
                  <a:srgbClr val="000000"/>
                </a:solidFill>
              </a:rPr>
              <a:t>she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would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know</a:t>
            </a:r>
            <a:r>
              <a:rPr lang="fi-FI" sz="2800" b="1" dirty="0">
                <a:solidFill>
                  <a:srgbClr val="000000"/>
                </a:solidFill>
              </a:rPr>
              <a:t> / </a:t>
            </a:r>
            <a:r>
              <a:rPr lang="fi-FI" sz="2800" b="1" dirty="0" err="1">
                <a:solidFill>
                  <a:srgbClr val="000000"/>
                </a:solidFill>
              </a:rPr>
              <a:t>knew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truth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smtClean="0">
                <a:solidFill>
                  <a:srgbClr val="000000"/>
                </a:solidFill>
              </a:rPr>
              <a:t>   </a:t>
            </a:r>
            <a:r>
              <a:rPr lang="fi-FI" sz="2800" dirty="0" err="1" smtClean="0">
                <a:solidFill>
                  <a:srgbClr val="000000"/>
                </a:solidFill>
              </a:rPr>
              <a:t>she</a:t>
            </a:r>
            <a:r>
              <a:rPr lang="fi-FI" sz="2800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would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b="1" dirty="0" err="1">
                <a:solidFill>
                  <a:srgbClr val="000000"/>
                </a:solidFill>
              </a:rPr>
              <a:t>tell</a:t>
            </a:r>
            <a:r>
              <a:rPr lang="fi-FI" sz="2800" b="1" dirty="0">
                <a:solidFill>
                  <a:srgbClr val="000000"/>
                </a:solidFill>
              </a:rPr>
              <a:t> / </a:t>
            </a:r>
            <a:r>
              <a:rPr lang="fi-FI" sz="2800" b="1" dirty="0" err="1">
                <a:solidFill>
                  <a:srgbClr val="000000"/>
                </a:solidFill>
              </a:rPr>
              <a:t>told</a:t>
            </a:r>
            <a:r>
              <a:rPr lang="fi-FI" sz="2800" b="1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him</a:t>
            </a:r>
            <a:r>
              <a:rPr lang="fi-FI" sz="2800" dirty="0">
                <a:solidFill>
                  <a:srgbClr val="000000"/>
                </a:solidFill>
              </a:rPr>
              <a:t>. </a:t>
            </a:r>
            <a:endParaRPr lang="fi-FI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If </a:t>
            </a:r>
            <a:r>
              <a:rPr lang="fi-FI" sz="2800" dirty="0" err="1" smtClean="0">
                <a:solidFill>
                  <a:srgbClr val="000000"/>
                </a:solidFill>
              </a:rPr>
              <a:t>she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/>
              <a:t>knew</a:t>
            </a:r>
            <a:r>
              <a:rPr lang="fi-FI" sz="2800" b="1" dirty="0"/>
              <a:t> </a:t>
            </a:r>
            <a:r>
              <a:rPr lang="fi-FI" sz="2800" dirty="0" err="1">
                <a:solidFill>
                  <a:srgbClr val="000000"/>
                </a:solidFill>
              </a:rPr>
              <a:t>the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dirty="0" err="1">
                <a:solidFill>
                  <a:srgbClr val="000000"/>
                </a:solidFill>
              </a:rPr>
              <a:t>truth</a:t>
            </a:r>
            <a:r>
              <a:rPr lang="fi-FI" sz="2800" dirty="0">
                <a:solidFill>
                  <a:srgbClr val="000000"/>
                </a:solidFill>
              </a:rPr>
              <a:t>, </a:t>
            </a:r>
            <a:r>
              <a:rPr lang="fi-FI" sz="2800" dirty="0" err="1">
                <a:solidFill>
                  <a:srgbClr val="000000"/>
                </a:solidFill>
              </a:rPr>
              <a:t>she</a:t>
            </a:r>
            <a:r>
              <a:rPr lang="fi-FI" sz="2800" dirty="0">
                <a:solidFill>
                  <a:srgbClr val="000000"/>
                </a:solidFill>
              </a:rPr>
              <a:t> </a:t>
            </a:r>
            <a:r>
              <a:rPr lang="fi-FI" sz="2800" b="1" dirty="0" err="1"/>
              <a:t>would</a:t>
            </a:r>
            <a:r>
              <a:rPr lang="fi-FI" sz="2800" b="1" dirty="0"/>
              <a:t> </a:t>
            </a:r>
            <a:r>
              <a:rPr lang="fi-FI" sz="2800" b="1" dirty="0" err="1"/>
              <a:t>tell</a:t>
            </a:r>
            <a:r>
              <a:rPr lang="fi-FI" sz="2800" b="1" dirty="0"/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him</a:t>
            </a:r>
            <a:r>
              <a:rPr lang="fi-FI" sz="2800" dirty="0">
                <a:solidFill>
                  <a:srgbClr val="000000"/>
                </a:solidFill>
              </a:rPr>
              <a:t>. </a:t>
            </a:r>
          </a:p>
          <a:p>
            <a:pPr marL="0" lvl="0" indent="0">
              <a:lnSpc>
                <a:spcPct val="120000"/>
              </a:lnSpc>
              <a:spcBef>
                <a:spcPts val="24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4. I </a:t>
            </a:r>
            <a:r>
              <a:rPr lang="fi-FI" sz="2800" b="1" dirty="0" err="1" smtClean="0">
                <a:solidFill>
                  <a:srgbClr val="000000"/>
                </a:solidFill>
              </a:rPr>
              <a:t>might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</a:rPr>
              <a:t>come</a:t>
            </a:r>
            <a:r>
              <a:rPr lang="fi-FI" sz="2800" b="1" dirty="0" smtClean="0">
                <a:solidFill>
                  <a:srgbClr val="000000"/>
                </a:solidFill>
              </a:rPr>
              <a:t> / </a:t>
            </a:r>
            <a:r>
              <a:rPr lang="fi-FI" sz="2800" b="1" dirty="0" err="1" smtClean="0">
                <a:solidFill>
                  <a:srgbClr val="000000"/>
                </a:solidFill>
              </a:rPr>
              <a:t>came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     </a:t>
            </a:r>
            <a:r>
              <a:rPr lang="fi-FI" sz="2800" dirty="0" err="1" smtClean="0">
                <a:solidFill>
                  <a:srgbClr val="000000"/>
                </a:solidFill>
              </a:rPr>
              <a:t>if</a:t>
            </a:r>
            <a:r>
              <a:rPr lang="fi-FI" sz="2800" dirty="0" smtClean="0">
                <a:solidFill>
                  <a:srgbClr val="000000"/>
                </a:solidFill>
              </a:rPr>
              <a:t> I </a:t>
            </a:r>
            <a:r>
              <a:rPr lang="fi-FI" sz="2800" b="1" dirty="0" err="1" smtClean="0">
                <a:solidFill>
                  <a:srgbClr val="000000"/>
                </a:solidFill>
              </a:rPr>
              <a:t>would</a:t>
            </a:r>
            <a:r>
              <a:rPr lang="fi-FI" sz="2800" b="1" dirty="0" smtClean="0">
                <a:solidFill>
                  <a:srgbClr val="000000"/>
                </a:solidFill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</a:rPr>
              <a:t>have</a:t>
            </a:r>
            <a:r>
              <a:rPr lang="fi-FI" sz="2800" b="1" dirty="0" smtClean="0">
                <a:solidFill>
                  <a:srgbClr val="000000"/>
                </a:solidFill>
              </a:rPr>
              <a:t> / </a:t>
            </a:r>
            <a:r>
              <a:rPr lang="fi-FI" sz="2800" b="1" dirty="0" err="1" smtClean="0">
                <a:solidFill>
                  <a:srgbClr val="000000"/>
                </a:solidFill>
              </a:rPr>
              <a:t>had</a:t>
            </a:r>
            <a:r>
              <a:rPr lang="fi-FI" sz="2800" dirty="0" smtClean="0">
                <a:solidFill>
                  <a:srgbClr val="000000"/>
                </a:solidFill>
              </a:rPr>
              <a:t> a </a:t>
            </a:r>
            <a:r>
              <a:rPr lang="fi-FI" sz="2800" dirty="0" err="1" smtClean="0">
                <a:solidFill>
                  <a:srgbClr val="000000"/>
                </a:solidFill>
              </a:rPr>
              <a:t>car</a:t>
            </a:r>
            <a:r>
              <a:rPr lang="fi-FI" sz="28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00"/>
              </a:buClr>
              <a:buSzPct val="25000"/>
              <a:buNone/>
            </a:pPr>
            <a:r>
              <a:rPr lang="fi-FI" sz="2800" dirty="0" smtClean="0">
                <a:solidFill>
                  <a:srgbClr val="000000"/>
                </a:solidFill>
              </a:rPr>
              <a:t>	I </a:t>
            </a:r>
            <a:r>
              <a:rPr lang="fi-FI" sz="2800" b="1" dirty="0" err="1"/>
              <a:t>might</a:t>
            </a:r>
            <a:r>
              <a:rPr lang="fi-FI" sz="2800" b="1" dirty="0"/>
              <a:t> </a:t>
            </a:r>
            <a:r>
              <a:rPr lang="fi-FI" sz="2800" b="1" dirty="0" err="1"/>
              <a:t>come</a:t>
            </a:r>
            <a:r>
              <a:rPr lang="fi-FI" sz="2800" b="1" dirty="0"/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if</a:t>
            </a:r>
            <a:r>
              <a:rPr lang="fi-FI" sz="2800" dirty="0" smtClean="0">
                <a:solidFill>
                  <a:srgbClr val="000000"/>
                </a:solidFill>
              </a:rPr>
              <a:t> I </a:t>
            </a:r>
            <a:r>
              <a:rPr lang="fi-FI" sz="2800" b="1" dirty="0" err="1" smtClean="0"/>
              <a:t>had</a:t>
            </a:r>
            <a:r>
              <a:rPr lang="fi-FI" sz="2800" dirty="0" smtClean="0"/>
              <a:t> </a:t>
            </a:r>
            <a:r>
              <a:rPr lang="fi-FI" sz="2800" dirty="0">
                <a:solidFill>
                  <a:srgbClr val="000000"/>
                </a:solidFill>
              </a:rPr>
              <a:t>a </a:t>
            </a:r>
            <a:r>
              <a:rPr lang="fi-FI" sz="2800" dirty="0" err="1">
                <a:solidFill>
                  <a:srgbClr val="000000"/>
                </a:solidFill>
              </a:rPr>
              <a:t>car</a:t>
            </a:r>
            <a:r>
              <a:rPr lang="fi-FI" sz="2800" dirty="0">
                <a:solidFill>
                  <a:srgbClr val="000000"/>
                </a:solidFill>
              </a:rPr>
              <a:t>.</a:t>
            </a:r>
          </a:p>
          <a:p>
            <a:pPr marL="0" lvl="0" indent="0">
              <a:lnSpc>
                <a:spcPct val="120000"/>
              </a:lnSpc>
              <a:spcBef>
                <a:spcPts val="504"/>
              </a:spcBef>
              <a:buClr>
                <a:srgbClr val="000000"/>
              </a:buClr>
              <a:buSzPct val="25000"/>
              <a:buNone/>
            </a:pPr>
            <a:endParaRPr lang="fi-FI" dirty="0" smtClean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9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 smtClean="0">
                <a:solidFill>
                  <a:srgbClr val="2DA2BF"/>
                </a:solidFill>
              </a:rPr>
              <a:t>Menneen ajan konditionaali</a:t>
            </a:r>
            <a:endParaRPr lang="fi-FI" sz="4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251519" y="1340767"/>
            <a:ext cx="8723311" cy="5073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Tx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Kerrottaessa mitä aiemmin olisi tapahtunut / olisi 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tehty, </a:t>
            </a: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käytetään menneen ajan konditionaalia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r>
              <a:rPr lang="fi-FI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Käännä.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u="sng" dirty="0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chemeClr val="tx1"/>
                </a:solidFill>
              </a:rPr>
              <a:t> I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>
                <a:solidFill>
                  <a:schemeClr val="dk1"/>
                </a:solidFill>
              </a:rPr>
              <a:t>got </a:t>
            </a:r>
            <a:r>
              <a:rPr lang="fi-FI" sz="2800" dirty="0">
                <a:solidFill>
                  <a:schemeClr val="dk1"/>
                </a:solidFill>
              </a:rPr>
              <a:t>a summer </a:t>
            </a:r>
            <a:r>
              <a:rPr lang="fi-FI" sz="2800" dirty="0" err="1">
                <a:solidFill>
                  <a:schemeClr val="dk1"/>
                </a:solidFill>
              </a:rPr>
              <a:t>job</a:t>
            </a:r>
            <a:r>
              <a:rPr lang="fi-FI" sz="2800" dirty="0">
                <a:solidFill>
                  <a:schemeClr val="dk1"/>
                </a:solidFill>
              </a:rPr>
              <a:t>, I </a:t>
            </a:r>
            <a:r>
              <a:rPr lang="fi-FI" sz="2800" b="1" dirty="0" err="1">
                <a:solidFill>
                  <a:schemeClr val="dk1"/>
                </a:solidFill>
              </a:rPr>
              <a:t>would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been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very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happy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/>
              <a:t>	Jos olisin saanut kesätöitä, olisin ollut erittäin </a:t>
            </a:r>
            <a:r>
              <a:rPr lang="fi-FI" sz="2800" dirty="0" smtClean="0"/>
              <a:t>	tyytyväinen</a:t>
            </a:r>
            <a:r>
              <a:rPr lang="fi-FI" sz="2800" dirty="0"/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25000"/>
              <a:buNone/>
            </a:pPr>
            <a:r>
              <a:rPr lang="fi-FI" sz="2800" u="sng" dirty="0">
                <a:solidFill>
                  <a:schemeClr val="tx1"/>
                </a:solidFill>
              </a:rPr>
              <a:t>If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had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come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late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might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gone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without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434"/>
              </a:spcBef>
              <a:buSzPct val="25000"/>
              <a:buNone/>
            </a:pPr>
            <a:r>
              <a:rPr lang="fi-FI" sz="2800" dirty="0"/>
              <a:t>	Jos olisit tulisit myöhässä, olisimme saattaneet </a:t>
            </a:r>
            <a:r>
              <a:rPr lang="fi-FI" sz="2800" dirty="0" smtClean="0"/>
              <a:t>	lähteä </a:t>
            </a:r>
            <a:r>
              <a:rPr lang="fi-FI" sz="2800" dirty="0"/>
              <a:t>ilman sinua.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endParaRPr lang="fi-FI"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Font typeface="Arial"/>
              <a:buNone/>
            </a:pPr>
            <a:r>
              <a:rPr lang="fi-FI" sz="28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Tx/>
              <a:buFont typeface="Arial"/>
              <a:buNone/>
            </a:pPr>
            <a:endParaRPr lang="fi-FI" sz="2800" i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Tx/>
              <a:buFont typeface="Arial"/>
              <a:buNone/>
            </a:pPr>
            <a:endParaRPr lang="fi-FI"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169</Words>
  <Application>Microsoft Office PowerPoint</Application>
  <PresentationFormat>Näytössä katseltava diaesitys (4:3)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PowerPoint-esitys</vt:lpstr>
      <vt:lpstr>Konditionaali</vt:lpstr>
      <vt:lpstr>Konditionaali</vt:lpstr>
      <vt:lpstr>Konditionaali</vt:lpstr>
      <vt:lpstr>Nykyhetken konditionaali</vt:lpstr>
      <vt:lpstr>Nykyhetken konditionaali</vt:lpstr>
      <vt:lpstr>Activate</vt:lpstr>
      <vt:lpstr>Activate</vt:lpstr>
      <vt:lpstr>Menneen ajan konditionaali</vt:lpstr>
      <vt:lpstr>Menneen ajan konditionaali</vt:lpstr>
      <vt:lpstr>Menneen ajan konditionaali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10</cp:revision>
  <dcterms:modified xsi:type="dcterms:W3CDTF">2018-09-11T15:48:05Z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-1046759118</vt:i4>
  </property>
  <property fmtid="{D5CDD505-2E9C-101B-9397-08002B2CF9AE}" pid="3" name="_NewReviewCycle">
    <vt:lpwstr/>
  </property>
  <property fmtid="{D5CDD505-2E9C-101B-9397-08002B2CF9AE}" pid="4" name="_EmailSubject">
    <vt:lpwstr>Ryhmävaraus 02.12.2016 20:00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