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73" r:id="rId3"/>
    <p:sldId id="260" r:id="rId4"/>
    <p:sldId id="261" r:id="rId5"/>
    <p:sldId id="274" r:id="rId6"/>
    <p:sldId id="275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BFDFEA1-893F-4A09-AC25-3E77E50D5F28}">
  <a:tblStyle styleId="{8BFDFEA1-893F-4A09-AC25-3E77E50D5F2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0F4"/>
          </a:solidFill>
        </a:fill>
      </a:tcStyle>
    </a:wholeTbl>
    <a:band1H>
      <a:tcStyle>
        <a:tcBdr/>
        <a:fill>
          <a:solidFill>
            <a:srgbClr val="CCDFE8"/>
          </a:solidFill>
        </a:fill>
      </a:tcStyle>
    </a:band1H>
    <a:band1V>
      <a:tcStyle>
        <a:tcBdr/>
        <a:fill>
          <a:solidFill>
            <a:srgbClr val="CCDFE8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4843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770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4004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7510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2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389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893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Imperfekti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69592"/>
            <a:ext cx="8229600" cy="3890684"/>
          </a:xfrm>
        </p:spPr>
        <p:txBody>
          <a:bodyPr/>
          <a:lstStyle/>
          <a:p>
            <a:pPr marL="203200" indent="0">
              <a:buNone/>
            </a:pPr>
            <a:r>
              <a:rPr lang="fi-FI" sz="2800" b="1" dirty="0">
                <a:solidFill>
                  <a:schemeClr val="tx1"/>
                </a:solidFill>
              </a:rPr>
              <a:t>Yleisimperfekt</a:t>
            </a:r>
            <a:r>
              <a:rPr lang="fi-FI" sz="2800" dirty="0">
                <a:solidFill>
                  <a:schemeClr val="tx1"/>
                </a:solidFill>
              </a:rPr>
              <a:t>i kertoo, mitä </a:t>
            </a:r>
            <a:r>
              <a:rPr lang="fi-FI" sz="2800" dirty="0" err="1">
                <a:solidFill>
                  <a:schemeClr val="tx1"/>
                </a:solidFill>
              </a:rPr>
              <a:t>tietyllä</a:t>
            </a:r>
            <a:r>
              <a:rPr lang="fi-FI" sz="2800" dirty="0">
                <a:solidFill>
                  <a:schemeClr val="tx1"/>
                </a:solidFill>
              </a:rPr>
              <a:t> hetkellä tapahtui.</a:t>
            </a:r>
          </a:p>
          <a:p>
            <a:pPr marL="203200" lvl="0" indent="0">
              <a:buNone/>
            </a:pPr>
            <a:r>
              <a:rPr lang="fi-FI" sz="2800" dirty="0" smtClean="0"/>
              <a:t>	I </a:t>
            </a:r>
            <a:r>
              <a:rPr lang="fi-FI" sz="2800" b="1" dirty="0" err="1" smtClean="0"/>
              <a:t>had</a:t>
            </a:r>
            <a:r>
              <a:rPr lang="fi-FI" sz="2800" b="1" dirty="0" smtClean="0"/>
              <a:t> breakfast </a:t>
            </a:r>
            <a:r>
              <a:rPr lang="fi-FI" sz="2800" dirty="0" smtClean="0"/>
              <a:t>at a café </a:t>
            </a:r>
            <a:r>
              <a:rPr lang="fi-FI" sz="2800" dirty="0" err="1" smtClean="0"/>
              <a:t>this</a:t>
            </a:r>
            <a:r>
              <a:rPr lang="fi-FI" sz="2800" dirty="0" smtClean="0"/>
              <a:t> </a:t>
            </a:r>
            <a:r>
              <a:rPr lang="fi-FI" sz="2800" dirty="0" err="1" smtClean="0"/>
              <a:t>morning</a:t>
            </a:r>
            <a:r>
              <a:rPr lang="fi-FI" sz="2800" dirty="0" smtClean="0"/>
              <a:t>.</a:t>
            </a:r>
          </a:p>
          <a:p>
            <a:pPr marL="203200" lvl="0" indent="0">
              <a:buNone/>
            </a:pPr>
            <a:endParaRPr lang="fi-FI" sz="2800" dirty="0"/>
          </a:p>
          <a:p>
            <a:pPr marL="203200" lvl="0" indent="0">
              <a:buNone/>
            </a:pPr>
            <a:r>
              <a:rPr lang="fi-FI" sz="2800" b="1" dirty="0" smtClean="0">
                <a:solidFill>
                  <a:schemeClr val="tx1"/>
                </a:solidFill>
              </a:rPr>
              <a:t>Kestoimperfekti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  <a:r>
              <a:rPr lang="fi-FI" sz="2800" dirty="0">
                <a:solidFill>
                  <a:schemeClr val="tx1"/>
                </a:solidFill>
              </a:rPr>
              <a:t>kertoo pidempikestoisesta tapahtumasta. Se on usein taustakuvausta jollekin lyhytkestoisemmalle </a:t>
            </a:r>
            <a:r>
              <a:rPr lang="fi-FI" sz="2800" dirty="0" smtClean="0">
                <a:solidFill>
                  <a:schemeClr val="tx1"/>
                </a:solidFill>
              </a:rPr>
              <a:t>tapahtumalle.</a:t>
            </a:r>
          </a:p>
          <a:p>
            <a:pPr marL="203200" lvl="0" indent="0">
              <a:buNone/>
            </a:pPr>
            <a:r>
              <a:rPr lang="fi-FI" sz="2800" dirty="0" smtClean="0"/>
              <a:t>	I </a:t>
            </a:r>
            <a:r>
              <a:rPr lang="fi-FI" sz="2800" b="1" dirty="0" err="1"/>
              <a:t>was</a:t>
            </a:r>
            <a:r>
              <a:rPr lang="fi-FI" sz="2800" b="1" dirty="0"/>
              <a:t> </a:t>
            </a:r>
            <a:r>
              <a:rPr lang="fi-FI" sz="2800" b="1" dirty="0" err="1"/>
              <a:t>having</a:t>
            </a:r>
            <a:r>
              <a:rPr lang="fi-FI" sz="2800" b="1" dirty="0"/>
              <a:t> breakfast </a:t>
            </a:r>
            <a:r>
              <a:rPr lang="fi-FI" sz="2800" dirty="0" err="1"/>
              <a:t>when</a:t>
            </a:r>
            <a:r>
              <a:rPr lang="fi-FI" sz="2800" dirty="0"/>
              <a:t> </a:t>
            </a:r>
            <a:r>
              <a:rPr lang="fi-FI" sz="2800" dirty="0" err="1"/>
              <a:t>you</a:t>
            </a:r>
            <a:r>
              <a:rPr lang="fi-FI" sz="2800" dirty="0"/>
              <a:t> </a:t>
            </a:r>
            <a:r>
              <a:rPr lang="fi-FI" sz="2800" b="1" dirty="0" err="1"/>
              <a:t>called</a:t>
            </a:r>
            <a:r>
              <a:rPr lang="fi-FI" sz="2800" dirty="0"/>
              <a:t>.</a:t>
            </a:r>
          </a:p>
          <a:p>
            <a:pPr marL="0" lvl="0" indent="0">
              <a:spcBef>
                <a:spcPts val="562"/>
              </a:spcBef>
              <a:buSzPct val="25000"/>
              <a:buNone/>
            </a:pPr>
            <a:endParaRPr lang="fi-FI" dirty="0">
              <a:solidFill>
                <a:schemeClr val="tx1"/>
              </a:solidFill>
            </a:endParaRPr>
          </a:p>
          <a:p>
            <a:pPr marL="203200" indent="0">
              <a:buNone/>
            </a:pPr>
            <a:endParaRPr lang="fi-FI" dirty="0"/>
          </a:p>
          <a:p>
            <a:pPr marL="20320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695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20923" y="4217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Yleisimperfekti</a:t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Käyttö</a:t>
            </a: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Yhdistä lause ja…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179511" y="1988840"/>
            <a:ext cx="4248472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visited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grandmother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guest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in,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took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shoes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Mozart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35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died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travel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Ouch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I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broke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nail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3"/>
          </p:nvPr>
        </p:nvSpPr>
        <p:spPr>
          <a:xfrm>
            <a:off x="5076057" y="1421086"/>
            <a:ext cx="3610743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…perustelu</a:t>
            </a:r>
            <a:endParaRPr lang="fi-FI"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4"/>
          </p:nvPr>
        </p:nvSpPr>
        <p:spPr>
          <a:xfrm>
            <a:off x="4895527" y="2006718"/>
            <a:ext cx="4402381" cy="4095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lang="fi-FI" sz="2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tapahtuma </a:t>
            </a:r>
            <a:r>
              <a:rPr lang="fi-FI" sz="24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tiettynä</a:t>
            </a:r>
            <a:r>
              <a:rPr lang="fi-FI" sz="2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tarkkana ajankohtana menneisyydessä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lang="fi-FI" sz="2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tapahtumaketjun kuvaus menneisyydessä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e. </a:t>
            </a:r>
            <a:r>
              <a:rPr lang="fi-FI" sz="2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varmasti menneisyydessä päättyneet tapahtumat</a:t>
            </a:r>
          </a:p>
          <a:p>
            <a:pPr marL="0" marR="0" lvl="0" indent="0" algn="l" rtl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0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lang="fi-FI" sz="2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toistuvat tavat </a:t>
            </a:r>
            <a:r>
              <a:rPr lang="fi-FI" sz="24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menneisyydessä</a:t>
            </a:r>
            <a:endParaRPr lang="fi-FI" sz="24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80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4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d. </a:t>
            </a:r>
            <a:r>
              <a:rPr lang="fi-FI" sz="24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mennyt tapahtuma, joka ei voi olla kestoltaan pitkä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65909" y="4488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Yleisimperfekti </a:t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2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 lang="fi-FI" sz="32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328246" y="1515122"/>
            <a:ext cx="8883008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fi-FI" dirty="0"/>
              <a:t>Yleisimperfekti </a:t>
            </a:r>
            <a:r>
              <a:rPr lang="fi-FI" dirty="0" smtClean="0"/>
              <a:t>muodostetaan </a:t>
            </a:r>
            <a:r>
              <a:rPr lang="fi-FI" dirty="0" smtClean="0">
                <a:solidFill>
                  <a:schemeClr val="tx1"/>
                </a:solidFill>
              </a:rPr>
              <a:t>lisäämällä </a:t>
            </a:r>
            <a:r>
              <a:rPr lang="fi-FI" dirty="0">
                <a:solidFill>
                  <a:schemeClr val="tx1"/>
                </a:solidFill>
              </a:rPr>
              <a:t>pääverbiin </a:t>
            </a:r>
            <a:endParaRPr lang="fi-FI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fi-FI" dirty="0" smtClean="0">
                <a:solidFill>
                  <a:schemeClr val="tx1"/>
                </a:solidFill>
              </a:rPr>
              <a:t>pääte </a:t>
            </a:r>
            <a:r>
              <a:rPr lang="fi-FI" b="1" dirty="0">
                <a:solidFill>
                  <a:schemeClr val="tx1"/>
                </a:solidFill>
              </a:rPr>
              <a:t>-</a:t>
            </a:r>
            <a:r>
              <a:rPr lang="fi-FI" b="1" dirty="0" smtClean="0">
                <a:solidFill>
                  <a:schemeClr val="tx1"/>
                </a:solidFill>
              </a:rPr>
              <a:t>ed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1" i="0" u="none" strike="noStrike" cap="none" dirty="0">
                <a:solidFill>
                  <a:schemeClr val="dk1"/>
                </a:solidFill>
                <a:sym typeface="Calibri"/>
              </a:rPr>
              <a:t>	</a:t>
            </a:r>
            <a:r>
              <a:rPr lang="fi-FI" b="1" i="0" u="none" strike="noStrike" cap="none" dirty="0" smtClean="0">
                <a:solidFill>
                  <a:schemeClr val="dk1"/>
                </a:solidFill>
                <a:sym typeface="Calibri"/>
              </a:rPr>
              <a:t>	</a:t>
            </a:r>
          </a:p>
          <a:p>
            <a:pPr marL="0" indent="0">
              <a:lnSpc>
                <a:spcPct val="90000"/>
              </a:lnSpc>
              <a:spcBef>
                <a:spcPts val="444"/>
              </a:spcBef>
              <a:buSzPct val="25000"/>
              <a:buNone/>
            </a:pPr>
            <a:r>
              <a:rPr lang="fi-FI" i="0" u="none" strike="noStrike" cap="none" dirty="0" smtClean="0">
                <a:solidFill>
                  <a:schemeClr val="dk1"/>
                </a:solidFill>
                <a:sym typeface="Calibri"/>
              </a:rPr>
              <a:t>Epäsäännölliset </a:t>
            </a:r>
            <a:r>
              <a:rPr lang="fi-FI" sz="28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imperfektimuodot </a:t>
            </a:r>
            <a:r>
              <a:rPr lang="fi-FI" sz="2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opiskeltava ulkoa.</a:t>
            </a:r>
            <a:r>
              <a:rPr lang="fi-FI" sz="28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i-FI" sz="2800" i="1" u="none" strike="noStrike" cap="none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444"/>
              </a:spcBef>
              <a:buSzPct val="25000"/>
              <a:buNone/>
            </a:pPr>
            <a:endParaRPr lang="fi-FI" sz="2800" i="1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444"/>
              </a:spcBef>
              <a:buSzPct val="25000"/>
              <a:buNone/>
            </a:pPr>
            <a:r>
              <a:rPr lang="fi-FI" dirty="0" smtClean="0">
                <a:solidFill>
                  <a:schemeClr val="tx1"/>
                </a:solidFill>
              </a:rPr>
              <a:t>Yleisimperfektin </a:t>
            </a:r>
            <a:r>
              <a:rPr lang="fi-FI" dirty="0">
                <a:solidFill>
                  <a:schemeClr val="tx1"/>
                </a:solidFill>
              </a:rPr>
              <a:t>kieltomuoto muodostetaan</a:t>
            </a:r>
          </a:p>
          <a:p>
            <a:pPr marL="203200" indent="0">
              <a:buNone/>
            </a:pPr>
            <a:r>
              <a:rPr lang="fi-FI" b="1" dirty="0" err="1">
                <a:solidFill>
                  <a:schemeClr val="tx1"/>
                </a:solidFill>
              </a:rPr>
              <a:t>did</a:t>
            </a:r>
            <a:r>
              <a:rPr lang="fi-FI" b="1" dirty="0">
                <a:solidFill>
                  <a:schemeClr val="tx1"/>
                </a:solidFill>
              </a:rPr>
              <a:t> </a:t>
            </a:r>
            <a:r>
              <a:rPr lang="fi-FI" b="1" dirty="0" err="1">
                <a:solidFill>
                  <a:schemeClr val="tx1"/>
                </a:solidFill>
              </a:rPr>
              <a:t>not</a:t>
            </a:r>
            <a:r>
              <a:rPr lang="fi-FI" b="1" dirty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/</a:t>
            </a:r>
            <a:r>
              <a:rPr lang="fi-FI" b="1" dirty="0">
                <a:solidFill>
                  <a:schemeClr val="tx1"/>
                </a:solidFill>
              </a:rPr>
              <a:t> </a:t>
            </a:r>
            <a:r>
              <a:rPr lang="fi-FI" b="1" dirty="0" err="1">
                <a:solidFill>
                  <a:schemeClr val="tx1"/>
                </a:solidFill>
              </a:rPr>
              <a:t>didn’t</a:t>
            </a:r>
            <a:r>
              <a:rPr lang="fi-FI" b="1" dirty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 apuverbillä ja </a:t>
            </a:r>
            <a:r>
              <a:rPr lang="fi-FI" b="1" dirty="0">
                <a:solidFill>
                  <a:schemeClr val="tx1"/>
                </a:solidFill>
              </a:rPr>
              <a:t>pääverbin perusmuodolla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</a:p>
          <a:p>
            <a:pPr marL="20320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 marL="203200" indent="0">
              <a:buNone/>
            </a:pPr>
            <a:r>
              <a:rPr lang="fi-FI" dirty="0">
                <a:solidFill>
                  <a:schemeClr val="tx1"/>
                </a:solidFill>
              </a:rPr>
              <a:t>Yleisimperfektin kysymys muodostetaan </a:t>
            </a:r>
          </a:p>
          <a:p>
            <a:pPr marL="203200" indent="0">
              <a:buNone/>
            </a:pPr>
            <a:r>
              <a:rPr lang="fi-FI" b="1" dirty="0" err="1">
                <a:solidFill>
                  <a:schemeClr val="tx1"/>
                </a:solidFill>
              </a:rPr>
              <a:t>did</a:t>
            </a:r>
            <a:r>
              <a:rPr lang="fi-FI" b="1" dirty="0">
                <a:solidFill>
                  <a:schemeClr val="tx1"/>
                </a:solidFill>
              </a:rPr>
              <a:t> </a:t>
            </a:r>
            <a:r>
              <a:rPr lang="fi-FI" dirty="0">
                <a:solidFill>
                  <a:schemeClr val="tx1"/>
                </a:solidFill>
              </a:rPr>
              <a:t>+</a:t>
            </a:r>
            <a:r>
              <a:rPr lang="fi-FI" b="1" dirty="0">
                <a:solidFill>
                  <a:schemeClr val="tx1"/>
                </a:solidFill>
              </a:rPr>
              <a:t> SUBJEKTI </a:t>
            </a:r>
            <a:r>
              <a:rPr lang="fi-FI" dirty="0">
                <a:solidFill>
                  <a:schemeClr val="tx1"/>
                </a:solidFill>
              </a:rPr>
              <a:t>+</a:t>
            </a:r>
            <a:r>
              <a:rPr lang="fi-FI" b="1" dirty="0">
                <a:solidFill>
                  <a:schemeClr val="tx1"/>
                </a:solidFill>
              </a:rPr>
              <a:t> pääverbin perusmuoto</a:t>
            </a:r>
          </a:p>
          <a:p>
            <a:pPr marL="20320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fi-FI" sz="2220" i="1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20" b="0" i="1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222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09451" y="42268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fi-FI" sz="4000" b="1" dirty="0">
                <a:solidFill>
                  <a:srgbClr val="2DA2BF"/>
                </a:solidFill>
              </a:rPr>
              <a:t>Kestoimperfekti</a:t>
            </a:r>
            <a:r>
              <a:rPr lang="fi-FI" sz="4000" dirty="0">
                <a:solidFill>
                  <a:srgbClr val="2DA2BF"/>
                </a:solidFill>
              </a:rPr>
              <a:t> </a:t>
            </a:r>
            <a:br>
              <a:rPr lang="fi-FI" sz="4000" dirty="0">
                <a:solidFill>
                  <a:srgbClr val="2DA2BF"/>
                </a:solidFill>
              </a:rPr>
            </a:br>
            <a:r>
              <a:rPr lang="fi-FI" sz="4000" dirty="0">
                <a:solidFill>
                  <a:srgbClr val="2DA2BF"/>
                </a:solidFill>
              </a:rPr>
              <a:t>Käyttö</a:t>
            </a:r>
            <a:endParaRPr lang="fi-FI"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135503" y="1703890"/>
            <a:ext cx="4392488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studying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yesterday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9 pm,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still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out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gardening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picnicking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storm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broke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out.</a:t>
            </a:r>
          </a:p>
          <a:p>
            <a:pPr marL="0" marR="0" lvl="0" indent="0" algn="l" rtl="0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Paris for a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weren’t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Grandpa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telling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jokes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cheer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 </a:t>
            </a:r>
            <a:r>
              <a:rPr lang="fi-FI" sz="22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</a:t>
            </a:r>
            <a:r>
              <a:rPr lang="fi-FI" sz="22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4"/>
          </p:nvPr>
        </p:nvSpPr>
        <p:spPr>
          <a:xfrm>
            <a:off x="4824405" y="1703890"/>
            <a:ext cx="4104456" cy="43924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c.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kuvaa tekemisen jatkumista ja pitkää kestoa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kuvaa tekemisen olleen vielä kesken</a:t>
            </a: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d.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kuvaa pidempikestoisen tekemisen keskeytymistä lyhytkestoisemmalla tapahtumalla</a:t>
            </a:r>
          </a:p>
          <a:p>
            <a:pPr marL="0" marR="0" lvl="0" indent="0" algn="l" rtl="0">
              <a:spcBef>
                <a:spcPts val="408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e.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korostaa tekemisen väliaikaisuutta</a:t>
            </a:r>
          </a:p>
          <a:p>
            <a:pPr marL="0" marR="0" lvl="0" indent="0" algn="l" rtl="0">
              <a:spcBef>
                <a:spcPts val="408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2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b. </a:t>
            </a:r>
            <a:r>
              <a:rPr lang="fi-FI" sz="22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kuvaa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toistuvasti tapahtunutta tekemistä (usein sana </a:t>
            </a:r>
            <a:r>
              <a:rPr lang="fi-FI" sz="2200" b="0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lnSpc>
                <a:spcPct val="12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4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6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108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39783" y="41379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fi-FI" sz="4000" b="1" dirty="0">
                <a:solidFill>
                  <a:srgbClr val="2DA2BF"/>
                </a:solidFill>
              </a:rPr>
              <a:t>Kestoimperfekti</a:t>
            </a:r>
            <a:r>
              <a:rPr lang="fi-FI" sz="4000" dirty="0">
                <a:solidFill>
                  <a:srgbClr val="2DA2BF"/>
                </a:solidFill>
              </a:rPr>
              <a:t> </a:t>
            </a:r>
            <a:br>
              <a:rPr lang="fi-FI" sz="4000" dirty="0">
                <a:solidFill>
                  <a:srgbClr val="2DA2BF"/>
                </a:solidFill>
              </a:rPr>
            </a:br>
            <a:r>
              <a:rPr lang="fi-FI" sz="4000" dirty="0" smtClean="0">
                <a:solidFill>
                  <a:srgbClr val="2DA2BF"/>
                </a:solidFill>
              </a:rPr>
              <a:t>Muodostus</a:t>
            </a:r>
            <a:endParaRPr lang="fi-FI"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179510" y="1556791"/>
            <a:ext cx="9155193" cy="46805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fi-FI" i="1" dirty="0"/>
          </a:p>
          <a:p>
            <a:pPr indent="-342900">
              <a:lnSpc>
                <a:spcPct val="110000"/>
              </a:lnSpc>
            </a:pPr>
            <a:r>
              <a:rPr lang="fi-FI" sz="28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Kestoimperfekti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	’</a:t>
            </a:r>
            <a:r>
              <a:rPr lang="fi-FI" sz="2800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’-verbin </a:t>
            </a: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imperfektimuoto + </a:t>
            </a:r>
            <a:r>
              <a:rPr lang="fi-FI" sz="28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pääverbin </a:t>
            </a: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i-FI" sz="2800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-muoto</a:t>
            </a:r>
            <a:endParaRPr lang="fi-FI" sz="28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i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lang="fi-FI" sz="28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i-FI" sz="28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endParaRPr lang="fi-FI" sz="2800" b="1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Kielteinen muoto</a:t>
            </a:r>
          </a:p>
          <a:p>
            <a:pPr lvl="0">
              <a:lnSpc>
                <a:spcPct val="110000"/>
              </a:lnSpc>
              <a:spcBef>
                <a:spcPts val="640"/>
              </a:spcBef>
              <a:buClr>
                <a:schemeClr val="dk1"/>
              </a:buClr>
              <a:buSzPct val="25000"/>
            </a:pPr>
            <a:r>
              <a:rPr lang="fi-FI" dirty="0">
                <a:solidFill>
                  <a:schemeClr val="tx1"/>
                </a:solidFill>
              </a:rPr>
              <a:t>	</a:t>
            </a:r>
            <a:r>
              <a:rPr lang="fi-FI" b="1" dirty="0" err="1">
                <a:solidFill>
                  <a:schemeClr val="tx1"/>
                </a:solidFill>
              </a:rPr>
              <a:t>was</a:t>
            </a:r>
            <a:r>
              <a:rPr lang="fi-FI" dirty="0">
                <a:solidFill>
                  <a:schemeClr val="tx1"/>
                </a:solidFill>
              </a:rPr>
              <a:t>/</a:t>
            </a:r>
            <a:r>
              <a:rPr lang="fi-FI" b="1" dirty="0" err="1">
                <a:solidFill>
                  <a:schemeClr val="tx1"/>
                </a:solidFill>
              </a:rPr>
              <a:t>were</a:t>
            </a:r>
            <a:r>
              <a:rPr lang="fi-FI" dirty="0">
                <a:solidFill>
                  <a:schemeClr val="tx1"/>
                </a:solidFill>
              </a:rPr>
              <a:t> + </a:t>
            </a:r>
            <a:r>
              <a:rPr lang="fi-FI" b="1" dirty="0" err="1">
                <a:solidFill>
                  <a:schemeClr val="tx1"/>
                </a:solidFill>
              </a:rPr>
              <a:t>not</a:t>
            </a:r>
            <a:r>
              <a:rPr lang="fi-FI" dirty="0">
                <a:solidFill>
                  <a:schemeClr val="tx1"/>
                </a:solidFill>
              </a:rPr>
              <a:t> + </a:t>
            </a:r>
            <a:r>
              <a:rPr lang="fi-FI" b="1" dirty="0">
                <a:solidFill>
                  <a:schemeClr val="tx1"/>
                </a:solidFill>
              </a:rPr>
              <a:t>pääverbin -</a:t>
            </a:r>
            <a:r>
              <a:rPr lang="fi-FI" b="1" dirty="0" err="1">
                <a:solidFill>
                  <a:schemeClr val="tx1"/>
                </a:solidFill>
              </a:rPr>
              <a:t>ing</a:t>
            </a:r>
            <a:r>
              <a:rPr lang="fi-FI" b="1" dirty="0">
                <a:solidFill>
                  <a:schemeClr val="tx1"/>
                </a:solidFill>
              </a:rPr>
              <a:t>-muoto</a:t>
            </a:r>
          </a:p>
          <a:p>
            <a:pPr marL="457200" lvl="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tx1"/>
                </a:solidFill>
              </a:rPr>
              <a:t>Kysymysmuoto</a:t>
            </a:r>
          </a:p>
          <a:p>
            <a:pPr lvl="0" algn="ctr">
              <a:lnSpc>
                <a:spcPct val="110000"/>
              </a:lnSpc>
              <a:spcBef>
                <a:spcPts val="640"/>
              </a:spcBef>
              <a:buClr>
                <a:schemeClr val="accent1"/>
              </a:buClr>
              <a:buSzPct val="25000"/>
            </a:pPr>
            <a:r>
              <a:rPr lang="fi-FI" sz="2800" b="1" dirty="0" err="1">
                <a:solidFill>
                  <a:schemeClr val="tx1"/>
                </a:solidFill>
              </a:rPr>
              <a:t>was</a:t>
            </a:r>
            <a:r>
              <a:rPr lang="fi-FI" sz="2800" dirty="0">
                <a:solidFill>
                  <a:schemeClr val="tx1"/>
                </a:solidFill>
              </a:rPr>
              <a:t>/</a:t>
            </a:r>
            <a:r>
              <a:rPr lang="fi-FI" sz="2800" b="1" dirty="0" err="1">
                <a:solidFill>
                  <a:schemeClr val="tx1"/>
                </a:solidFill>
              </a:rPr>
              <a:t>were</a:t>
            </a:r>
            <a:r>
              <a:rPr lang="fi-FI" sz="2800" dirty="0">
                <a:solidFill>
                  <a:schemeClr val="tx1"/>
                </a:solidFill>
              </a:rPr>
              <a:t> + </a:t>
            </a:r>
            <a:r>
              <a:rPr lang="fi-FI" sz="2800" u="sng" dirty="0">
                <a:solidFill>
                  <a:schemeClr val="tx1"/>
                </a:solidFill>
              </a:rPr>
              <a:t>SUBJEKTI</a:t>
            </a:r>
            <a:r>
              <a:rPr lang="fi-FI" sz="2800" dirty="0">
                <a:solidFill>
                  <a:schemeClr val="tx1"/>
                </a:solidFill>
              </a:rPr>
              <a:t> + </a:t>
            </a:r>
            <a:r>
              <a:rPr lang="fi-FI" sz="2800" b="1" dirty="0">
                <a:solidFill>
                  <a:schemeClr val="tx1"/>
                </a:solidFill>
              </a:rPr>
              <a:t>pääverbin -</a:t>
            </a:r>
            <a:r>
              <a:rPr lang="fi-FI" sz="2800" b="1" dirty="0" err="1">
                <a:solidFill>
                  <a:schemeClr val="tx1"/>
                </a:solidFill>
              </a:rPr>
              <a:t>ing</a:t>
            </a:r>
            <a:r>
              <a:rPr lang="fi-FI" sz="2800" b="1" dirty="0">
                <a:solidFill>
                  <a:schemeClr val="tx1"/>
                </a:solidFill>
              </a:rPr>
              <a:t>-muoto</a:t>
            </a:r>
          </a:p>
          <a:p>
            <a:pPr marL="457200" lvl="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tx1"/>
                </a:solidFill>
              </a:rPr>
              <a:t>Kysymyksen alussa voi olla myös kysymyssana</a:t>
            </a:r>
          </a:p>
          <a:p>
            <a:pPr marL="1371600" lvl="3">
              <a:lnSpc>
                <a:spcPct val="110000"/>
              </a:lnSpc>
              <a:spcBef>
                <a:spcPts val="480"/>
              </a:spcBef>
              <a:buClr>
                <a:schemeClr val="dk1"/>
              </a:buClr>
              <a:buSzPct val="25000"/>
            </a:pPr>
            <a:r>
              <a:rPr lang="fi-FI" sz="2800" dirty="0" err="1">
                <a:solidFill>
                  <a:schemeClr val="tx1"/>
                </a:solidFill>
              </a:rPr>
              <a:t>When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was</a:t>
            </a:r>
            <a:r>
              <a:rPr lang="fi-FI" sz="2800" dirty="0">
                <a:solidFill>
                  <a:schemeClr val="tx1"/>
                </a:solidFill>
              </a:rPr>
              <a:t> he </a:t>
            </a:r>
            <a:r>
              <a:rPr lang="fi-FI" sz="2800" b="1" dirty="0" err="1">
                <a:solidFill>
                  <a:schemeClr val="tx1"/>
                </a:solidFill>
              </a:rPr>
              <a:t>planning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something</a:t>
            </a:r>
            <a:r>
              <a:rPr lang="fi-FI" sz="2800" dirty="0">
                <a:solidFill>
                  <a:schemeClr val="tx1"/>
                </a:solidFill>
              </a:rPr>
              <a:t>?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35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228</Words>
  <Application>Microsoft Office PowerPoint</Application>
  <PresentationFormat>Näytössä katseltava diaesitys (4:3)</PresentationFormat>
  <Paragraphs>60</Paragraphs>
  <Slides>6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PowerPoint-esitys</vt:lpstr>
      <vt:lpstr>Imperfekti</vt:lpstr>
      <vt:lpstr>Yleisimperfekti Käyttö</vt:lpstr>
      <vt:lpstr>Yleisimperfekti  Muodostus</vt:lpstr>
      <vt:lpstr>Kestoimperfekti  Käyttö</vt:lpstr>
      <vt:lpstr>Kestoimperfekti  Muodostus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Kaisa-Kerttu Peltola</cp:lastModifiedBy>
  <cp:revision>27</cp:revision>
  <dcterms:modified xsi:type="dcterms:W3CDTF">2018-08-27T17:01:36Z</dcterms:modified>
</cp:coreProperties>
</file>