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60" r:id="rId4"/>
    <p:sldId id="261" r:id="rId5"/>
    <p:sldId id="268" r:id="rId6"/>
    <p:sldId id="265" r:id="rId7"/>
    <p:sldId id="266" r:id="rId8"/>
    <p:sldId id="267" r:id="rId9"/>
    <p:sldId id="257" r:id="rId10"/>
    <p:sldId id="258" r:id="rId11"/>
    <p:sldId id="274" r:id="rId12"/>
    <p:sldId id="269" r:id="rId13"/>
    <p:sldId id="262" r:id="rId14"/>
    <p:sldId id="263" r:id="rId15"/>
    <p:sldId id="259" r:id="rId16"/>
    <p:sldId id="272" r:id="rId17"/>
    <p:sldId id="273" r:id="rId18"/>
  </p:sldIdLst>
  <p:sldSz cx="9144000" cy="6858000" type="screen4x3"/>
  <p:notesSz cx="6858000" cy="9144000"/>
  <p:custDataLst>
    <p:custData r:id="rId1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415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808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66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696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121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583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61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614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34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034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EB4F8-B582-4880-8102-DD7DC05FB029}" type="datetimeFigureOut">
              <a:rPr lang="fi-FI" smtClean="0"/>
              <a:t>22.8.2017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D69BF-54EF-48A5-83EE-5D11C7B7B3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792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8F7F851C-DE4B-4F25-B878-96AAE9248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088232"/>
          </a:xfrm>
          <a:solidFill>
            <a:srgbClr val="92D050">
              <a:alpha val="34000"/>
            </a:srgbClr>
          </a:solidFill>
        </p:spPr>
        <p:txBody>
          <a:bodyPr>
            <a:noAutofit/>
          </a:bodyPr>
          <a:lstStyle/>
          <a:p>
            <a:r>
              <a:rPr lang="fi-FI" sz="66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Finnish</a:t>
            </a:r>
            <a:r>
              <a:rPr lang="fi-FI" sz="66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66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plant</a:t>
            </a:r>
            <a:r>
              <a:rPr lang="fi-FI" sz="66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66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microbiome</a:t>
            </a:r>
            <a:endParaRPr lang="fi-FI" sz="6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051720" y="3717032"/>
            <a:ext cx="5200600" cy="622920"/>
          </a:xfrm>
          <a:solidFill>
            <a:srgbClr val="92D05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Let’s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go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hunt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microbes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!</a:t>
            </a: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63888" y="4545164"/>
            <a:ext cx="2228510" cy="2124196"/>
            <a:chOff x="3855658" y="4415360"/>
            <a:chExt cx="2228510" cy="2124196"/>
          </a:xfrm>
        </p:grpSpPr>
        <p:sp>
          <p:nvSpPr>
            <p:cNvPr id="6" name="Oval 5"/>
            <p:cNvSpPr/>
            <p:nvPr/>
          </p:nvSpPr>
          <p:spPr>
            <a:xfrm>
              <a:off x="3855658" y="4415360"/>
              <a:ext cx="2228510" cy="21241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4" name="Kuva 3">
              <a:extLst>
                <a:ext uri="{FF2B5EF4-FFF2-40B4-BE49-F238E27FC236}">
                  <a16:creationId xmlns:a16="http://schemas.microsoft.com/office/drawing/2014/main" xmlns="" id="{F410164A-823F-4EC1-B469-3CEAA71C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658" y="4415360"/>
              <a:ext cx="2228510" cy="21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03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5D6672BF-C178-4D3B-9CA3-57B65030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600" y="1412776"/>
            <a:ext cx="8686800" cy="3679725"/>
          </a:xfrm>
        </p:spPr>
        <p:txBody>
          <a:bodyPr>
            <a:normAutofit fontScale="90000"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: in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total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8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tasks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4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plant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1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soil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3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other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tasks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plus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optional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microbial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cultures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from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plant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surfaces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microscopy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b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!  </a:t>
            </a:r>
            <a:endParaRPr lang="fi-FI" sz="27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9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5D6672BF-C178-4D3B-9CA3-57B65030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109315"/>
            <a:ext cx="8686800" cy="1663501"/>
          </a:xfrm>
        </p:spPr>
        <p:txBody>
          <a:bodyPr>
            <a:normAutofit fontScale="90000"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Plant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Leaf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samples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from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pine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spruce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bilberry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lingonberry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microbiome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analysis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–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detailed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instructions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in the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instruction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7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cards</a:t>
            </a:r>
            <a:r>
              <a:rPr lang="fi-FI" sz="27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!  </a:t>
            </a:r>
            <a:endParaRPr lang="fi-FI" sz="27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03327"/>
            <a:ext cx="3970338" cy="2229141"/>
          </a:xfrm>
        </p:spPr>
      </p:pic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5035"/>
            <a:ext cx="4038600" cy="2267467"/>
          </a:xfrm>
        </p:spPr>
      </p:pic>
      <p:pic>
        <p:nvPicPr>
          <p:cNvPr id="2051" name="Picture 3" descr="G:\MIKROBIOMI\5. KUVAT\Pilotti\Pussit jääl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05" y="4596022"/>
            <a:ext cx="3692835" cy="20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MIKROBIOMI\5. KUVAT\Pilotti\Työn touhussa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08501"/>
            <a:ext cx="4726739" cy="26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24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5D6672BF-C178-4D3B-9CA3-57B65030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Other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tasks</a:t>
            </a: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31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- </a:t>
            </a:r>
            <a:r>
              <a:rPr lang="fi-FI" sz="31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detailed</a:t>
            </a:r>
            <a:r>
              <a:rPr lang="fi-FI" sz="31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31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instructions</a:t>
            </a:r>
            <a:r>
              <a:rPr lang="fi-FI" sz="31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in the </a:t>
            </a:r>
            <a:r>
              <a:rPr lang="fi-FI" sz="31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task</a:t>
            </a:r>
            <a:r>
              <a:rPr lang="fi-FI" sz="31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31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instruction</a:t>
            </a:r>
            <a:r>
              <a:rPr lang="fi-FI" sz="31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31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cards</a:t>
            </a:r>
            <a:r>
              <a:rPr lang="fi-FI" sz="31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!</a:t>
            </a:r>
            <a:endParaRPr lang="fi-FI" sz="31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79451"/>
            <a:ext cx="7571184" cy="5974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1.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Soil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(for pH and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nutrient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levels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</a:t>
            </a: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72" y="2276872"/>
            <a:ext cx="6419056" cy="4467747"/>
          </a:xfrm>
        </p:spPr>
      </p:pic>
    </p:spTree>
    <p:extLst>
      <p:ext uri="{BB962C8B-B14F-4D97-AF65-F5344CB8AC3E}">
        <p14:creationId xmlns:p14="http://schemas.microsoft.com/office/powerpoint/2010/main" val="1220650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EBDC1854-9003-4B25-B62F-3D833CDC3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2.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site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metadata</a:t>
            </a: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3.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Temperature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measurements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</a:p>
          <a:p>
            <a:pPr marL="0" lvl="0" indent="0">
              <a:buNone/>
            </a:pP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data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loggers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in the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site(s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</a:t>
            </a: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4.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Light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measurements</a:t>
            </a: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908825" y="1600200"/>
            <a:ext cx="4038600" cy="45259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+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Optional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:</a:t>
            </a: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lvl="0" indent="0">
              <a:buNone/>
            </a:pP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Microscopic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observations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of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leaf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surface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structures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</a:t>
            </a:r>
          </a:p>
          <a:p>
            <a:pPr marL="0" lvl="0" indent="0">
              <a:buNone/>
            </a:pPr>
            <a:r>
              <a:rPr lang="fi-FI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l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eaf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tissu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e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prints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microbial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cultures</a:t>
            </a:r>
            <a:endParaRPr lang="fi-FI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indent="0">
              <a:buNone/>
            </a:pP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Other tasks</a:t>
            </a:r>
            <a:br>
              <a:rPr lang="fi-FI" b="1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3100" b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- detailed instructions in the task instruction cards!</a:t>
            </a:r>
            <a:endParaRPr lang="fi-FI" sz="31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4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D800706A-67E9-4C6A-A84E-08360D8E3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Leaf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tissue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prints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=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bacterial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culture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plates</a:t>
            </a: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5643173" cy="3168352"/>
          </a:xfrm>
        </p:spPr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39552" y="4797152"/>
            <a:ext cx="8496944" cy="2232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If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you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have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time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you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can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prepare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leaf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tissue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prints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at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school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or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at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site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 to culture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leaf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surface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microbes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on agar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plates</a:t>
            </a:r>
            <a:endParaRPr lang="fi-FI" sz="1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Agar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plates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(R2A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bacterial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culture media,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solidified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with agar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agar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), </a:t>
            </a:r>
            <a:b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16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pcs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plus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some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extra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ones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mishaps</a:t>
            </a:r>
            <a:endParaRPr lang="fi-FI" sz="1800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Clean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paper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preparation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prior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to culture</a:t>
            </a:r>
          </a:p>
          <a:p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Tape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securing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plate</a:t>
            </a:r>
            <a:r>
              <a:rPr lang="fi-FI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18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lids</a:t>
            </a:r>
            <a:endParaRPr lang="fi-FI" sz="1800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4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5D6672BF-C178-4D3B-9CA3-57B65030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What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happens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to the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samples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?</a:t>
            </a:r>
            <a:endParaRPr lang="fi-FI" sz="31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7" y="1700808"/>
            <a:ext cx="5197994" cy="280831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024336" cy="538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42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5D6672BF-C178-4D3B-9CA3-57B65030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At the Jyväskylä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University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…</a:t>
            </a:r>
            <a:endParaRPr lang="fi-FI" sz="31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555776" y="1679451"/>
            <a:ext cx="5472608" cy="597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…</a:t>
            </a:r>
            <a:r>
              <a:rPr lang="fi-FI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Next</a:t>
            </a:r>
            <a:r>
              <a:rPr lang="fi-FI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slide</a:t>
            </a:r>
            <a:r>
              <a:rPr lang="fi-FI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set: </a:t>
            </a:r>
            <a:r>
              <a:rPr lang="fi-FI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studying</a:t>
            </a:r>
            <a:r>
              <a:rPr lang="fi-FI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microbes</a:t>
            </a:r>
            <a:r>
              <a:rPr lang="fi-FI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….</a:t>
            </a:r>
            <a:endParaRPr lang="fi-FI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4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BAC41D0A-4896-4298-8946-EFD2F5F7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Choosing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site</a:t>
            </a:r>
            <a:r>
              <a:rPr lang="fi-FI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39552" y="4005064"/>
            <a:ext cx="8208912" cy="28083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i-FI" dirty="0"/>
          </a:p>
          <a:p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An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easily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accessible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site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forest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near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school</a:t>
            </a:r>
            <a:endParaRPr lang="fi-FI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Pine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spruce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bilberry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lingonberry</a:t>
            </a:r>
            <a:endParaRPr lang="fi-FI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Choose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site(s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withing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forest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to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avoid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influence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of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neighborging</a:t>
            </a:r>
            <a:r>
              <a:rPr lang="fi-FI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biotopes</a:t>
            </a:r>
            <a:endParaRPr lang="fi-FI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5" y="1196752"/>
            <a:ext cx="5664890" cy="3180546"/>
          </a:xfrm>
        </p:spPr>
      </p:pic>
    </p:spTree>
    <p:extLst>
      <p:ext uri="{BB962C8B-B14F-4D97-AF65-F5344CB8AC3E}">
        <p14:creationId xmlns:p14="http://schemas.microsoft.com/office/powerpoint/2010/main" val="396373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76EF870B-EA1C-4BC6-A21F-3B0FF424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99392"/>
            <a:ext cx="9142575" cy="6912768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The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project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investigates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MICROBIOMES of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four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plant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species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: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pine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spruce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bilberry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and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lingonberry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. </a:t>
            </a:r>
            <a: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We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will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chart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microbial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inhabitants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of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our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familiar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forest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species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in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different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seasons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.</a:t>
            </a:r>
            <a: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sz="2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Currently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these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microbiomes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are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unknown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- </a:t>
            </a:r>
            <a:r>
              <a:rPr lang="fi-FI" sz="40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y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ou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will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be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the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pioneers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in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this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research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front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4000" b="1" dirty="0" smtClean="0">
                <a:solidFill>
                  <a:schemeClr val="bg1"/>
                </a:solidFill>
                <a:latin typeface="Century Schoolbook" panose="02040604050505020304" pitchFamily="18" charset="0"/>
                <a:sym typeface="Wingdings" panose="05000000000000000000" pitchFamily="2" charset="2"/>
              </a:rPr>
              <a:t></a:t>
            </a:r>
            <a:r>
              <a:rPr lang="fi-FI" sz="40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sz="4000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sz="40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sz="4000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endParaRPr lang="fi-FI" sz="40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5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055946CD-AD4E-4566-960A-F11B1658A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5AB41AD4-6931-4047-9C35-F5337B6B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PINE</a:t>
            </a: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  </a:t>
            </a: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Pinus</a:t>
            </a:r>
            <a: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sylvestris</a:t>
            </a:r>
            <a:endParaRPr lang="fi-FI" b="1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0100"/>
            <a:ext cx="3600400" cy="5429990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6506016" cy="4320480"/>
          </a:xfrm>
        </p:spPr>
      </p:pic>
    </p:spTree>
    <p:extLst>
      <p:ext uri="{BB962C8B-B14F-4D97-AF65-F5344CB8AC3E}">
        <p14:creationId xmlns:p14="http://schemas.microsoft.com/office/powerpoint/2010/main" val="236982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0AF999D1-982E-4957-8B90-726719774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DBE464D-C88A-49AA-A36D-F48DF088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SPRUCE</a:t>
            </a: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  </a:t>
            </a: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Picea</a:t>
            </a:r>
            <a: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abies</a:t>
            </a:r>
            <a:endParaRPr lang="fi-FI" b="1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5212791" cy="3456384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79" y="2492896"/>
            <a:ext cx="4777121" cy="3167509"/>
          </a:xfrm>
        </p:spPr>
      </p:pic>
      <p:pic>
        <p:nvPicPr>
          <p:cNvPr id="1026" name="Picture 2" descr="G:\MIKROBIOMI\5. KUVAT\Kuusi P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92454"/>
            <a:ext cx="3096344" cy="20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83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73BB03A8-AAE3-4E68-9809-DFD840C7B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CA906810-3046-4003-A51E-2329A5F5E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b="1" dirty="0">
                <a:latin typeface="Century Schoolbook" panose="02040604050505020304" pitchFamily="18" charset="0"/>
              </a:rPr>
              <a:t/>
            </a:r>
            <a:br>
              <a:rPr lang="fi-FI" b="1" dirty="0">
                <a:latin typeface="Century Schoolbook" panose="02040604050505020304" pitchFamily="18" charset="0"/>
              </a:rPr>
            </a:b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BILBERRY</a:t>
            </a: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Vaccinium</a:t>
            </a:r>
            <a: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myrtillus</a:t>
            </a:r>
            <a:r>
              <a:rPr lang="fi-FI" b="1" i="1" dirty="0">
                <a:latin typeface="Century Schoolbook" panose="02040604050505020304" pitchFamily="18" charset="0"/>
              </a:rPr>
              <a:t/>
            </a:r>
            <a:br>
              <a:rPr lang="fi-FI" b="1" i="1" dirty="0">
                <a:latin typeface="Century Schoolbook" panose="02040604050505020304" pitchFamily="18" charset="0"/>
              </a:rPr>
            </a:br>
            <a:endParaRPr lang="fi-FI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2611700" cy="3938870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5972990" cy="3960440"/>
          </a:xfrm>
        </p:spPr>
      </p:pic>
      <p:pic>
        <p:nvPicPr>
          <p:cNvPr id="2050" name="Picture 2" descr="G:\MIKROBIOMI\5. KUVAT\Mustikka marja 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65" y="4365104"/>
            <a:ext cx="3024336" cy="20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3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4A287649-464C-4BFA-B45A-A61E212CF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0F8A8CA-8A82-4342-BDCD-947181A5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latin typeface="Century Schoolbook" panose="02040604050505020304" pitchFamily="18" charset="0"/>
              </a:rPr>
              <a:t/>
            </a:r>
            <a:br>
              <a:rPr lang="fi-FI" b="1" dirty="0">
                <a:latin typeface="Century Schoolbook" panose="02040604050505020304" pitchFamily="18" charset="0"/>
              </a:rPr>
            </a:b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LINGONBERRY</a:t>
            </a:r>
            <a: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Vaccinium</a:t>
            </a:r>
            <a: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i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vitis-idea</a:t>
            </a:r>
            <a: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/>
            </a:r>
            <a:br>
              <a:rPr lang="fi-FI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84" y="2276872"/>
            <a:ext cx="5544616" cy="3680239"/>
          </a:xfrm>
        </p:spPr>
      </p:pic>
      <p:pic>
        <p:nvPicPr>
          <p:cNvPr id="9" name="Sisällön paikkamerkki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364"/>
            <a:ext cx="3419872" cy="3614568"/>
          </a:xfrm>
        </p:spPr>
      </p:pic>
    </p:spTree>
    <p:extLst>
      <p:ext uri="{BB962C8B-B14F-4D97-AF65-F5344CB8AC3E}">
        <p14:creationId xmlns:p14="http://schemas.microsoft.com/office/powerpoint/2010/main" val="158818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BBB682A6-FC8B-429A-9CE6-910B01F10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equipment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(1/2)</a:t>
            </a: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5496" y="1512168"/>
            <a:ext cx="5688632" cy="5373216"/>
          </a:xfrm>
        </p:spPr>
        <p:txBody>
          <a:bodyPr>
            <a:noAutofit/>
          </a:bodyPr>
          <a:lstStyle/>
          <a:p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1 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L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bags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16x (4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bags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per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plant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species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 </a:t>
            </a: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Optional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: 16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bags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plant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leaf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tissue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print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samles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and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microscope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 (plus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microsope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</a:t>
            </a:r>
            <a:endParaRPr lang="fi-FI" sz="2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Markers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bags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</a:t>
            </a: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Clean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gloves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and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scissors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(4 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x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  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</a:t>
            </a: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Alcohol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wipes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scissors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</a:t>
            </a:r>
          </a:p>
          <a:p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compa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ss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	</a:t>
            </a: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Temperature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meter</a:t>
            </a:r>
            <a:endParaRPr lang="fi-FI" sz="2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Temperature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logger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(to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buried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at 10 cm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depth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in August)</a:t>
            </a:r>
          </a:p>
          <a:p>
            <a:r>
              <a:rPr lang="fi-FI" sz="20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Light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meter</a:t>
            </a:r>
            <a:endParaRPr lang="fi-FI" sz="2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0" indent="0">
              <a:buNone/>
            </a:pPr>
            <a:endParaRPr lang="fi-FI" sz="2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56792"/>
            <a:ext cx="2760121" cy="4910271"/>
          </a:xfrm>
        </p:spPr>
      </p:pic>
    </p:spTree>
    <p:extLst>
      <p:ext uri="{BB962C8B-B14F-4D97-AF65-F5344CB8AC3E}">
        <p14:creationId xmlns:p14="http://schemas.microsoft.com/office/powerpoint/2010/main" val="319121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825F9136-960D-4098-A235-35057340D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"/>
            <a:ext cx="9144000" cy="684517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4038600" cy="2270144"/>
          </a:xfr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103405" y="1124744"/>
            <a:ext cx="4968552" cy="4824537"/>
          </a:xfrm>
        </p:spPr>
        <p:txBody>
          <a:bodyPr>
            <a:noAutofit/>
          </a:bodyPr>
          <a:lstStyle/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Samling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instructions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different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tasks</a:t>
            </a:r>
            <a:endParaRPr lang="fi-FI" sz="2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Data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forms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pencils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	</a:t>
            </a: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cooler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		</a:t>
            </a: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Cold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blocks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frozen</a:t>
            </a:r>
            <a:endParaRPr lang="fi-FI" sz="2000" u="sng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Ice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cube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bags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filled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and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frozen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, 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August: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red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marking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ribbon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</a:t>
            </a:r>
          </a:p>
          <a:p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Marking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poles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(esim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. aurauskeppi) 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bilberry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and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lingonberry</a:t>
            </a:r>
            <a:endParaRPr lang="fi-FI" sz="2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Garden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hovel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and 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four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bags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soil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sample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	</a:t>
            </a:r>
          </a:p>
          <a:p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February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: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snow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shovel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and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measuring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tape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for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measuring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snow</a:t>
            </a:r>
            <a:r>
              <a:rPr lang="fi-FI" sz="2000" u="sng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sz="2000" u="sng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depth</a:t>
            </a:r>
            <a:endParaRPr lang="fi-FI" sz="2000" u="sng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Camera(s)/phone(s</a:t>
            </a:r>
            <a:r>
              <a:rPr lang="fi-FI" sz="2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) with </a:t>
            </a:r>
            <a:r>
              <a:rPr lang="fi-FI" sz="2000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camera</a:t>
            </a:r>
            <a:endParaRPr lang="fi-FI" sz="2000" dirty="0">
              <a:latin typeface="Century Schoolbook" panose="02040604050505020304" pitchFamily="18" charset="0"/>
            </a:endParaRPr>
          </a:p>
          <a:p>
            <a:endParaRPr lang="fi-FI" sz="20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xmlns="" id="{38E60786-36C5-4028-B3B0-C82FC2E76F2C}"/>
              </a:ext>
            </a:extLst>
          </p:cNvPr>
          <p:cNvSpPr txBox="1"/>
          <p:nvPr/>
        </p:nvSpPr>
        <p:spPr>
          <a:xfrm>
            <a:off x="539535" y="1929133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NOTE: the </a:t>
            </a:r>
            <a:r>
              <a:rPr lang="fi-FI" b="1" dirty="0" err="1" smtClean="0">
                <a:solidFill>
                  <a:schemeClr val="bg1"/>
                </a:solidFill>
              </a:rPr>
              <a:t>underlined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equipment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are</a:t>
            </a:r>
            <a:r>
              <a:rPr lang="fi-FI" b="1" dirty="0" smtClean="0">
                <a:solidFill>
                  <a:schemeClr val="bg1"/>
                </a:solidFill>
              </a:rPr>
              <a:t> NOT </a:t>
            </a:r>
            <a:r>
              <a:rPr lang="fi-FI" b="1" dirty="0" err="1" smtClean="0">
                <a:solidFill>
                  <a:schemeClr val="bg1"/>
                </a:solidFill>
              </a:rPr>
              <a:t>included</a:t>
            </a:r>
            <a:r>
              <a:rPr lang="fi-FI" b="1" dirty="0" smtClean="0">
                <a:solidFill>
                  <a:schemeClr val="bg1"/>
                </a:solidFill>
              </a:rPr>
              <a:t> in the </a:t>
            </a:r>
            <a:r>
              <a:rPr lang="fi-FI" b="1" dirty="0" err="1" smtClean="0">
                <a:solidFill>
                  <a:schemeClr val="bg1"/>
                </a:solidFill>
              </a:rPr>
              <a:t>sampling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kit</a:t>
            </a:r>
            <a:r>
              <a:rPr lang="fi-FI" b="1" dirty="0" smtClean="0">
                <a:solidFill>
                  <a:schemeClr val="bg1"/>
                </a:solidFill>
              </a:rPr>
              <a:t>, </a:t>
            </a:r>
            <a:r>
              <a:rPr lang="fi-FI" b="1" dirty="0" err="1" smtClean="0">
                <a:solidFill>
                  <a:schemeClr val="bg1"/>
                </a:solidFill>
              </a:rPr>
              <a:t>but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must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be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provided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by</a:t>
            </a:r>
            <a:r>
              <a:rPr lang="fi-FI" b="1" dirty="0" smtClean="0">
                <a:solidFill>
                  <a:schemeClr val="bg1"/>
                </a:solidFill>
              </a:rPr>
              <a:t> the </a:t>
            </a:r>
            <a:r>
              <a:rPr lang="fi-FI" b="1" dirty="0" err="1" smtClean="0">
                <a:solidFill>
                  <a:schemeClr val="bg1"/>
                </a:solidFill>
              </a:rPr>
              <a:t>schools</a:t>
            </a:r>
            <a:r>
              <a:rPr lang="fi-FI" b="1" dirty="0" smtClean="0">
                <a:solidFill>
                  <a:schemeClr val="bg1"/>
                </a:solidFill>
              </a:rPr>
              <a:t>.</a:t>
            </a:r>
          </a:p>
          <a:p>
            <a:endParaRPr lang="fi-FI" b="1" dirty="0">
              <a:solidFill>
                <a:schemeClr val="bg1"/>
              </a:solidFill>
            </a:endParaRPr>
          </a:p>
          <a:p>
            <a:r>
              <a:rPr lang="fi-FI" b="1" dirty="0" err="1" smtClean="0">
                <a:solidFill>
                  <a:schemeClr val="bg1"/>
                </a:solidFill>
              </a:rPr>
              <a:t>Remember</a:t>
            </a:r>
            <a:r>
              <a:rPr lang="fi-FI" b="1" dirty="0" smtClean="0">
                <a:solidFill>
                  <a:schemeClr val="bg1"/>
                </a:solidFill>
              </a:rPr>
              <a:t> to </a:t>
            </a:r>
            <a:r>
              <a:rPr lang="fi-FI" b="1" dirty="0" err="1" smtClean="0">
                <a:solidFill>
                  <a:schemeClr val="bg1"/>
                </a:solidFill>
              </a:rPr>
              <a:t>freeze</a:t>
            </a:r>
            <a:r>
              <a:rPr lang="fi-FI" b="1" dirty="0" smtClean="0">
                <a:solidFill>
                  <a:schemeClr val="bg1"/>
                </a:solidFill>
              </a:rPr>
              <a:t> the </a:t>
            </a:r>
            <a:r>
              <a:rPr lang="fi-FI" b="1" dirty="0" err="1" smtClean="0">
                <a:solidFill>
                  <a:schemeClr val="bg1"/>
                </a:solidFill>
              </a:rPr>
              <a:t>cold</a:t>
            </a:r>
            <a:r>
              <a:rPr lang="fi-FI" b="1" dirty="0" smtClean="0">
                <a:solidFill>
                  <a:schemeClr val="bg1"/>
                </a:solidFill>
              </a:rPr>
              <a:t>  b </a:t>
            </a:r>
            <a:r>
              <a:rPr lang="fi-FI" b="1" dirty="0" err="1" smtClean="0">
                <a:solidFill>
                  <a:schemeClr val="bg1"/>
                </a:solidFill>
              </a:rPr>
              <a:t>locks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beforehand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323528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Sampling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equipment</a:t>
            </a:r>
            <a:r>
              <a:rPr lang="fi-FI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(1/2)</a:t>
            </a:r>
            <a:endParaRPr lang="fi-FI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30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IAPPresMetadata>
  <IAPAddInVersion>5.1.0</IAPAddInVersion>
  <DolphinEchoVersion>6.1.0</DolphinEchoVersion>
</IAPPresMetadata>
</file>

<file path=customXml/itemProps1.xml><?xml version="1.0" encoding="utf-8"?>
<ds:datastoreItem xmlns:ds="http://schemas.openxmlformats.org/officeDocument/2006/customXml" ds:itemID="{010157B6-CEA8-46FF-9504-CEDC25E345A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256</Words>
  <Application>Microsoft Office PowerPoint</Application>
  <PresentationFormat>On-screen Show (4:3)</PresentationFormat>
  <Paragraphs>61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Office-teema</vt:lpstr>
      <vt:lpstr>Finnish plant microbiome</vt:lpstr>
      <vt:lpstr>Choosing the sampling site </vt:lpstr>
      <vt:lpstr>  The project investigates MICROBIOMES of four plant species: pine, spruce, bilberry and lingonberry.   We will chart the microbial inhabitants of our familiar forest species in different seasons.  Currently these microbiomes are unknown - you will be the pioneers in this research front   </vt:lpstr>
      <vt:lpstr>PINE    Pinus sylvestris</vt:lpstr>
      <vt:lpstr>SPRUCE    Picea abies</vt:lpstr>
      <vt:lpstr> BILBERRY Vaccinium myrtillus </vt:lpstr>
      <vt:lpstr> LINGONBERRY Vaccinium vitis-idea </vt:lpstr>
      <vt:lpstr>Sampling equipment (1/2)</vt:lpstr>
      <vt:lpstr>PowerPoint Presentation</vt:lpstr>
      <vt:lpstr>Sampling: in total 8 tasks  4 plant samplings 1 soil sampling 3 other tasks plus optional microbial cultures from plant surfaces, microscopy  !  </vt:lpstr>
      <vt:lpstr>Plant sampling Leaf samples from pine, spruce, bilberry, lingonberry for microbiome analysis – detailed instructions in the instruction cards!  </vt:lpstr>
      <vt:lpstr>Other tasks - detailed instructions in the task instruction cards!</vt:lpstr>
      <vt:lpstr>PowerPoint Presentation</vt:lpstr>
      <vt:lpstr>Leaf tissue prints = bacterial culture plates</vt:lpstr>
      <vt:lpstr>What happens to the samples?</vt:lpstr>
      <vt:lpstr>At the Jyväskylä University…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Nissinen, Riitta</cp:lastModifiedBy>
  <cp:revision>51</cp:revision>
  <dcterms:created xsi:type="dcterms:W3CDTF">2017-06-12T08:35:12Z</dcterms:created>
  <dcterms:modified xsi:type="dcterms:W3CDTF">2017-08-22T15:42:35Z</dcterms:modified>
</cp:coreProperties>
</file>