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strictFirstAndLastChars="0" showSpecialPlsOnTitleSld="0" firstSlideNum="0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presProps.xml" Type="http://schemas.openxmlformats.org/officeDocument/2006/relationships/presProps" Id="rId2"/><Relationship Target="theme/theme2.xml" Type="http://schemas.openxmlformats.org/officeDocument/2006/relationships/theme" Id="rId1"/><Relationship Target="slides/slide5.xml" Type="http://schemas.openxmlformats.org/officeDocument/2006/relationships/slide" Id="rId10"/><Relationship Target="slideMasters/slideMaster1.xml" Type="http://schemas.openxmlformats.org/officeDocument/2006/relationships/slideMaster" Id="rId4"/><Relationship Target="tableStyles.xml" Type="http://schemas.openxmlformats.org/officeDocument/2006/relationships/tableStyles" Id="rId3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3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5" name="Shape 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" name="Shape 2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1" name="Shape 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2" name="Shape 3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7" name="Shape 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8" name="Shape 3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3" name="Shape 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4" name="Shape 44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9" name="Shape 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0" name="Shape 5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 txBox="1"/>
          <p:nvPr>
            <p:ph idx="1" type="subTitle"/>
          </p:nvPr>
        </p:nvSpPr>
        <p:spPr>
          <a:xfrm>
            <a:off y="2840053" x="685800"/>
            <a:ext cy="784799" cx="7772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0"/>
              </a:spcBef>
              <a:buClr>
                <a:schemeClr val="lt2"/>
              </a:buClr>
              <a:buNone/>
              <a:defRPr>
                <a:solidFill>
                  <a:schemeClr val="lt2"/>
                </a:solidFill>
              </a:defRPr>
            </a:lvl1pPr>
            <a:lvl2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2pPr>
            <a:lvl3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3pPr>
            <a:lvl4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4pPr>
            <a:lvl5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5pPr>
            <a:lvl6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6pPr>
            <a:lvl7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7pPr>
            <a:lvl8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8pPr>
            <a:lvl9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9" name="Shape 9"/>
          <p:cNvSpPr txBox="1"/>
          <p:nvPr>
            <p:ph type="ctrTitle"/>
          </p:nvPr>
        </p:nvSpPr>
        <p:spPr>
          <a:xfrm>
            <a:off y="1583342" x="685800"/>
            <a:ext cy="1159799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0" name="Shape 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" name="Shape 1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y="1200150" x="457200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2" type="body"/>
          </p:nvPr>
        </p:nvSpPr>
        <p:spPr>
          <a:xfrm>
            <a:off y="1200150" x="4692273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 txBox="1"/>
          <p:nvPr>
            <p:ph idx="1" type="body"/>
          </p:nvPr>
        </p:nvSpPr>
        <p:spPr>
          <a:xfrm>
            <a:off y="4406309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0"/>
              </a:spcBef>
              <a:buSzPct val="100000"/>
              <a:buNone/>
              <a:defRPr sz="1800"/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1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chemeClr val="dk2"/>
            </a:gs>
            <a:gs pos="100000">
              <a:schemeClr val="dk1"/>
            </a:gs>
          </a:gsLst>
          <a:path path="circle">
            <a:fillToRect t="50%" b="50%" r="50%" l="50%"/>
          </a:path>
          <a:tileRect/>
        </a:gra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600"/>
              </a:spcBef>
              <a:buClr>
                <a:schemeClr val="lt1"/>
              </a:buClr>
              <a:buSzPct val="100000"/>
              <a:defRPr sz="3000">
                <a:solidFill>
                  <a:schemeClr val="lt1"/>
                </a:solidFill>
              </a:defRPr>
            </a:lvl1pPr>
            <a:lvl2pPr>
              <a:spcBef>
                <a:spcPts val="480"/>
              </a:spcBef>
              <a:buClr>
                <a:schemeClr val="lt1"/>
              </a:buClr>
              <a:buSzPct val="100000"/>
              <a:defRPr sz="2400">
                <a:solidFill>
                  <a:schemeClr val="lt1"/>
                </a:solidFill>
              </a:defRPr>
            </a:lvl2pPr>
            <a:lvl3pPr>
              <a:spcBef>
                <a:spcPts val="480"/>
              </a:spcBef>
              <a:buClr>
                <a:schemeClr val="lt1"/>
              </a:buClr>
              <a:buSzPct val="100000"/>
              <a:defRPr sz="2400">
                <a:solidFill>
                  <a:schemeClr val="lt1"/>
                </a:solidFill>
              </a:defRPr>
            </a:lvl3pPr>
            <a:lvl4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4pPr>
            <a:lvl5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5pPr>
            <a:lvl6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6pPr>
            <a:lvl7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7pPr>
            <a:lvl8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8pPr>
            <a:lvl9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" name="Shape 23"/>
          <p:cNvSpPr txBox="1"/>
          <p:nvPr>
            <p:ph idx="1" type="subTitle"/>
          </p:nvPr>
        </p:nvSpPr>
        <p:spPr>
          <a:xfrm>
            <a:off y="2840053" x="685800"/>
            <a:ext cy="784799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fi"/>
              <a:t>5.-6.lk 		Jäälin koulu</a:t>
            </a:r>
          </a:p>
        </p:txBody>
      </p:sp>
      <p:sp>
        <p:nvSpPr>
          <p:cNvPr id="24" name="Shape 24"/>
          <p:cNvSpPr txBox="1"/>
          <p:nvPr>
            <p:ph type="ctrTitle"/>
          </p:nvPr>
        </p:nvSpPr>
        <p:spPr>
          <a:xfrm>
            <a:off y="1583342" x="685800"/>
            <a:ext cy="11597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fi"/>
              <a:t>VANHEMPAINILTA </a:t>
            </a:r>
          </a:p>
          <a:p>
            <a:pPr rtl="0" lvl="0">
              <a:spcBef>
                <a:spcPts val="0"/>
              </a:spcBef>
              <a:buNone/>
            </a:pPr>
            <a:r>
              <a:rPr lang="fi"/>
              <a:t>30.09.2014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" name="Shape 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" name="Shape 29"/>
          <p:cNvSpPr txBox="1"/>
          <p:nvPr>
            <p:ph idx="1" type="body"/>
          </p:nvPr>
        </p:nvSpPr>
        <p:spPr>
          <a:xfrm>
            <a:off y="1244200" x="498275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-"/>
            </a:pPr>
            <a:r>
              <a:rPr lang="fi"/>
              <a:t>PicGifLite-animaatio-ohjelma</a:t>
            </a:r>
            <a:br>
              <a:rPr lang="fi"/>
            </a:br>
            <a:br>
              <a:rPr lang="fi"/>
            </a:br>
            <a:r>
              <a:rPr lang="fi"/>
              <a:t>		-&gt; tutustuminen</a:t>
            </a:r>
            <a:br>
              <a:rPr lang="fi"/>
            </a:br>
            <a:r>
              <a:rPr lang="fi"/>
              <a:t>		-&gt; soveltaminen</a:t>
            </a:r>
          </a:p>
        </p:txBody>
      </p:sp>
      <p:sp>
        <p:nvSpPr>
          <p:cNvPr id="30" name="Shape 30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fi"/>
              <a:t>ANIMAATIOPROJEKTI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4" name="Shape 3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5" name="Shape 3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fi"/>
              <a:t>Projektimme tavoitteet:</a:t>
            </a:r>
          </a:p>
        </p:txBody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-"/>
            </a:pPr>
            <a:r>
              <a:rPr lang="fi"/>
              <a:t>Opettaa lapset käyttämään animaatio-maailmaa oman oppimisen välineenä</a:t>
            </a:r>
          </a:p>
          <a:p>
            <a:pPr rtl="0" lvl="0" indent="-4191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-"/>
            </a:pPr>
            <a:r>
              <a:rPr lang="fi"/>
              <a:t>Opettaa lapset hakemaan itse tietoa ja soveltamaan hankittua tietoa</a:t>
            </a:r>
          </a:p>
          <a:p>
            <a:pPr rtl="0" lvl="0" indent="-4191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-"/>
            </a:pPr>
            <a:r>
              <a:rPr lang="fi"/>
              <a:t>Opettaa lapsia toimimaan toisten oppilaiden kanssa ryhmässä 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0" name="Shape 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1" name="Shape 4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fi"/>
              <a:t>Projektimme toteutus:</a:t>
            </a:r>
          </a:p>
        </p:txBody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-"/>
            </a:pPr>
            <a:r>
              <a:rPr lang="fi"/>
              <a:t>Tutustuminen PicGifLite-ohjelmaan</a:t>
            </a:r>
          </a:p>
          <a:p>
            <a:pPr rtl="0" lvl="0" indent="-4191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-"/>
            </a:pPr>
            <a:r>
              <a:rPr lang="fi"/>
              <a:t>Luokka jaetaan ryhmiin, ryhmissä etsitään tietoa annetusta aihealueesta, jonka jälkeen animoidaan siitä esitys muulle luokalle.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6" name="Shape 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7" name="Shape 47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fi"/>
              <a:t>				KYSYMYKSIÄ?</a:t>
            </a:r>
          </a:p>
        </p:txBody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fi"/>
              <a:t>			</a:t>
            </a:r>
          </a:p>
          <a:p>
            <a:pPr>
              <a:spcBef>
                <a:spcPts val="0"/>
              </a:spcBef>
              <a:buNone/>
            </a:pPr>
            <a:r>
              <a:rPr lang="fi"/>
              <a:t>				KAHVIA JA PULLAA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dark-gradient">
  <a:themeElements>
    <a:clrScheme name="Custom 346">
      <a:dk1>
        <a:srgbClr val="000000"/>
      </a:dk1>
      <a:lt1>
        <a:srgbClr val="FFFFFF"/>
      </a:lt1>
      <a:dk2>
        <a:srgbClr val="4C4C4C"/>
      </a:dk2>
      <a:lt2>
        <a:srgbClr val="CCCCCC"/>
      </a:lt2>
      <a:accent1>
        <a:srgbClr val="89B4B8"/>
      </a:accent1>
      <a:accent2>
        <a:srgbClr val="AFA6CA"/>
      </a:accent2>
      <a:accent3>
        <a:srgbClr val="A5B492"/>
      </a:accent3>
      <a:accent4>
        <a:srgbClr val="E8CD6D"/>
      </a:accent4>
      <a:accent5>
        <a:srgbClr val="F4A447"/>
      </a:accent5>
      <a:accent6>
        <a:srgbClr val="D09D94"/>
      </a:accent6>
      <a:hlink>
        <a:srgbClr val="5EA7AA"/>
      </a:hlink>
      <a:folHlink>
        <a:srgbClr val="A295BE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