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0" r:id="rId5"/>
    <p:sldId id="259" r:id="rId6"/>
    <p:sldId id="258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500" autoAdjust="0"/>
  </p:normalViewPr>
  <p:slideViewPr>
    <p:cSldViewPr>
      <p:cViewPr varScale="1">
        <p:scale>
          <a:sx n="46" d="100"/>
          <a:sy n="46" d="100"/>
        </p:scale>
        <p:origin x="20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D14C6-E596-44B8-BE47-2337B0C1D75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6B2BADF-2CEA-4598-85F3-50344D4DE84C}">
      <dgm:prSet phldrT="[Teksti]"/>
      <dgm:spPr/>
      <dgm:t>
        <a:bodyPr/>
        <a:lstStyle/>
        <a:p>
          <a:r>
            <a:rPr lang="fi-FI" dirty="0" smtClean="0"/>
            <a:t>Vanhempi</a:t>
          </a:r>
          <a:r>
            <a:rPr lang="fi-FI" dirty="0"/>
            <a:t/>
          </a:r>
          <a:br>
            <a:rPr lang="fi-FI" dirty="0"/>
          </a:br>
          <a:endParaRPr lang="fi-FI" dirty="0"/>
        </a:p>
      </dgm:t>
    </dgm:pt>
    <dgm:pt modelId="{DC6B5AF2-C45B-4104-9245-8BD3FC912AA6}" type="parTrans" cxnId="{981DD49F-E882-493F-8EB7-52A4AF6B5BC6}">
      <dgm:prSet/>
      <dgm:spPr/>
      <dgm:t>
        <a:bodyPr/>
        <a:lstStyle/>
        <a:p>
          <a:endParaRPr lang="fi-FI"/>
        </a:p>
      </dgm:t>
    </dgm:pt>
    <dgm:pt modelId="{A004FC78-2A39-4D50-B7A1-6C9B03A0A070}" type="sibTrans" cxnId="{981DD49F-E882-493F-8EB7-52A4AF6B5BC6}">
      <dgm:prSet/>
      <dgm:spPr/>
      <dgm:t>
        <a:bodyPr/>
        <a:lstStyle/>
        <a:p>
          <a:endParaRPr lang="fi-FI"/>
        </a:p>
      </dgm:t>
    </dgm:pt>
    <dgm:pt modelId="{79ED1691-B7D8-4622-BC6D-FB2E2939E2E6}">
      <dgm:prSet phldrT="[Teksti]"/>
      <dgm:spPr/>
      <dgm:t>
        <a:bodyPr/>
        <a:lstStyle/>
        <a:p>
          <a:r>
            <a:rPr lang="fi-FI" dirty="0" smtClean="0"/>
            <a:t/>
          </a:r>
          <a:br>
            <a:rPr lang="fi-FI" dirty="0" smtClean="0"/>
          </a:br>
          <a:r>
            <a:rPr lang="fi-FI" dirty="0" smtClean="0"/>
            <a:t>Palvelun-tarjoaja/</a:t>
          </a:r>
          <a:br>
            <a:rPr lang="fi-FI" dirty="0" smtClean="0"/>
          </a:br>
          <a:r>
            <a:rPr lang="fi-FI" dirty="0" smtClean="0"/>
            <a:t>järjestäjä</a:t>
          </a:r>
          <a:endParaRPr lang="fi-FI" dirty="0"/>
        </a:p>
      </dgm:t>
    </dgm:pt>
    <dgm:pt modelId="{D7F7D8EA-6800-42DE-B03E-C88D48B92A61}" type="parTrans" cxnId="{0BBCFAB7-7E0E-48E1-BA99-BB67633D395E}">
      <dgm:prSet/>
      <dgm:spPr/>
      <dgm:t>
        <a:bodyPr/>
        <a:lstStyle/>
        <a:p>
          <a:endParaRPr lang="fi-FI"/>
        </a:p>
      </dgm:t>
    </dgm:pt>
    <dgm:pt modelId="{F93CF364-B391-4FD9-971D-2C7003C58908}" type="sibTrans" cxnId="{0BBCFAB7-7E0E-48E1-BA99-BB67633D395E}">
      <dgm:prSet/>
      <dgm:spPr/>
      <dgm:t>
        <a:bodyPr/>
        <a:lstStyle/>
        <a:p>
          <a:endParaRPr lang="fi-FI"/>
        </a:p>
      </dgm:t>
    </dgm:pt>
    <dgm:pt modelId="{9F87EDFA-93BE-468D-9281-A2249E5655ED}">
      <dgm:prSet/>
      <dgm:spPr/>
      <dgm:t>
        <a:bodyPr/>
        <a:lstStyle/>
        <a:p>
          <a:r>
            <a:rPr lang="fi-FI" dirty="0" smtClean="0"/>
            <a:t>Työn-           tekijä</a:t>
          </a:r>
          <a:endParaRPr lang="fi-FI" dirty="0"/>
        </a:p>
      </dgm:t>
    </dgm:pt>
    <dgm:pt modelId="{69E6BAFE-19B9-44AF-87D2-2A3341F97C09}" type="sibTrans" cxnId="{753AB764-D893-4490-8994-AC32DC6DAEF1}">
      <dgm:prSet/>
      <dgm:spPr/>
      <dgm:t>
        <a:bodyPr/>
        <a:lstStyle/>
        <a:p>
          <a:endParaRPr lang="fi-FI"/>
        </a:p>
      </dgm:t>
    </dgm:pt>
    <dgm:pt modelId="{DCF84117-9354-43C5-854F-216D221EF1E2}" type="parTrans" cxnId="{753AB764-D893-4490-8994-AC32DC6DAEF1}">
      <dgm:prSet/>
      <dgm:spPr/>
      <dgm:t>
        <a:bodyPr/>
        <a:lstStyle/>
        <a:p>
          <a:endParaRPr lang="fi-FI"/>
        </a:p>
      </dgm:t>
    </dgm:pt>
    <dgm:pt modelId="{3CB3EA5A-F72A-48C7-BD63-8143E4459D2C}" type="pres">
      <dgm:prSet presAssocID="{B26D14C6-E596-44B8-BE47-2337B0C1D752}" presName="compositeShape" presStyleCnt="0">
        <dgm:presLayoutVars>
          <dgm:chMax val="7"/>
          <dgm:dir/>
          <dgm:resizeHandles val="exact"/>
        </dgm:presLayoutVars>
      </dgm:prSet>
      <dgm:spPr/>
    </dgm:pt>
    <dgm:pt modelId="{5FDE433E-1B43-48A2-8C08-79916616F8FE}" type="pres">
      <dgm:prSet presAssocID="{B6B2BADF-2CEA-4598-85F3-50344D4DE84C}" presName="circ1" presStyleLbl="vennNode1" presStyleIdx="0" presStyleCnt="3" custLinFactNeighborX="-7565" custLinFactNeighborY="11550"/>
      <dgm:spPr/>
      <dgm:t>
        <a:bodyPr/>
        <a:lstStyle/>
        <a:p>
          <a:endParaRPr lang="fi-FI"/>
        </a:p>
      </dgm:t>
    </dgm:pt>
    <dgm:pt modelId="{B21C539B-540E-4EDF-80B6-2B8816D059CC}" type="pres">
      <dgm:prSet presAssocID="{B6B2BADF-2CEA-4598-85F3-50344D4DE8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54F94C-4F1E-4EDF-A95D-0AC9F94B89FB}" type="pres">
      <dgm:prSet presAssocID="{9F87EDFA-93BE-468D-9281-A2249E5655ED}" presName="circ2" presStyleLbl="vennNode1" presStyleIdx="1" presStyleCnt="3" custScaleX="108860" custScaleY="100770" custLinFactNeighborX="-10376" custLinFactNeighborY="510"/>
      <dgm:spPr/>
      <dgm:t>
        <a:bodyPr/>
        <a:lstStyle/>
        <a:p>
          <a:endParaRPr lang="fi-FI"/>
        </a:p>
      </dgm:t>
    </dgm:pt>
    <dgm:pt modelId="{A51361CA-238E-4E9D-99A9-485D65D6FCB2}" type="pres">
      <dgm:prSet presAssocID="{9F87EDFA-93BE-468D-9281-A2249E5655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BBDB07-9F4F-4563-B98E-6C67040F6078}" type="pres">
      <dgm:prSet presAssocID="{79ED1691-B7D8-4622-BC6D-FB2E2939E2E6}" presName="circ3" presStyleLbl="vennNode1" presStyleIdx="2" presStyleCnt="3" custLinFactNeighborX="-4450"/>
      <dgm:spPr/>
      <dgm:t>
        <a:bodyPr/>
        <a:lstStyle/>
        <a:p>
          <a:endParaRPr lang="fi-FI"/>
        </a:p>
      </dgm:t>
    </dgm:pt>
    <dgm:pt modelId="{4E4B337D-EE22-4CE5-9A42-8A642D6B40A4}" type="pres">
      <dgm:prSet presAssocID="{79ED1691-B7D8-4622-BC6D-FB2E2939E2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AD59731-6507-4B70-AD6D-B8A0E2351D35}" type="presOf" srcId="{9F87EDFA-93BE-468D-9281-A2249E5655ED}" destId="{1854F94C-4F1E-4EDF-A95D-0AC9F94B89FB}" srcOrd="0" destOrd="0" presId="urn:microsoft.com/office/officeart/2005/8/layout/venn1"/>
    <dgm:cxn modelId="{1CEE5F7B-75FA-469F-8805-1DFCA2330875}" type="presOf" srcId="{79ED1691-B7D8-4622-BC6D-FB2E2939E2E6}" destId="{4E4B337D-EE22-4CE5-9A42-8A642D6B40A4}" srcOrd="1" destOrd="0" presId="urn:microsoft.com/office/officeart/2005/8/layout/venn1"/>
    <dgm:cxn modelId="{62CBA561-1686-49E4-9F3D-85368D373F7E}" type="presOf" srcId="{9F87EDFA-93BE-468D-9281-A2249E5655ED}" destId="{A51361CA-238E-4E9D-99A9-485D65D6FCB2}" srcOrd="1" destOrd="0" presId="urn:microsoft.com/office/officeart/2005/8/layout/venn1"/>
    <dgm:cxn modelId="{E9CF69BC-2EE4-437A-98D0-28B8FCD7E011}" type="presOf" srcId="{B26D14C6-E596-44B8-BE47-2337B0C1D752}" destId="{3CB3EA5A-F72A-48C7-BD63-8143E4459D2C}" srcOrd="0" destOrd="0" presId="urn:microsoft.com/office/officeart/2005/8/layout/venn1"/>
    <dgm:cxn modelId="{753AB764-D893-4490-8994-AC32DC6DAEF1}" srcId="{B26D14C6-E596-44B8-BE47-2337B0C1D752}" destId="{9F87EDFA-93BE-468D-9281-A2249E5655ED}" srcOrd="1" destOrd="0" parTransId="{DCF84117-9354-43C5-854F-216D221EF1E2}" sibTransId="{69E6BAFE-19B9-44AF-87D2-2A3341F97C09}"/>
    <dgm:cxn modelId="{981DD49F-E882-493F-8EB7-52A4AF6B5BC6}" srcId="{B26D14C6-E596-44B8-BE47-2337B0C1D752}" destId="{B6B2BADF-2CEA-4598-85F3-50344D4DE84C}" srcOrd="0" destOrd="0" parTransId="{DC6B5AF2-C45B-4104-9245-8BD3FC912AA6}" sibTransId="{A004FC78-2A39-4D50-B7A1-6C9B03A0A070}"/>
    <dgm:cxn modelId="{0E7EF7EC-8A33-4918-9DFD-AB8D7445DDE4}" type="presOf" srcId="{79ED1691-B7D8-4622-BC6D-FB2E2939E2E6}" destId="{B3BBDB07-9F4F-4563-B98E-6C67040F6078}" srcOrd="0" destOrd="0" presId="urn:microsoft.com/office/officeart/2005/8/layout/venn1"/>
    <dgm:cxn modelId="{0BBCFAB7-7E0E-48E1-BA99-BB67633D395E}" srcId="{B26D14C6-E596-44B8-BE47-2337B0C1D752}" destId="{79ED1691-B7D8-4622-BC6D-FB2E2939E2E6}" srcOrd="2" destOrd="0" parTransId="{D7F7D8EA-6800-42DE-B03E-C88D48B92A61}" sibTransId="{F93CF364-B391-4FD9-971D-2C7003C58908}"/>
    <dgm:cxn modelId="{1D56222E-4ACC-48A1-A07E-3B28DBAC7B34}" type="presOf" srcId="{B6B2BADF-2CEA-4598-85F3-50344D4DE84C}" destId="{5FDE433E-1B43-48A2-8C08-79916616F8FE}" srcOrd="0" destOrd="0" presId="urn:microsoft.com/office/officeart/2005/8/layout/venn1"/>
    <dgm:cxn modelId="{F530D55F-24E9-4A25-A62E-B81767E14AA8}" type="presOf" srcId="{B6B2BADF-2CEA-4598-85F3-50344D4DE84C}" destId="{B21C539B-540E-4EDF-80B6-2B8816D059CC}" srcOrd="1" destOrd="0" presId="urn:microsoft.com/office/officeart/2005/8/layout/venn1"/>
    <dgm:cxn modelId="{ECB7E8CC-400F-47C8-B56B-7B8EE1B7B57F}" type="presParOf" srcId="{3CB3EA5A-F72A-48C7-BD63-8143E4459D2C}" destId="{5FDE433E-1B43-48A2-8C08-79916616F8FE}" srcOrd="0" destOrd="0" presId="urn:microsoft.com/office/officeart/2005/8/layout/venn1"/>
    <dgm:cxn modelId="{E2B2CBCA-1A15-47DB-8E63-87E9D4D4BCE2}" type="presParOf" srcId="{3CB3EA5A-F72A-48C7-BD63-8143E4459D2C}" destId="{B21C539B-540E-4EDF-80B6-2B8816D059CC}" srcOrd="1" destOrd="0" presId="urn:microsoft.com/office/officeart/2005/8/layout/venn1"/>
    <dgm:cxn modelId="{2D56D82D-BE23-42B8-9091-BA64F1AE8857}" type="presParOf" srcId="{3CB3EA5A-F72A-48C7-BD63-8143E4459D2C}" destId="{1854F94C-4F1E-4EDF-A95D-0AC9F94B89FB}" srcOrd="2" destOrd="0" presId="urn:microsoft.com/office/officeart/2005/8/layout/venn1"/>
    <dgm:cxn modelId="{5BC971D6-5C67-4253-82DC-EB1D8B67B77C}" type="presParOf" srcId="{3CB3EA5A-F72A-48C7-BD63-8143E4459D2C}" destId="{A51361CA-238E-4E9D-99A9-485D65D6FCB2}" srcOrd="3" destOrd="0" presId="urn:microsoft.com/office/officeart/2005/8/layout/venn1"/>
    <dgm:cxn modelId="{79EB5A93-8BBE-46C2-A3BF-49962DC451C1}" type="presParOf" srcId="{3CB3EA5A-F72A-48C7-BD63-8143E4459D2C}" destId="{B3BBDB07-9F4F-4563-B98E-6C67040F6078}" srcOrd="4" destOrd="0" presId="urn:microsoft.com/office/officeart/2005/8/layout/venn1"/>
    <dgm:cxn modelId="{058BCEE5-889E-4CB9-BC10-E6DF0AE9B08F}" type="presParOf" srcId="{3CB3EA5A-F72A-48C7-BD63-8143E4459D2C}" destId="{4E4B337D-EE22-4CE5-9A42-8A642D6B40A4}" srcOrd="5" destOrd="0" presId="urn:microsoft.com/office/officeart/2005/8/layout/venn1"/>
  </dgm:cxnLst>
  <dgm:bg>
    <a:solidFill>
      <a:srgbClr val="FFB3FF">
        <a:alpha val="49020"/>
      </a:srgb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E433E-1B43-48A2-8C08-79916616F8FE}">
      <dsp:nvSpPr>
        <dsp:cNvPr id="0" name=""/>
        <dsp:cNvSpPr/>
      </dsp:nvSpPr>
      <dsp:spPr>
        <a:xfrm>
          <a:off x="2491427" y="364996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Vanhempi</a:t>
          </a:r>
          <a:r>
            <a:rPr lang="fi-FI" sz="2600" kern="1200" dirty="0"/>
            <a:t/>
          </a:r>
          <a:br>
            <a:rPr lang="fi-FI" sz="2600" kern="1200" dirty="0"/>
          </a:br>
          <a:endParaRPr lang="fi-FI" sz="2600" kern="1200" dirty="0"/>
        </a:p>
      </dsp:txBody>
      <dsp:txXfrm>
        <a:off x="2853504" y="840222"/>
        <a:ext cx="1991423" cy="1222010"/>
      </dsp:txXfrm>
    </dsp:sp>
    <dsp:sp modelId="{1854F94C-4F1E-4EDF-A95D-0AC9F94B89FB}">
      <dsp:nvSpPr>
        <dsp:cNvPr id="0" name=""/>
        <dsp:cNvSpPr/>
      </dsp:nvSpPr>
      <dsp:spPr>
        <a:xfrm>
          <a:off x="3274663" y="1751977"/>
          <a:ext cx="2956177" cy="2736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Työn-           tekijä</a:t>
          </a:r>
          <a:endParaRPr lang="fi-FI" sz="2600" kern="1200" dirty="0"/>
        </a:p>
      </dsp:txBody>
      <dsp:txXfrm>
        <a:off x="4178761" y="2458903"/>
        <a:ext cx="1773706" cy="1505068"/>
      </dsp:txXfrm>
    </dsp:sp>
    <dsp:sp modelId="{B3BBDB07-9F4F-4563-B98E-6C67040F6078}">
      <dsp:nvSpPr>
        <dsp:cNvPr id="0" name=""/>
        <dsp:cNvSpPr/>
      </dsp:nvSpPr>
      <dsp:spPr>
        <a:xfrm>
          <a:off x="1596146" y="1748583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/>
          </a:r>
          <a:br>
            <a:rPr lang="fi-FI" sz="2600" kern="1200" dirty="0" smtClean="0"/>
          </a:br>
          <a:r>
            <a:rPr lang="fi-FI" sz="2600" kern="1200" dirty="0" smtClean="0"/>
            <a:t>Palvelun-tarjoaja/</a:t>
          </a:r>
          <a:br>
            <a:rPr lang="fi-FI" sz="2600" kern="1200" dirty="0" smtClean="0"/>
          </a:br>
          <a:r>
            <a:rPr lang="fi-FI" sz="2600" kern="1200" dirty="0" smtClean="0"/>
            <a:t>järjestäjä</a:t>
          </a:r>
          <a:endParaRPr lang="fi-FI" sz="2600" kern="1200" dirty="0"/>
        </a:p>
      </dsp:txBody>
      <dsp:txXfrm>
        <a:off x="1851863" y="2450107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6A75B-9B07-48F8-8717-725111E453DF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EC872-9FDA-4C6B-B263-85583ED3B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42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1" dirty="0" smtClean="0">
                <a:solidFill>
                  <a:srgbClr val="00B050"/>
                </a:solidFill>
              </a:rPr>
              <a:t>Mahdolliset eturistiriidat eri toimijoiden kesken?</a:t>
            </a:r>
            <a:br>
              <a:rPr lang="fi-FI" sz="1200" b="1" dirty="0" smtClean="0">
                <a:solidFill>
                  <a:srgbClr val="00B050"/>
                </a:solidFill>
              </a:rPr>
            </a:br>
            <a:r>
              <a:rPr lang="fi-FI" sz="1200" b="1" dirty="0" smtClean="0">
                <a:solidFill>
                  <a:srgbClr val="00B050"/>
                </a:solidFill>
              </a:rPr>
              <a:t>Niiden tasapainottaminen</a:t>
            </a:r>
          </a:p>
          <a:p>
            <a:endParaRPr lang="fi-FI" sz="12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200" b="1" dirty="0" smtClean="0">
                <a:solidFill>
                  <a:schemeClr val="accent5">
                    <a:lumMod val="75000"/>
                  </a:schemeClr>
                </a:solidFill>
              </a:rPr>
              <a:t>Palvelujen</a:t>
            </a:r>
            <a:r>
              <a:rPr lang="fi-FI" sz="1200" dirty="0" smtClean="0"/>
              <a:t> tehokkuus, saatavuus, riittävyys, säädökset– vs. perheiden / lapsen tarpeet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200" b="1" dirty="0" smtClean="0">
                <a:solidFill>
                  <a:schemeClr val="accent5">
                    <a:lumMod val="75000"/>
                  </a:schemeClr>
                </a:solidFill>
              </a:rPr>
              <a:t>Vanhemman</a:t>
            </a:r>
            <a:r>
              <a:rPr lang="fi-FI" sz="1200" dirty="0" smtClean="0"/>
              <a:t> hyvinvointi lapsen hyvinvoinnin perustana -  vanhemman vs. lapsen prioriteetit?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sz="1200" b="1" dirty="0" smtClean="0">
                <a:solidFill>
                  <a:schemeClr val="accent5">
                    <a:lumMod val="75000"/>
                  </a:schemeClr>
                </a:solidFill>
              </a:rPr>
              <a:t>Työntekijän</a:t>
            </a:r>
            <a:r>
              <a:rPr lang="fi-FI" sz="1200" dirty="0" smtClean="0"/>
              <a:t> hyvinvointi laadukkaan palvelun ja lasten hyvinvoinnin perustana – vs. perheen/ lapsen tarpeet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C872-9FDA-4C6B-B263-85583ED3B2B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9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C872-9FDA-4C6B-B263-85583ED3B2B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689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C872-9FDA-4C6B-B263-85583ED3B2B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6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Epätyypillisinä</a:t>
            </a:r>
            <a:r>
              <a:rPr lang="fi-FI" baseline="0" dirty="0" smtClean="0"/>
              <a:t> aikoina tehtävää työtä ja kokemuksia siitä määrittävät useat erilaiset tekijät, ja vaihtelu niissä</a:t>
            </a:r>
          </a:p>
          <a:p>
            <a:endParaRPr lang="fi-FI" baseline="0" dirty="0" smtClean="0"/>
          </a:p>
          <a:p>
            <a:r>
              <a:rPr lang="fi-FI" baseline="0" dirty="0" smtClean="0"/>
              <a:t>Itse työn luonne ja reunaehdot</a:t>
            </a:r>
          </a:p>
          <a:p>
            <a:endParaRPr lang="fi-FI" baseline="0" dirty="0" smtClean="0"/>
          </a:p>
          <a:p>
            <a:r>
              <a:rPr lang="fi-FI" baseline="0" dirty="0" smtClean="0"/>
              <a:t>Perheen voimavarat ja verkostot</a:t>
            </a:r>
            <a:endParaRPr lang="fi-FI" dirty="0" smtClean="0"/>
          </a:p>
          <a:p>
            <a:endParaRPr lang="fi-FI" dirty="0" smtClean="0"/>
          </a:p>
          <a:p>
            <a:r>
              <a:rPr lang="fi-FI" sz="1600" i="1" u="sng" dirty="0" smtClean="0"/>
              <a:t>Vuorohoidon</a:t>
            </a:r>
            <a:r>
              <a:rPr lang="fi-FI" sz="1600" i="1" u="sng" baseline="0" dirty="0" smtClean="0"/>
              <a:t> tasapainottava merkitys lapsen näkökulmasta</a:t>
            </a:r>
            <a:r>
              <a:rPr lang="fi-FI" sz="1600" i="1" baseline="0" dirty="0" smtClean="0"/>
              <a:t>:</a:t>
            </a:r>
          </a:p>
          <a:p>
            <a:r>
              <a:rPr lang="fi-FI" dirty="0" smtClean="0"/>
              <a:t>Vuorohoitopalvelu</a:t>
            </a:r>
            <a:r>
              <a:rPr lang="fi-FI" baseline="0" dirty="0" smtClean="0"/>
              <a:t> voi parhaimmillaan vähentää monien erilaisten ja vaihtuvien hoitopaikkojen tai hoitoratkaisujen määrää sekä samalla ihmissuhteiden vaihtuvuutta (aikuiset, toiset lapset)</a:t>
            </a:r>
          </a:p>
          <a:p>
            <a:r>
              <a:rPr lang="fi-FI" baseline="0" dirty="0" smtClean="0"/>
              <a:t>Tavoitteena on luoda </a:t>
            </a:r>
            <a:r>
              <a:rPr lang="fi-FI" b="1" baseline="0" dirty="0" smtClean="0"/>
              <a:t>pysyvyyttä ja ennustettavuutta </a:t>
            </a:r>
            <a:r>
              <a:rPr lang="fi-FI" baseline="0" dirty="0" smtClean="0"/>
              <a:t>lapsen elämään (hoitoympäristö, totutut toimintatavat, ihmissuhteet)  … ja täten tarjota lapselle myös turvallisuuden ja hallinnan tunnetta. </a:t>
            </a:r>
            <a:r>
              <a:rPr lang="fi-FI" b="1" i="1" baseline="0" dirty="0" smtClean="0"/>
              <a:t>Tämä on suoraan yhteydessä lapsen hyvinvointiin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…..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Claessensin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Chenin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mukaan lapsen kannalta haasteelliseksi ovat osoittautuneet erityisesti moninaiset hoitojärjestelyt, joissa lapsella on useampia hoitomuotoja viikon aikana, mikä voi aiheuttaa lapselle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prososiaalisten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taitojen heikentymistä tai muuten negatiivista käyttäytymistä. </a:t>
            </a:r>
            <a:b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…..De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Schipper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ym. (2003) on todennut lapsen eduksi pysyvän hoitosuhteen, tutut kasvattajat ja vertaissuhteet, jolloin myöskään ilta- yö- ja viikonloppuhoidon määrällä ei näyttäisi olevan negatiivista vaikutusta lapsen kehitykseen</a:t>
            </a:r>
            <a:endParaRPr lang="fi-FI" baseline="0" dirty="0" smtClean="0"/>
          </a:p>
          <a:p>
            <a:endParaRPr lang="fi-FI" baseline="0" dirty="0" smtClean="0"/>
          </a:p>
          <a:p>
            <a:r>
              <a:rPr lang="fi-FI" b="1" baseline="0" dirty="0" smtClean="0"/>
              <a:t>Koulutettu, asiantunteva henkilöstö ja hyvin suunnitellut toimintamuodot sekä ympäristöt </a:t>
            </a:r>
            <a:r>
              <a:rPr lang="fi-FI" baseline="0" dirty="0" smtClean="0"/>
              <a:t>voivat tarjota laadukasta varhaiskasvatusta (pedagoginen ote, monipuolisuus, yksilöllinen huomioon ottaminen, mm. lapsen yksilölliset rytmit)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Anmen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Segalin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(2007) mukaan korkealaatuisen vuorohoidon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center-based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aiheuttaa lapselle vähemmän ahdistusta ja ennustaa parhaiten lapsen sosiaalisen kompetenssin ja yhteistyötaitojen kehittymistä.  (Tutkijoiden mukaan kehityksen riskitekijöitä selittävät ennemminkin lapsen kotiympäristö ja vanhempien käyttäytyminen.)</a:t>
            </a:r>
          </a:p>
          <a:p>
            <a:endParaRPr lang="fi-FI" dirty="0" smtClean="0"/>
          </a:p>
          <a:p>
            <a:r>
              <a:rPr lang="fi-FI" i="1" u="sng" dirty="0" smtClean="0"/>
              <a:t>Vuorohoidon tuki vanhemmuudessa</a:t>
            </a:r>
            <a:r>
              <a:rPr lang="fi-FI" i="1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fi-FI" baseline="0" dirty="0" smtClean="0"/>
              <a:t>1) Vuorohoito palveluna suodattaa stressiä vähentämällä lastenhoidon järjestämiseen liittyvää epävarmuutta, huolta ja tehtävätaakkaa. Vanhempien stressin suodattaminen </a:t>
            </a:r>
            <a:r>
              <a:rPr lang="fi-FI" b="1" baseline="0" dirty="0" smtClean="0"/>
              <a:t>lisää lasten hyvinvointia epäsuorasti </a:t>
            </a:r>
            <a:r>
              <a:rPr lang="fi-FI" baseline="0" dirty="0" smtClean="0"/>
              <a:t>mahdollistamalla myönteisten vuorovaikutussuhteiden kokemisen (vanhempi-lapsi)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……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Strazdinsin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hänen kollegoidensa (2004) mukaan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epätyyppisinä työaikoina työskentelevien vanhempien lapsilla enemmän emotionaalisia ja käyttäytymiseen liittyviä pulmia, jotka yhdistyivät lapsen kokemaan stressiin.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……Sekä Sallisen tutkimusryhmän (2004) että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Wierda-Boerin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Röngän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(2004) tutkimuksissa on todettu lasten kärsivän vanhempiensa työstä johtuvasta väsymyksestä ja pahantuulisuudesta sekä kokevan tyytymättömyyttä vanhempiensa ilta- ja viikonlopputyötä kohtaan.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….. </a:t>
            </a:r>
            <a:r>
              <a:rPr lang="fi-F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Toisaalta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epätyypillinen työaika voi olla myös vanhempien tietoinen valinta, jolloin lastenhoito järjestyy perheen kesken ja vanhemmat, erityisesti isät voivat viettää enemmän aikaa lastensa kanssa (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Barnett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Gareis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2007;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Täht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fi-F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Mills</a:t>
            </a:r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2012).)</a:t>
            </a:r>
          </a:p>
          <a:p>
            <a:pPr marL="171450" indent="-171450">
              <a:buFontTx/>
              <a:buChar char="-"/>
            </a:pPr>
            <a:endParaRPr lang="fi-FI" dirty="0" smtClean="0"/>
          </a:p>
          <a:p>
            <a:pPr marL="171450" indent="-171450">
              <a:buFontTx/>
              <a:buChar char="-"/>
            </a:pPr>
            <a:r>
              <a:rPr lang="fi-FI" dirty="0" smtClean="0"/>
              <a:t>2) Tarjoaa myös</a:t>
            </a:r>
            <a:r>
              <a:rPr lang="fi-FI" baseline="0" dirty="0" smtClean="0"/>
              <a:t> </a:t>
            </a:r>
            <a:r>
              <a:rPr lang="fi-FI" dirty="0" smtClean="0"/>
              <a:t> mahdollisuuden jakaa</a:t>
            </a:r>
            <a:r>
              <a:rPr lang="fi-FI" baseline="0" dirty="0" smtClean="0"/>
              <a:t> kasvatusvastuuta sekä keskustella lapsesta ja ehkä myös laajemmin elämäntilanteesta  </a:t>
            </a:r>
            <a:r>
              <a:rPr lang="fi-FI" baseline="0" dirty="0" smtClean="0">
                <a:sym typeface="Wingdings" panose="05000000000000000000" pitchFamily="2" charset="2"/>
              </a:rPr>
              <a:t> Vrt. k</a:t>
            </a:r>
            <a:r>
              <a:rPr lang="fi-FI" dirty="0" smtClean="0"/>
              <a:t>ommunikaation merkitys positiivisessa selviytymisessä</a:t>
            </a:r>
            <a:r>
              <a:rPr lang="fi-FI" baseline="0" dirty="0" smtClean="0"/>
              <a:t> /</a:t>
            </a:r>
            <a:r>
              <a:rPr lang="fi-FI" baseline="0" dirty="0" err="1" smtClean="0"/>
              <a:t>positive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coping</a:t>
            </a:r>
            <a:r>
              <a:rPr lang="fi-FI" baseline="0" dirty="0" smtClean="0"/>
              <a:t> (</a:t>
            </a:r>
            <a:r>
              <a:rPr lang="fi-FI" baseline="0" dirty="0" err="1" smtClean="0"/>
              <a:t>Maguire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Katheryn</a:t>
            </a:r>
            <a:r>
              <a:rPr lang="fi-FI" baseline="0" dirty="0" smtClean="0"/>
              <a:t>. 2012. </a:t>
            </a:r>
            <a:r>
              <a:rPr lang="fi-FI" baseline="0" dirty="0" err="1" smtClean="0"/>
              <a:t>Stress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coping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families</a:t>
            </a:r>
            <a:r>
              <a:rPr lang="fi-FI" baseline="0" dirty="0" smtClean="0"/>
              <a:t>. West </a:t>
            </a:r>
            <a:r>
              <a:rPr lang="fi-FI" baseline="0" dirty="0" err="1" smtClean="0"/>
              <a:t>Sussex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UK:John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Wiley</a:t>
            </a:r>
            <a:r>
              <a:rPr lang="fi-FI" baseline="0" dirty="0" smtClean="0"/>
              <a:t> &amp; </a:t>
            </a:r>
            <a:r>
              <a:rPr lang="fi-FI" baseline="0" dirty="0" err="1" smtClean="0"/>
              <a:t>Sons</a:t>
            </a:r>
            <a:r>
              <a:rPr lang="fi-FI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…..’Vuorohoito on ”puoliso” tässä elämäntilanteessa’ (haastattelusitaatti,</a:t>
            </a:r>
            <a:r>
              <a:rPr lang="fi-FI" baseline="0" dirty="0" smtClean="0"/>
              <a:t> </a:t>
            </a:r>
            <a:r>
              <a:rPr lang="fi-FI" baseline="0" dirty="0" err="1" smtClean="0"/>
              <a:t>Perhet</a:t>
            </a:r>
            <a:r>
              <a:rPr lang="fi-FI" baseline="0" dirty="0" smtClean="0"/>
              <a:t> 24/7-hanke)</a:t>
            </a:r>
            <a:endParaRPr lang="fi-FI" dirty="0" smtClean="0"/>
          </a:p>
          <a:p>
            <a:r>
              <a:rPr lang="fi-FI" baseline="0" dirty="0" smtClean="0"/>
              <a:t>..… Vanhempien kokema hyvä yhteistyö vuorohoidon henkilökunnan kanssa on yhteydessä lapsen parempaan hyvinvointiin hoitopaikassa – (perustuu vanhempien arvioihin lapsesta). (Perheet 24/7 –hanke: Turja, Poikonen, Laakso &amp; </a:t>
            </a:r>
            <a:r>
              <a:rPr lang="fi-FI" baseline="0" dirty="0" err="1" smtClean="0"/>
              <a:t>Räíkkönen</a:t>
            </a:r>
            <a:r>
              <a:rPr lang="fi-FI" baseline="0" dirty="0" smtClean="0"/>
              <a:t>, 2014, konferenssiesitys)</a:t>
            </a:r>
          </a:p>
          <a:p>
            <a:endParaRPr lang="fi-FI" dirty="0" smtClean="0"/>
          </a:p>
          <a:p>
            <a:pPr marL="0" indent="0">
              <a:buFontTx/>
              <a:buNone/>
            </a:pPr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71A-4787-45F6-BE7A-034800ABA7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EC872-9FDA-4C6B-B263-85583ED3B2B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3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51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9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00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933700"/>
            <a:ext cx="4775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5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50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90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573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91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65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74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0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5325-7DA3-41AF-929B-85ED27BD1A10}" type="datetimeFigureOut">
              <a:rPr lang="fi-FI" smtClean="0"/>
              <a:t>3.2.2016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4E4C-CFD5-481E-92B2-508CCFD04F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16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3200" dirty="0" smtClean="0"/>
              <a:t>Vuorohoidon neuvottelupäivä </a:t>
            </a:r>
            <a:br>
              <a:rPr lang="fi-FI" sz="3200" dirty="0" smtClean="0"/>
            </a:br>
            <a:r>
              <a:rPr lang="fi-FI" sz="3200" dirty="0" smtClean="0"/>
              <a:t>varhaiskasvatuspäälliköille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Neuvottelupäivien tavoite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10634" y="3637451"/>
            <a:ext cx="6400800" cy="1752600"/>
          </a:xfrm>
        </p:spPr>
        <p:txBody>
          <a:bodyPr/>
          <a:lstStyle/>
          <a:p>
            <a:r>
              <a:rPr lang="fi-FI" dirty="0" smtClean="0"/>
              <a:t>Leena Turja</a:t>
            </a:r>
          </a:p>
          <a:p>
            <a:r>
              <a:rPr lang="fi-FI" dirty="0" smtClean="0"/>
              <a:t>22.10.2015</a:t>
            </a:r>
            <a:endParaRPr lang="fi-FI" dirty="0"/>
          </a:p>
        </p:txBody>
      </p:sp>
      <p:pic>
        <p:nvPicPr>
          <p:cNvPr id="5" name="Kuva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60165" y="4797152"/>
            <a:ext cx="1609142" cy="961132"/>
          </a:xfrm>
          <a:prstGeom prst="rect">
            <a:avLst/>
          </a:prstGeom>
        </p:spPr>
      </p:pic>
      <p:pic>
        <p:nvPicPr>
          <p:cNvPr id="11" name="Kuva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146" y="6190751"/>
            <a:ext cx="1111885" cy="528955"/>
          </a:xfrm>
          <a:prstGeom prst="rect">
            <a:avLst/>
          </a:prstGeom>
        </p:spPr>
      </p:pic>
      <p:pic>
        <p:nvPicPr>
          <p:cNvPr id="12" name="Kuva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052744" y="6151154"/>
            <a:ext cx="1558290" cy="546735"/>
          </a:xfrm>
          <a:prstGeom prst="rect">
            <a:avLst/>
          </a:prstGeom>
        </p:spPr>
      </p:pic>
      <p:pic>
        <p:nvPicPr>
          <p:cNvPr id="14" name="Kuva 13"/>
          <p:cNvPicPr/>
          <p:nvPr/>
        </p:nvPicPr>
        <p:blipFill>
          <a:blip r:embed="rId5"/>
          <a:stretch>
            <a:fillRect/>
          </a:stretch>
        </p:blipFill>
        <p:spPr>
          <a:xfrm>
            <a:off x="5281335" y="6190751"/>
            <a:ext cx="575945" cy="406400"/>
          </a:xfrm>
          <a:prstGeom prst="rect">
            <a:avLst/>
          </a:prstGeom>
        </p:spPr>
      </p:pic>
      <p:pic>
        <p:nvPicPr>
          <p:cNvPr id="15" name="Kuva 14"/>
          <p:cNvPicPr/>
          <p:nvPr/>
        </p:nvPicPr>
        <p:blipFill>
          <a:blip r:embed="rId6"/>
          <a:stretch>
            <a:fillRect/>
          </a:stretch>
        </p:blipFill>
        <p:spPr>
          <a:xfrm>
            <a:off x="7041902" y="6075498"/>
            <a:ext cx="734060" cy="759460"/>
          </a:xfrm>
          <a:prstGeom prst="rect">
            <a:avLst/>
          </a:prstGeom>
        </p:spPr>
      </p:pic>
      <p:sp>
        <p:nvSpPr>
          <p:cNvPr id="16" name="Tekstiruutu 15"/>
          <p:cNvSpPr txBox="1"/>
          <p:nvPr/>
        </p:nvSpPr>
        <p:spPr>
          <a:xfrm>
            <a:off x="7099270" y="337604"/>
            <a:ext cx="135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>
                <a:solidFill>
                  <a:schemeClr val="bg2">
                    <a:lumMod val="25000"/>
                  </a:schemeClr>
                </a:solidFill>
              </a:rPr>
              <a:t>OHOI-hanke</a:t>
            </a:r>
            <a:endParaRPr lang="fi-FI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7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fi-FI" sz="3600" b="1" dirty="0" smtClean="0">
                <a:solidFill>
                  <a:schemeClr val="bg2">
                    <a:lumMod val="25000"/>
                  </a:schemeClr>
                </a:solidFill>
              </a:rPr>
              <a:t>Kolmen tapaamisen &amp; välitehtävien</a:t>
            </a:r>
            <a:br>
              <a:rPr lang="fi-FI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i-FI" sz="3600" b="1" dirty="0" smtClean="0">
                <a:solidFill>
                  <a:schemeClr val="bg2">
                    <a:lumMod val="25000"/>
                  </a:schemeClr>
                </a:solidFill>
              </a:rPr>
              <a:t>prosessissa</a:t>
            </a:r>
            <a:br>
              <a:rPr lang="fi-FI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i-FI" sz="3600" b="1" dirty="0" smtClean="0">
                <a:solidFill>
                  <a:schemeClr val="bg2">
                    <a:lumMod val="25000"/>
                  </a:schemeClr>
                </a:solidFill>
              </a:rPr>
              <a:t> maakunnalliset ’raamit’ vuorohoidon järjestämiselle</a:t>
            </a:r>
            <a:endParaRPr lang="fi-FI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fi-FI" dirty="0" smtClean="0"/>
              <a:t>Mitä </a:t>
            </a:r>
            <a:r>
              <a:rPr lang="fi-FI" dirty="0"/>
              <a:t>voidaan yhteisesti linjata</a:t>
            </a:r>
            <a:r>
              <a:rPr lang="fi-FI" dirty="0" smtClean="0"/>
              <a:t>? </a:t>
            </a:r>
            <a:r>
              <a:rPr lang="fi-FI" dirty="0" smtClean="0">
                <a:sym typeface="Wingdings" panose="05000000000000000000" pitchFamily="2" charset="2"/>
              </a:rPr>
              <a:t> mitä jo linjattu?</a:t>
            </a:r>
            <a:endParaRPr lang="fi-FI" dirty="0"/>
          </a:p>
          <a:p>
            <a:pPr lvl="0"/>
            <a:r>
              <a:rPr lang="fi-FI" dirty="0"/>
              <a:t>Minkälaiset raamit auttaisivat kuntia palvelun </a:t>
            </a:r>
            <a:r>
              <a:rPr lang="fi-FI" dirty="0" smtClean="0"/>
              <a:t>järjestämisessä ja toteuttamisessa?</a:t>
            </a:r>
            <a:endParaRPr lang="fi-FI" dirty="0"/>
          </a:p>
          <a:p>
            <a:pPr lvl="0"/>
            <a:r>
              <a:rPr lang="fi-FI" dirty="0"/>
              <a:t>Mitkä lain kohdat koetaan hankalimmiksi vuorohoidon toteuttamisessa?</a:t>
            </a:r>
          </a:p>
          <a:p>
            <a:r>
              <a:rPr lang="fi-FI" dirty="0" smtClean="0"/>
              <a:t>Miten otetaan huomioon: </a:t>
            </a:r>
            <a:endParaRPr lang="fi-FI" dirty="0"/>
          </a:p>
          <a:p>
            <a:pPr lvl="1"/>
            <a:r>
              <a:rPr lang="fi-FI" dirty="0"/>
              <a:t>Lapsen, </a:t>
            </a:r>
            <a:r>
              <a:rPr lang="fi-FI" dirty="0" smtClean="0"/>
              <a:t>vanhempien &amp; työelämän, työntekijöiden sekä palvelun </a:t>
            </a:r>
            <a:r>
              <a:rPr lang="fi-FI" dirty="0"/>
              <a:t>tuottajan ja järjestäjän näkökulmat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146" y="6190751"/>
            <a:ext cx="1111885" cy="52895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136" y="6162040"/>
            <a:ext cx="1558290" cy="546735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651" y="6162040"/>
            <a:ext cx="1346200" cy="67310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5"/>
          <a:stretch>
            <a:fillRect/>
          </a:stretch>
        </p:blipFill>
        <p:spPr>
          <a:xfrm>
            <a:off x="7521363" y="6190751"/>
            <a:ext cx="575945" cy="406400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6"/>
          <a:stretch>
            <a:fillRect/>
          </a:stretch>
        </p:blipFill>
        <p:spPr>
          <a:xfrm>
            <a:off x="8182137" y="6010592"/>
            <a:ext cx="734060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2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700" b="1" dirty="0" smtClean="0"/>
              <a:t>POLITIIKKA, PALVELURAKENNE JA  LAINSÄÄDÄNTÖ</a:t>
            </a:r>
            <a:br>
              <a:rPr lang="fi-FI" sz="2700" b="1" dirty="0" smtClean="0"/>
            </a:br>
            <a:r>
              <a:rPr lang="fi-FI" sz="2200" b="1" dirty="0" smtClean="0"/>
              <a:t>Työaikalainsäädäntö, työ- ja perhepolitiikka</a:t>
            </a:r>
            <a:br>
              <a:rPr lang="fi-FI" sz="2200" b="1" dirty="0" smtClean="0"/>
            </a:br>
            <a:r>
              <a:rPr lang="fi-FI" sz="2200" b="1" dirty="0" smtClean="0"/>
              <a:t>24h-talouden säätely</a:t>
            </a:r>
            <a:br>
              <a:rPr lang="fi-FI" sz="2200" b="1" dirty="0" smtClean="0"/>
            </a:br>
            <a:r>
              <a:rPr lang="fi-FI" sz="2200" b="1" dirty="0" smtClean="0"/>
              <a:t>Päivähoito-/ varhaiskasvatuslaki, perusopetuslaki</a:t>
            </a:r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146" y="6190751"/>
            <a:ext cx="1111885" cy="52895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136" y="6162040"/>
            <a:ext cx="1558290" cy="546735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5"/>
          <a:stretch>
            <a:fillRect/>
          </a:stretch>
        </p:blipFill>
        <p:spPr>
          <a:xfrm>
            <a:off x="3092651" y="6162040"/>
            <a:ext cx="1346200" cy="67310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6"/>
          <a:stretch>
            <a:fillRect/>
          </a:stretch>
        </p:blipFill>
        <p:spPr>
          <a:xfrm>
            <a:off x="7521363" y="6190751"/>
            <a:ext cx="575945" cy="406400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7"/>
          <a:stretch>
            <a:fillRect/>
          </a:stretch>
        </p:blipFill>
        <p:spPr>
          <a:xfrm>
            <a:off x="8182137" y="6010592"/>
            <a:ext cx="734060" cy="759460"/>
          </a:xfrm>
          <a:prstGeom prst="rect">
            <a:avLst/>
          </a:prstGeom>
        </p:spPr>
      </p:pic>
      <p:graphicFrame>
        <p:nvGraphicFramePr>
          <p:cNvPr id="9" name="Kaaviokuv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9402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3769267" y="4149080"/>
            <a:ext cx="936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smtClean="0">
                <a:solidFill>
                  <a:schemeClr val="accent2">
                    <a:lumMod val="75000"/>
                  </a:schemeClr>
                </a:solidFill>
              </a:rPr>
              <a:t>Lapsi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860032" y="2060848"/>
            <a:ext cx="286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Työelämä, työnantaja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7261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PH- / varhaiskasvatuslaki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smtClean="0"/>
              <a:t>Hoitojärjestelyissä tavoitteena</a:t>
            </a:r>
          </a:p>
          <a:p>
            <a:r>
              <a:rPr lang="fi-FI" dirty="0" smtClean="0"/>
              <a:t> tarjota lapsen hoidon ja kasvatuksen kannalta sopiva hoitopaikka</a:t>
            </a:r>
          </a:p>
          <a:p>
            <a:pPr marL="0" indent="0">
              <a:buNone/>
            </a:pPr>
            <a:r>
              <a:rPr lang="fi-FI" dirty="0" smtClean="0"/>
              <a:t>ja</a:t>
            </a:r>
          </a:p>
          <a:p>
            <a:r>
              <a:rPr lang="fi-FI" dirty="0"/>
              <a:t>j</a:t>
            </a:r>
            <a:r>
              <a:rPr lang="fi-FI" dirty="0" smtClean="0"/>
              <a:t>atkuva hoito sinä vuorokauden aikana, jona sitä tarvitaan</a:t>
            </a:r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146" y="6190751"/>
            <a:ext cx="1111885" cy="52895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136" y="6162040"/>
            <a:ext cx="1558290" cy="546735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651" y="6162040"/>
            <a:ext cx="1346200" cy="67310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5"/>
          <a:stretch>
            <a:fillRect/>
          </a:stretch>
        </p:blipFill>
        <p:spPr>
          <a:xfrm>
            <a:off x="7521363" y="6190751"/>
            <a:ext cx="575945" cy="406400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6"/>
          <a:stretch>
            <a:fillRect/>
          </a:stretch>
        </p:blipFill>
        <p:spPr>
          <a:xfrm>
            <a:off x="8182137" y="6010592"/>
            <a:ext cx="734060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9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VK-laki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 smtClean="0"/>
              <a:t>Kunnan on huolehdittava siitä, että lasten päivähoitoa on saatavissa kunnan järjestämänä tai valvomana </a:t>
            </a:r>
            <a:r>
              <a:rPr lang="fi-FI" b="1" dirty="0" smtClean="0"/>
              <a:t>siinä laajuudessa ja sellaisin toimintamuodoin</a:t>
            </a:r>
            <a:r>
              <a:rPr lang="fi-FI" dirty="0" smtClean="0"/>
              <a:t> kuin kunnassa esiintyvä tarve edellyttää. </a:t>
            </a:r>
          </a:p>
          <a:p>
            <a:r>
              <a:rPr lang="fi-FI" dirty="0" smtClean="0"/>
              <a:t>Päivähoitoa suunniteltaessa ja järjestettäessä on huomioitava </a:t>
            </a:r>
            <a:r>
              <a:rPr lang="fi-FI" b="1" dirty="0" smtClean="0"/>
              <a:t>lapsen etu.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39146" y="6190751"/>
            <a:ext cx="1111885" cy="52895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136" y="6162040"/>
            <a:ext cx="1558290" cy="546735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651" y="6162040"/>
            <a:ext cx="1346200" cy="67310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5"/>
          <a:stretch>
            <a:fillRect/>
          </a:stretch>
        </p:blipFill>
        <p:spPr>
          <a:xfrm>
            <a:off x="7521363" y="6190751"/>
            <a:ext cx="575945" cy="406400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6"/>
          <a:stretch>
            <a:fillRect/>
          </a:stretch>
        </p:blipFill>
        <p:spPr>
          <a:xfrm>
            <a:off x="8182137" y="6010592"/>
            <a:ext cx="734060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VK-laki</a:t>
            </a:r>
            <a:r>
              <a:rPr lang="fi-FI" dirty="0" smtClean="0"/>
              <a:t>, </a:t>
            </a:r>
            <a:r>
              <a:rPr lang="fi-FI" dirty="0" err="1" smtClean="0"/>
              <a:t>PO-laki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Varhaiskasvatuksen tavoitteena </a:t>
            </a:r>
            <a:r>
              <a:rPr lang="fi-FI" dirty="0" smtClean="0"/>
              <a:t>viime kädessä </a:t>
            </a:r>
            <a:endParaRPr lang="fi-FI" b="1" dirty="0" smtClean="0"/>
          </a:p>
          <a:p>
            <a:r>
              <a:rPr lang="fi-FI" dirty="0" smtClean="0"/>
              <a:t>lapsen kasvun, kehityksen, oppimisen edellytysten, terveyden ja hyvinvoinnin edistäminen</a:t>
            </a:r>
          </a:p>
          <a:p>
            <a:pPr lvl="1"/>
            <a:r>
              <a:rPr lang="fi-FI" dirty="0" smtClean="0"/>
              <a:t>Monipuolinen toiminta (+ ympäristö, tilat)</a:t>
            </a:r>
          </a:p>
          <a:p>
            <a:pPr lvl="1"/>
            <a:r>
              <a:rPr lang="fi-FI" dirty="0" smtClean="0"/>
              <a:t>Tasa-arvoisuus, yhdenvertaisuus</a:t>
            </a:r>
          </a:p>
          <a:p>
            <a:pPr lvl="1"/>
            <a:r>
              <a:rPr lang="fi-FI" dirty="0" smtClean="0"/>
              <a:t>Pysyvät vuorovaikutussuhteet (lapset - henkilöstö)</a:t>
            </a:r>
          </a:p>
          <a:p>
            <a:pPr lvl="1"/>
            <a:r>
              <a:rPr lang="fi-FI" dirty="0" smtClean="0"/>
              <a:t>Osallisuus</a:t>
            </a:r>
          </a:p>
          <a:p>
            <a:pPr lvl="1"/>
            <a:r>
              <a:rPr lang="fi-FI" dirty="0" smtClean="0"/>
              <a:t>Kasvatusyhteistyö</a:t>
            </a:r>
          </a:p>
          <a:p>
            <a:pPr lvl="1"/>
            <a:r>
              <a:rPr lang="fi-FI" dirty="0" smtClean="0"/>
              <a:t>Terveellinen ja tarpeellinen ravinto</a:t>
            </a:r>
          </a:p>
          <a:p>
            <a:pPr lvl="1"/>
            <a:r>
              <a:rPr lang="fi-FI" dirty="0" smtClean="0"/>
              <a:t>Lapsen </a:t>
            </a:r>
            <a:r>
              <a:rPr lang="fi-FI" dirty="0" err="1" smtClean="0"/>
              <a:t>Va-Su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Lapsen osallistuminen esiopetukseen </a:t>
            </a:r>
            <a:r>
              <a:rPr lang="fi-FI" dirty="0" smtClean="0"/>
              <a:t>(velvoite)</a:t>
            </a:r>
            <a:endParaRPr lang="fi-FI" b="1" dirty="0" smtClean="0"/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4" name="Kuva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146" y="6190751"/>
            <a:ext cx="1111885" cy="52895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136" y="6162040"/>
            <a:ext cx="1558290" cy="546735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5"/>
          <a:stretch>
            <a:fillRect/>
          </a:stretch>
        </p:blipFill>
        <p:spPr>
          <a:xfrm>
            <a:off x="3092651" y="6162040"/>
            <a:ext cx="1346200" cy="67310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6"/>
          <a:stretch>
            <a:fillRect/>
          </a:stretch>
        </p:blipFill>
        <p:spPr>
          <a:xfrm>
            <a:off x="7521363" y="6190751"/>
            <a:ext cx="575945" cy="406400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7"/>
          <a:stretch>
            <a:fillRect/>
          </a:stretch>
        </p:blipFill>
        <p:spPr>
          <a:xfrm>
            <a:off x="8182137" y="6010592"/>
            <a:ext cx="734060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VK-laki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 err="1" smtClean="0"/>
              <a:t>VK:n</a:t>
            </a:r>
            <a:r>
              <a:rPr lang="fi-FI" dirty="0" smtClean="0"/>
              <a:t> järjestäjän arviointi- ja laadunvarmistus-velvollisuus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Järjestäminen: itse, yhteistyössä muiden kuntien kanssa, kuntayhtymän kautta, hankkimalla toiselta julkiselta tai yksityiseltä palveluntuottajalta   (+ palveluseteli)</a:t>
            </a:r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146" y="6190751"/>
            <a:ext cx="1111885" cy="52895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136" y="6162040"/>
            <a:ext cx="1558290" cy="546735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5"/>
          <a:stretch>
            <a:fillRect/>
          </a:stretch>
        </p:blipFill>
        <p:spPr>
          <a:xfrm>
            <a:off x="3092651" y="6162040"/>
            <a:ext cx="1346200" cy="67310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6"/>
          <a:stretch>
            <a:fillRect/>
          </a:stretch>
        </p:blipFill>
        <p:spPr>
          <a:xfrm>
            <a:off x="7521363" y="6190751"/>
            <a:ext cx="575945" cy="406400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7"/>
          <a:stretch>
            <a:fillRect/>
          </a:stretch>
        </p:blipFill>
        <p:spPr>
          <a:xfrm>
            <a:off x="8182137" y="6010592"/>
            <a:ext cx="734060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nuoli 2"/>
          <p:cNvSpPr/>
          <p:nvPr/>
        </p:nvSpPr>
        <p:spPr>
          <a:xfrm rot="16200000">
            <a:off x="4402263" y="1675084"/>
            <a:ext cx="627510" cy="518457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107504" y="1484784"/>
            <a:ext cx="1886309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65F2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fi-FI" b="1" dirty="0" smtClean="0"/>
          </a:p>
          <a:p>
            <a:pPr>
              <a:defRPr/>
            </a:pPr>
            <a:r>
              <a:rPr lang="fi-FI" sz="2000" b="1" dirty="0" smtClean="0">
                <a:solidFill>
                  <a:srgbClr val="A9005C"/>
                </a:solidFill>
              </a:rPr>
              <a:t>Vanhempien epätyypillinen työaika</a:t>
            </a:r>
            <a:endParaRPr lang="fi-FI" sz="2000" b="1" dirty="0">
              <a:solidFill>
                <a:srgbClr val="A9005C"/>
              </a:solidFill>
            </a:endParaRPr>
          </a:p>
          <a:p>
            <a:pPr>
              <a:defRPr/>
            </a:pP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 - Itse valittua vs. pakon sanelemaa</a:t>
            </a:r>
            <a:br>
              <a:rPr lang="fi-FI" sz="2000" dirty="0" smtClean="0"/>
            </a:br>
            <a:endParaRPr lang="fi-FI" sz="2000" dirty="0" smtClean="0"/>
          </a:p>
          <a:p>
            <a:pPr>
              <a:defRPr/>
            </a:pPr>
            <a:r>
              <a:rPr lang="fi-FI" sz="2000" dirty="0" smtClean="0"/>
              <a:t>- Ennakoitua vs. epävakaata </a:t>
            </a:r>
            <a:br>
              <a:rPr lang="fi-FI" sz="2000" dirty="0" smtClean="0"/>
            </a:br>
            <a:endParaRPr lang="fi-FI" sz="2000" dirty="0" smtClean="0"/>
          </a:p>
          <a:p>
            <a:pPr>
              <a:defRPr/>
            </a:pPr>
            <a:r>
              <a:rPr lang="fi-FI" sz="2000" dirty="0" smtClean="0"/>
              <a:t>- Työn kesto ja ajoittuminen</a:t>
            </a:r>
            <a:endParaRPr lang="fi-FI" sz="2000" dirty="0"/>
          </a:p>
        </p:txBody>
      </p:sp>
      <p:sp>
        <p:nvSpPr>
          <p:cNvPr id="5" name="Suorakulmio 4"/>
          <p:cNvSpPr/>
          <p:nvPr/>
        </p:nvSpPr>
        <p:spPr>
          <a:xfrm>
            <a:off x="2123728" y="1484784"/>
            <a:ext cx="2448272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65F2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i-FI" sz="2000" b="1" dirty="0" smtClean="0">
                <a:solidFill>
                  <a:srgbClr val="A9005C"/>
                </a:solidFill>
              </a:rPr>
              <a:t>Perheen voimavarat </a:t>
            </a:r>
            <a:br>
              <a:rPr lang="fi-FI" sz="2000" b="1" dirty="0" smtClean="0">
                <a:solidFill>
                  <a:srgbClr val="A9005C"/>
                </a:solidFill>
              </a:rPr>
            </a:br>
            <a:r>
              <a:rPr lang="fi-FI" sz="2000" b="1" dirty="0" smtClean="0">
                <a:solidFill>
                  <a:srgbClr val="A9005C"/>
                </a:solidFill>
              </a:rPr>
              <a:t>ja verkostot</a:t>
            </a:r>
            <a:br>
              <a:rPr lang="fi-FI" sz="2000" b="1" dirty="0" smtClean="0">
                <a:solidFill>
                  <a:srgbClr val="A9005C"/>
                </a:solidFill>
              </a:rPr>
            </a:br>
            <a:endParaRPr lang="fi-FI" sz="2400" b="1" dirty="0" smtClean="0">
              <a:solidFill>
                <a:srgbClr val="A9005C"/>
              </a:solidFill>
            </a:endParaRPr>
          </a:p>
          <a:p>
            <a:pPr>
              <a:defRPr/>
            </a:pPr>
            <a:r>
              <a:rPr lang="fi-FI" sz="2000" dirty="0" smtClean="0"/>
              <a:t>- Työ - perhe </a:t>
            </a:r>
            <a:endParaRPr lang="fi-FI" sz="2000" dirty="0"/>
          </a:p>
          <a:p>
            <a:pPr>
              <a:defRPr/>
            </a:pPr>
            <a:r>
              <a:rPr lang="fi-FI" sz="2000" dirty="0" smtClean="0"/>
              <a:t>- Vanhemmuus</a:t>
            </a:r>
          </a:p>
          <a:p>
            <a:pPr>
              <a:defRPr/>
            </a:pPr>
            <a:r>
              <a:rPr lang="fi-FI" sz="2000" dirty="0" smtClean="0"/>
              <a:t>- Perheen arki</a:t>
            </a:r>
          </a:p>
          <a:p>
            <a:pPr>
              <a:defRPr/>
            </a:pPr>
            <a:r>
              <a:rPr lang="fi-FI" sz="2000" dirty="0" smtClean="0"/>
              <a:t>- Yhdellä vai useammalla aikuisella kasvatusvastuu</a:t>
            </a:r>
          </a:p>
          <a:p>
            <a:pPr>
              <a:defRPr/>
            </a:pPr>
            <a:r>
              <a:rPr lang="fi-FI" sz="2000" dirty="0" smtClean="0"/>
              <a:t>- Sosiaalinen tuki</a:t>
            </a:r>
          </a:p>
          <a:p>
            <a:pPr>
              <a:defRPr/>
            </a:pPr>
            <a:r>
              <a:rPr lang="fi-FI" sz="2000" dirty="0" smtClean="0"/>
              <a:t>- Talous</a:t>
            </a:r>
          </a:p>
        </p:txBody>
      </p:sp>
      <p:sp>
        <p:nvSpPr>
          <p:cNvPr id="7" name="Suorakulmio 6"/>
          <p:cNvSpPr/>
          <p:nvPr/>
        </p:nvSpPr>
        <p:spPr>
          <a:xfrm>
            <a:off x="4644008" y="1196752"/>
            <a:ext cx="2808312" cy="51125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i-FI" sz="2400" b="1" dirty="0" smtClean="0">
                <a:solidFill>
                  <a:srgbClr val="A9005C"/>
                </a:solidFill>
              </a:rPr>
              <a:t>Vuorohoito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P</a:t>
            </a:r>
            <a:r>
              <a:rPr lang="fi-FI" sz="2400" dirty="0" smtClean="0"/>
              <a:t>ysyvyys, </a:t>
            </a:r>
            <a:r>
              <a:rPr lang="fi-FI" sz="2400" b="1" dirty="0" smtClean="0"/>
              <a:t>e</a:t>
            </a:r>
            <a:r>
              <a:rPr lang="fi-FI" sz="2400" dirty="0" smtClean="0"/>
              <a:t>nnustettavuus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b="1" dirty="0" smtClean="0"/>
              <a:t>L</a:t>
            </a:r>
            <a:r>
              <a:rPr lang="fi-FI" sz="2400" dirty="0" smtClean="0"/>
              <a:t>aadukas varhaiskasvatus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b="1" dirty="0" smtClean="0"/>
              <a:t>V</a:t>
            </a:r>
            <a:r>
              <a:rPr lang="fi-FI" sz="2400" dirty="0" smtClean="0"/>
              <a:t>anhemmuuden tukeminen </a:t>
            </a:r>
            <a:r>
              <a:rPr lang="fi-FI" sz="2400" b="1" dirty="0" smtClean="0"/>
              <a:t>s</a:t>
            </a:r>
            <a:r>
              <a:rPr lang="fi-FI" sz="2400" dirty="0" smtClean="0"/>
              <a:t>uodattamalla stressiä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400" b="1" dirty="0"/>
              <a:t>K</a:t>
            </a:r>
            <a:r>
              <a:rPr lang="fi-FI" sz="2400" dirty="0" smtClean="0"/>
              <a:t>asvatus-kumppanuus ja </a:t>
            </a:r>
            <a:r>
              <a:rPr lang="fi-FI" sz="2400" b="1" dirty="0" smtClean="0"/>
              <a:t>k</a:t>
            </a:r>
            <a:r>
              <a:rPr lang="fi-FI" sz="2400" dirty="0" smtClean="0"/>
              <a:t>eskustelutuki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524328" y="1484784"/>
            <a:ext cx="1525365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800" b="1" dirty="0" smtClean="0">
                <a:solidFill>
                  <a:schemeClr val="accent5">
                    <a:lumMod val="75000"/>
                  </a:schemeClr>
                </a:solidFill>
              </a:rPr>
              <a:t>Lapsen </a:t>
            </a:r>
            <a:r>
              <a:rPr lang="fi-FI" sz="2800" b="1" dirty="0" err="1" smtClean="0">
                <a:solidFill>
                  <a:schemeClr val="accent5">
                    <a:lumMod val="75000"/>
                  </a:schemeClr>
                </a:solidFill>
              </a:rPr>
              <a:t>hyvin-</a:t>
            </a:r>
            <a:endParaRPr lang="fi-FI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fi-FI" sz="2800" b="1" dirty="0" smtClean="0">
                <a:solidFill>
                  <a:schemeClr val="accent5">
                    <a:lumMod val="75000"/>
                  </a:schemeClr>
                </a:solidFill>
              </a:rPr>
              <a:t>vointi</a:t>
            </a:r>
            <a:endParaRPr lang="fi-FI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504" y="260648"/>
            <a:ext cx="8726165" cy="9633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600" b="1" dirty="0" smtClean="0">
                <a:solidFill>
                  <a:srgbClr val="00B050"/>
                </a:solidFill>
              </a:rPr>
              <a:t>Vuorohoito tasapainottamassa arkea</a:t>
            </a:r>
            <a:endParaRPr lang="fi-FI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dirty="0" smtClean="0"/>
              <a:t>Linjauksissa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dirty="0" smtClean="0"/>
              <a:t>Suunnitelmallinen ja systemaattinen </a:t>
            </a:r>
            <a:r>
              <a:rPr lang="fi-FI" b="1" dirty="0" smtClean="0">
                <a:solidFill>
                  <a:schemeClr val="accent2">
                    <a:lumMod val="75000"/>
                  </a:schemeClr>
                </a:solidFill>
              </a:rPr>
              <a:t>yhteistyö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i-FI" dirty="0" smtClean="0"/>
              <a:t>(syyllistämätön) keskustelu avainkysymyksistä, lapsen etu edellä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b="1" dirty="0" smtClean="0">
                <a:solidFill>
                  <a:schemeClr val="accent2">
                    <a:lumMod val="75000"/>
                  </a:schemeClr>
                </a:solidFill>
              </a:rPr>
              <a:t>Perheen omat keinot </a:t>
            </a:r>
            <a:r>
              <a:rPr lang="fi-FI" dirty="0" smtClean="0"/>
              <a:t>sensitiivisten ajankohtien ja hoitoaikojen kertapituuksien suhteen?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b="1" dirty="0" smtClean="0">
                <a:solidFill>
                  <a:schemeClr val="accent2">
                    <a:lumMod val="75000"/>
                  </a:schemeClr>
                </a:solidFill>
              </a:rPr>
              <a:t>Moninaisuuden johtaminen</a:t>
            </a:r>
            <a:r>
              <a:rPr lang="fi-FI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dirty="0" smtClean="0"/>
              <a:t>ja elämänkaariajattelu vuorohoitoyksiköissä ja muissa 24/-työpaikoissa </a:t>
            </a:r>
          </a:p>
          <a:p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146" y="6190751"/>
            <a:ext cx="1111885" cy="52895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6136" y="6162040"/>
            <a:ext cx="1558290" cy="546735"/>
          </a:xfrm>
          <a:prstGeom prst="rect">
            <a:avLst/>
          </a:prstGeom>
        </p:spPr>
      </p:pic>
      <p:pic>
        <p:nvPicPr>
          <p:cNvPr id="6" name="Kuva 5"/>
          <p:cNvPicPr/>
          <p:nvPr/>
        </p:nvPicPr>
        <p:blipFill>
          <a:blip r:embed="rId5"/>
          <a:stretch>
            <a:fillRect/>
          </a:stretch>
        </p:blipFill>
        <p:spPr>
          <a:xfrm>
            <a:off x="3092651" y="6162040"/>
            <a:ext cx="1346200" cy="673100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6"/>
          <a:stretch>
            <a:fillRect/>
          </a:stretch>
        </p:blipFill>
        <p:spPr>
          <a:xfrm>
            <a:off x="7521363" y="6190751"/>
            <a:ext cx="575945" cy="406400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7"/>
          <a:stretch>
            <a:fillRect/>
          </a:stretch>
        </p:blipFill>
        <p:spPr>
          <a:xfrm>
            <a:off x="8182137" y="6010592"/>
            <a:ext cx="734060" cy="7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1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374</Words>
  <Application>Microsoft Office PowerPoint</Application>
  <PresentationFormat>Näytössä katseltava diaesitys (4:3)</PresentationFormat>
  <Paragraphs>95</Paragraphs>
  <Slides>9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Office-teema</vt:lpstr>
      <vt:lpstr>Vuorohoidon neuvottelupäivä  varhaiskasvatuspäälliköille  Neuvottelupäivien tavoite</vt:lpstr>
      <vt:lpstr>Kolmen tapaamisen &amp; välitehtävien prosessissa  maakunnalliset ’raamit’ vuorohoidon järjestämiselle</vt:lpstr>
      <vt:lpstr>POLITIIKKA, PALVELURAKENNE JA  LAINSÄÄDÄNTÖ Työaikalainsäädäntö, työ- ja perhepolitiikka 24h-talouden säätely Päivähoito-/ varhaiskasvatuslaki, perusopetuslaki</vt:lpstr>
      <vt:lpstr>PH- / varhaiskasvatuslaki</vt:lpstr>
      <vt:lpstr>VK-laki</vt:lpstr>
      <vt:lpstr>VK-laki, PO-laki</vt:lpstr>
      <vt:lpstr>VK-laki</vt:lpstr>
      <vt:lpstr>PowerPoint-esitys</vt:lpstr>
      <vt:lpstr>Linjauksissa</vt:lpstr>
    </vt:vector>
  </TitlesOfParts>
  <Company>University of Jyväskylä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Vuorohoidon neuvottelupäivä  varhaiskasvatuspäälliköille  Neuvottelupäivien tavoite</dc:title>
  <dc:creator>Turja Leena</dc:creator>
  <cp:lastModifiedBy>Hintikka Timo</cp:lastModifiedBy>
  <cp:revision>8</cp:revision>
  <dcterms:created xsi:type="dcterms:W3CDTF">2015-10-21T13:58:06Z</dcterms:created>
  <dcterms:modified xsi:type="dcterms:W3CDTF">2016-02-03T10:28:39Z</dcterms:modified>
</cp:coreProperties>
</file>