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69" r:id="rId5"/>
    <p:sldId id="290" r:id="rId6"/>
    <p:sldId id="307" r:id="rId7"/>
    <p:sldId id="306" r:id="rId8"/>
    <p:sldId id="291" r:id="rId9"/>
    <p:sldId id="292" r:id="rId10"/>
    <p:sldId id="293" r:id="rId11"/>
    <p:sldId id="294" r:id="rId12"/>
    <p:sldId id="295" r:id="rId13"/>
    <p:sldId id="305" r:id="rId14"/>
    <p:sldId id="302" r:id="rId15"/>
    <p:sldId id="303" r:id="rId16"/>
    <p:sldId id="304" r:id="rId17"/>
    <p:sldId id="28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1"/>
    <a:srgbClr val="00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0C9B9-E2A1-E84C-AE79-2EA30CE3F126}" type="datetimeFigureOut">
              <a:t>20.4.2016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3190-6FC8-574A-8416-5C8C1FAE585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641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33C0-B4D9-B94A-AA23-4EB83E19FCA8}" type="datetimeFigureOut">
              <a:t>20.4.2016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4D1E-523F-584A-A292-E2749E5F57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09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4D1E-523F-584A-A292-E2749E5F571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27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4D1E-523F-584A-A292-E2749E5F571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1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9388"/>
            <a:ext cx="6400800" cy="131445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525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42AB-FA5E-47BD-813B-D142B1038B45}" type="datetime3">
              <a:rPr lang="fi-FI" smtClean="0"/>
              <a:t>20/4/16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C4AA-1FE6-4FF5-A66B-C162ACEBF217}" type="datetime3">
              <a:rPr lang="fi-FI" smtClean="0"/>
              <a:t>20/4/16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606800" cy="8572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200151"/>
            <a:ext cx="3606800" cy="3394472"/>
          </a:xfrm>
        </p:spPr>
        <p:txBody>
          <a:bodyPr/>
          <a:lstStyle>
            <a:lvl1pPr>
              <a:defRPr sz="1400"/>
            </a:lvl1pPr>
            <a:lvl2pPr marL="342900" indent="-342900">
              <a:buFont typeface="+mj-lt"/>
              <a:buAutoNum type="arabicPeriod"/>
              <a:defRPr sz="1400"/>
            </a:lvl2pPr>
            <a:lvl3pPr marL="541338" indent="-185738">
              <a:buNone/>
              <a:defRPr sz="1200"/>
            </a:lvl3pPr>
            <a:lvl4pPr marL="541338" indent="-185738">
              <a:defRPr sz="1000"/>
            </a:lvl4pPr>
            <a:lvl5pPr marL="541338" indent="-185738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4572000" y="2057400"/>
            <a:ext cx="22987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6870700" y="2057400"/>
            <a:ext cx="22860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3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53-1F0E-4316-80F1-40029C0C7398}" type="datetime3">
              <a:rPr lang="fi-FI" smtClean="0"/>
              <a:t>20/4/16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12700" y="0"/>
            <a:ext cx="45720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13300" y="205979"/>
            <a:ext cx="3606800" cy="8572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813300" y="1200151"/>
            <a:ext cx="3606800" cy="3394472"/>
          </a:xfrm>
        </p:spPr>
        <p:txBody>
          <a:bodyPr/>
          <a:lstStyle>
            <a:lvl1pPr>
              <a:defRPr sz="1400"/>
            </a:lvl1pPr>
            <a:lvl2pPr marL="342900" indent="-342900">
              <a:buFont typeface="+mj-lt"/>
              <a:buAutoNum type="arabicPeriod"/>
              <a:defRPr sz="1400"/>
            </a:lvl2pPr>
            <a:lvl3pPr marL="541338" indent="-185738">
              <a:buNone/>
              <a:defRPr sz="1200"/>
            </a:lvl3pPr>
            <a:lvl4pPr marL="541338" indent="-185738">
              <a:defRPr sz="1000"/>
            </a:lvl4pPr>
            <a:lvl5pPr marL="541338" indent="-185738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-12700" y="2057400"/>
            <a:ext cx="22987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/>
          </p:nvPr>
        </p:nvSpPr>
        <p:spPr>
          <a:xfrm>
            <a:off x="2286000" y="2057400"/>
            <a:ext cx="2286000" cy="205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DB57-A2B7-4CCF-BF0B-19A9AC723634}" type="datetime3">
              <a:rPr lang="fi-FI" smtClean="0"/>
              <a:t>20/4/16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B303-FBFC-4E1D-ACE4-23A4718D76F6}" type="datetime3">
              <a:rPr lang="fi-FI" smtClean="0"/>
              <a:t>20/4/16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ctr">
              <a:defRPr/>
            </a:lvl1pPr>
            <a:lvl2pPr marL="0" indent="0" algn="ctr"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687-456D-4984-B20F-D10F5BD2AA58}" type="datetime3">
              <a:rPr lang="fi-FI" smtClean="0"/>
              <a:t>20/4/16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6895-AAF1-4957-963D-CDFC7BCEAFD9}" type="datetime3">
              <a:rPr lang="fi-FI" smtClean="0"/>
              <a:t>20/4/16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6B52-3CF1-4BF4-9E81-4C5FC4949723}" type="datetime3">
              <a:rPr lang="fi-FI" smtClean="0"/>
              <a:t>20/4/16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Jarkko Venäläinen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5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42A-56C4-4381-9717-1D9C66971A88}" type="datetime3">
              <a:rPr lang="fi-FI" smtClean="0"/>
              <a:t>20/4/16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Jarkko Venäläinen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DCF9-0265-4B94-9217-EBB57DB16135}" type="datetime3">
              <a:rPr lang="fi-FI" smtClean="0"/>
              <a:t>20/4/16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A3C7B-87B8-49E4-8B8E-71005EB91888}" type="datetime3">
              <a:rPr lang="fi-FI" smtClean="0"/>
              <a:t>20/4/16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606800" cy="8572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200151"/>
            <a:ext cx="3606800" cy="3394472"/>
          </a:xfrm>
        </p:spPr>
        <p:txBody>
          <a:bodyPr/>
          <a:lstStyle>
            <a:lvl1pPr>
              <a:defRPr sz="1400"/>
            </a:lvl1pPr>
            <a:lvl2pPr marL="342900" indent="-342900">
              <a:buFont typeface="+mj-lt"/>
              <a:buAutoNum type="arabicPeriod"/>
              <a:defRPr sz="1400"/>
            </a:lvl2pPr>
            <a:lvl3pPr marL="541338" indent="-185738">
              <a:buNone/>
              <a:defRPr sz="1200"/>
            </a:lvl3pPr>
            <a:lvl4pPr marL="541338" indent="-185738">
              <a:defRPr sz="1000"/>
            </a:lvl4pPr>
            <a:lvl5pPr marL="541338" indent="-185738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746D-B075-4C69-A8E7-10B9C0707ADD}" type="datetime3">
              <a:rPr lang="fi-FI" smtClean="0"/>
              <a:t>20/4/16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13300" y="205979"/>
            <a:ext cx="3606800" cy="8572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813300" y="1200151"/>
            <a:ext cx="3873500" cy="3394472"/>
          </a:xfrm>
        </p:spPr>
        <p:txBody>
          <a:bodyPr/>
          <a:lstStyle>
            <a:lvl1pPr>
              <a:defRPr sz="1400"/>
            </a:lvl1pPr>
            <a:lvl2pPr marL="342900" indent="-342900">
              <a:buFont typeface="+mj-lt"/>
              <a:buAutoNum type="arabicPeriod"/>
              <a:defRPr sz="1400"/>
            </a:lvl2pPr>
            <a:lvl3pPr marL="541338" indent="-185738">
              <a:buNone/>
              <a:defRPr sz="1200"/>
            </a:lvl3pPr>
            <a:lvl4pPr marL="541338" indent="-185738">
              <a:defRPr sz="1000"/>
            </a:lvl4pPr>
            <a:lvl5pPr marL="541338" indent="-185738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78363"/>
            <a:ext cx="1473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spc="0">
                <a:solidFill>
                  <a:schemeClr val="tx1"/>
                </a:solidFill>
              </a:defRPr>
            </a:lvl1pPr>
          </a:lstStyle>
          <a:p>
            <a:fld id="{EF1DD606-8967-40D6-B3DB-F235B080CAEE}" type="datetime3">
              <a:rPr lang="fi-FI" smtClean="0"/>
              <a:t>20/4/16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783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spc="0">
                <a:solidFill>
                  <a:srgbClr val="252525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 descr="ISKU_LOGO_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406107"/>
            <a:ext cx="151699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1" r:id="rId3"/>
    <p:sldLayoutId id="2147493468" r:id="rId4"/>
    <p:sldLayoutId id="2147493469" r:id="rId5"/>
    <p:sldLayoutId id="2147493467" r:id="rId6"/>
    <p:sldLayoutId id="2147493461" r:id="rId7"/>
    <p:sldLayoutId id="2147493470" r:id="rId8"/>
    <p:sldLayoutId id="2147493472" r:id="rId9"/>
    <p:sldLayoutId id="2147493473" r:id="rId10"/>
    <p:sldLayoutId id="2147493474" r:id="rId11"/>
    <p:sldLayoutId id="214749346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kern="1200" spc="-50" baseline="0">
          <a:solidFill>
            <a:srgbClr val="252525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1600" kern="1200" spc="0">
          <a:solidFill>
            <a:schemeClr val="tx1"/>
          </a:solidFill>
          <a:latin typeface="Arial"/>
          <a:ea typeface="+mn-ea"/>
          <a:cs typeface="Arial"/>
        </a:defRPr>
      </a:lvl1pPr>
      <a:lvl2pPr marL="177800" indent="-177800" algn="l" defTabSz="457200" rtl="0" eaLnBrk="1" latinLnBrk="0" hangingPunct="1">
        <a:spcBef>
          <a:spcPct val="20000"/>
        </a:spcBef>
        <a:buFont typeface="Arial"/>
        <a:buChar char="•"/>
        <a:defRPr sz="1600" kern="1200" spc="0">
          <a:solidFill>
            <a:schemeClr val="tx1"/>
          </a:solidFill>
          <a:latin typeface="Arial"/>
          <a:ea typeface="+mn-ea"/>
          <a:cs typeface="Arial"/>
        </a:defRPr>
      </a:lvl2pPr>
      <a:lvl3pPr marL="5969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 spc="0">
          <a:solidFill>
            <a:schemeClr val="tx1"/>
          </a:solidFill>
          <a:latin typeface="Arial"/>
          <a:ea typeface="+mn-ea"/>
          <a:cs typeface="Arial"/>
        </a:defRPr>
      </a:lvl3pPr>
      <a:lvl4pPr marL="9017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 spc="0">
          <a:solidFill>
            <a:schemeClr val="tx1"/>
          </a:solidFill>
          <a:latin typeface="Arial"/>
          <a:ea typeface="+mn-ea"/>
          <a:cs typeface="Arial"/>
        </a:defRPr>
      </a:lvl4pPr>
      <a:lvl5pPr marL="9017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 spc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910" y="750077"/>
            <a:ext cx="7772400" cy="1102519"/>
          </a:xfrm>
        </p:spPr>
        <p:txBody>
          <a:bodyPr>
            <a:noAutofit/>
          </a:bodyPr>
          <a:lstStyle/>
          <a:p>
            <a:r>
              <a:rPr lang="fi-FI" sz="4400" spc="-200" dirty="0" smtClean="0">
                <a:solidFill>
                  <a:srgbClr val="FFFFFF"/>
                </a:solidFill>
              </a:rPr>
              <a:t>Nova </a:t>
            </a:r>
            <a:r>
              <a:rPr lang="fi-FI" sz="4400" spc="-200" dirty="0" err="1" smtClean="0">
                <a:solidFill>
                  <a:srgbClr val="FFFFFF"/>
                </a:solidFill>
              </a:rPr>
              <a:t>Scola</a:t>
            </a:r>
            <a:r>
              <a:rPr lang="fi-FI" sz="4400" spc="-200" dirty="0" smtClean="0">
                <a:solidFill>
                  <a:srgbClr val="FFFFFF"/>
                </a:solidFill>
              </a:rPr>
              <a:t> Finlandia</a:t>
            </a:r>
            <a:endParaRPr lang="en-US" sz="4400" spc="-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710" y="1669248"/>
            <a:ext cx="6400800" cy="1314450"/>
          </a:xfrm>
        </p:spPr>
        <p:txBody>
          <a:bodyPr/>
          <a:lstStyle/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sz="3200" smtClean="0">
                <a:solidFill>
                  <a:schemeClr val="bg1"/>
                </a:solidFill>
              </a:rPr>
              <a:t>Teemaseminaarin </a:t>
            </a:r>
            <a:r>
              <a:rPr lang="fi-FI" sz="3200" dirty="0" smtClean="0">
                <a:solidFill>
                  <a:schemeClr val="bg1"/>
                </a:solidFill>
              </a:rPr>
              <a:t>Osanottajat</a:t>
            </a:r>
            <a:endParaRPr lang="fi-FI" sz="3200" dirty="0" smtClean="0">
              <a:solidFill>
                <a:schemeClr val="bg1"/>
              </a:solidFill>
            </a:endParaRPr>
          </a:p>
          <a:p>
            <a:r>
              <a:rPr lang="fi-FI" sz="3200" dirty="0" smtClean="0">
                <a:solidFill>
                  <a:schemeClr val="bg1"/>
                </a:solidFill>
              </a:rPr>
              <a:t>Tervetuloa </a:t>
            </a:r>
            <a:r>
              <a:rPr lang="fi-FI" sz="3200" dirty="0" err="1" smtClean="0">
                <a:solidFill>
                  <a:schemeClr val="bg1"/>
                </a:solidFill>
              </a:rPr>
              <a:t>hk</a:t>
            </a:r>
            <a:r>
              <a:rPr lang="fi-FI" sz="3200" dirty="0" smtClean="0">
                <a:solidFill>
                  <a:schemeClr val="bg1"/>
                </a:solidFill>
              </a:rPr>
              <a:t>-kaupunki </a:t>
            </a:r>
            <a:r>
              <a:rPr lang="fi-FI" sz="3200" dirty="0" smtClean="0">
                <a:solidFill>
                  <a:schemeClr val="bg1"/>
                </a:solidFill>
              </a:rPr>
              <a:t>Lahteen!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20. – </a:t>
            </a:r>
            <a:r>
              <a:rPr lang="fi-FI" dirty="0" smtClean="0">
                <a:solidFill>
                  <a:schemeClr val="bg1"/>
                </a:solidFill>
              </a:rPr>
              <a:t>21.04.2016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Jarkko Venäläinen, </a:t>
            </a:r>
            <a:r>
              <a:rPr lang="fi-FI" dirty="0" err="1" smtClean="0">
                <a:solidFill>
                  <a:schemeClr val="bg1"/>
                </a:solidFill>
              </a:rPr>
              <a:t>asiakkuusjohtaja</a:t>
            </a:r>
            <a:endParaRPr lang="fi-FI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2"/>
          <p:cNvSpPr txBox="1">
            <a:spLocks/>
          </p:cNvSpPr>
          <p:nvPr/>
        </p:nvSpPr>
        <p:spPr>
          <a:xfrm>
            <a:off x="0" y="474586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 smtClean="0"/>
              <a:t>Jarkko Venäläinen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8632" y="-197487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Materiaalit ja pinnoitteet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5" y="857250"/>
            <a:ext cx="2942075" cy="2942075"/>
          </a:xfrm>
          <a:prstGeom prst="rect">
            <a:avLst/>
          </a:prstGeom>
        </p:spPr>
      </p:pic>
      <p:sp>
        <p:nvSpPr>
          <p:cNvPr id="13" name="Alaotsikko 1"/>
          <p:cNvSpPr>
            <a:spLocks noGrp="1"/>
          </p:cNvSpPr>
          <p:nvPr>
            <p:ph sz="half" idx="1"/>
          </p:nvPr>
        </p:nvSpPr>
        <p:spPr>
          <a:xfrm>
            <a:off x="455917" y="678175"/>
            <a:ext cx="5175849" cy="3394472"/>
          </a:xfrm>
        </p:spPr>
        <p:txBody>
          <a:bodyPr>
            <a:normAutofit/>
          </a:bodyPr>
          <a:lstStyle/>
          <a:p>
            <a:pPr algn="l"/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GPP ohjaa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Ympäristöä säästävät julkiset hankinnat</a:t>
            </a:r>
            <a:endParaRPr lang="fi-FI" sz="1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Cr3+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kromaus, </a:t>
            </a:r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jauhemaalaus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&gt; ei liuotinpäästöjä</a:t>
            </a: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Kotimaiset </a:t>
            </a:r>
            <a:r>
              <a:rPr lang="fi-FI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SertiPur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– sertifioidut pehmusteet</a:t>
            </a:r>
          </a:p>
          <a:p>
            <a:pPr algn="l"/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Liimat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vesiohentesia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tai liuotteettomia </a:t>
            </a:r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sulateliimoja</a:t>
            </a:r>
          </a:p>
          <a:p>
            <a:pPr algn="l"/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Yli 50 </a:t>
            </a:r>
            <a:r>
              <a:rPr lang="fi-FI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muoviosat kierrätysmerkitty</a:t>
            </a:r>
          </a:p>
          <a:p>
            <a:pPr algn="l"/>
            <a:r>
              <a:rPr lang="fi-FI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on sitoutunut pakkausten hyötykäyttö velvoitteen täyttymiseen</a:t>
            </a:r>
            <a:endParaRPr lang="fi-FI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5518808" y="1030724"/>
            <a:ext cx="33939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Ympäristöjärjestelmä</a:t>
            </a:r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 </a:t>
            </a:r>
            <a:endParaRPr lang="fi-FI" sz="1200" dirty="0" smtClean="0">
              <a:solidFill>
                <a:schemeClr val="bg1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ISO 14004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 </a:t>
            </a:r>
          </a:p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Laadunhallinta 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ISO 9001</a:t>
            </a:r>
          </a:p>
          <a:p>
            <a:pPr algn="ctr"/>
            <a:endParaRPr lang="fi-FI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Alkuperän seuranta</a:t>
            </a:r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 </a:t>
            </a:r>
            <a:endParaRPr lang="fi-FI" sz="1200" dirty="0" smtClean="0">
              <a:solidFill>
                <a:schemeClr val="bg1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PEFC ST 2002:2010	     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Excellence </a:t>
            </a:r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–malli</a:t>
            </a:r>
            <a:r>
              <a:rPr lang="fi-FI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EFQM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3" y="4159384"/>
            <a:ext cx="572987" cy="92367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71" y="4312287"/>
            <a:ext cx="1267490" cy="688576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88" y="4337730"/>
            <a:ext cx="1089761" cy="566979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2" b="17710"/>
          <a:stretch/>
        </p:blipFill>
        <p:spPr>
          <a:xfrm>
            <a:off x="7759078" y="4414906"/>
            <a:ext cx="909154" cy="3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857251" y="0"/>
            <a:ext cx="74295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6" name="Tekstiruutu 5"/>
          <p:cNvSpPr txBox="1"/>
          <p:nvPr/>
        </p:nvSpPr>
        <p:spPr>
          <a:xfrm>
            <a:off x="2755324" y="645211"/>
            <a:ext cx="310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1 200 000 kpl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488408" y="2616054"/>
            <a:ext cx="183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42 000 m2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259412" y="1663001"/>
            <a:ext cx="3388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300</a:t>
            </a:r>
            <a:r>
              <a:rPr lang="fi-FI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km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599977" y="1671376"/>
            <a:ext cx="213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470 000 m2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577951" y="3559048"/>
            <a:ext cx="2125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1500-2000 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194855" y="3333175"/>
            <a:ext cx="298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1 000 000 kpl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040129" y="114967"/>
            <a:ext cx="313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spc="225" dirty="0">
                <a:solidFill>
                  <a:schemeClr val="bg1"/>
                </a:solidFill>
                <a:latin typeface="Century Gothic" panose="020B0502020202020204" pitchFamily="34" charset="0"/>
              </a:rPr>
              <a:t>VUODEN 2015 LUKUJA…</a:t>
            </a:r>
          </a:p>
        </p:txBody>
      </p:sp>
    </p:spTree>
    <p:extLst>
      <p:ext uri="{BB962C8B-B14F-4D97-AF65-F5344CB8AC3E}">
        <p14:creationId xmlns:p14="http://schemas.microsoft.com/office/powerpoint/2010/main" val="31883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857251" y="0"/>
            <a:ext cx="74295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6" name="Tekstiruutu 5"/>
          <p:cNvSpPr txBox="1"/>
          <p:nvPr/>
        </p:nvSpPr>
        <p:spPr>
          <a:xfrm>
            <a:off x="2755324" y="645211"/>
            <a:ext cx="310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1 200 000 kpl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488408" y="2616054"/>
            <a:ext cx="183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42 000 m2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259412" y="1663001"/>
            <a:ext cx="3388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275 km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599978" y="1671376"/>
            <a:ext cx="237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470 000 m2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577952" y="3559048"/>
            <a:ext cx="2210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1500-2000 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194855" y="3333175"/>
            <a:ext cx="2894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1 000 000 kpl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673687" y="1141501"/>
            <a:ext cx="183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poratappeja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837599" y="2953784"/>
            <a:ext cx="183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koivuvaneria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5955078" y="2569205"/>
            <a:ext cx="183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Pintakangasmenekki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141854" y="2018851"/>
            <a:ext cx="183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Levyjä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506642" y="3965854"/>
            <a:ext cx="211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Valmista kalusteyksikköä / pv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1649349" y="3798533"/>
            <a:ext cx="183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99CC00"/>
                </a:solidFill>
                <a:latin typeface="Futura Light" pitchFamily="34" charset="0"/>
              </a:rPr>
              <a:t>Levykomponenttia</a:t>
            </a:r>
          </a:p>
        </p:txBody>
      </p:sp>
    </p:spTree>
    <p:extLst>
      <p:ext uri="{BB962C8B-B14F-4D97-AF65-F5344CB8AC3E}">
        <p14:creationId xmlns:p14="http://schemas.microsoft.com/office/powerpoint/2010/main" val="507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4778" cy="5156197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991032" y="3973122"/>
            <a:ext cx="518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smtClean="0">
                <a:solidFill>
                  <a:schemeClr val="bg1"/>
                </a:solidFill>
              </a:rPr>
              <a:t>KIITOS JA MUKAVAA ILTAA!</a:t>
            </a:r>
            <a:endParaRPr lang="fi-F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2"/>
          <p:cNvSpPr txBox="1">
            <a:spLocks/>
          </p:cNvSpPr>
          <p:nvPr/>
        </p:nvSpPr>
        <p:spPr>
          <a:xfrm>
            <a:off x="0" y="474586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smtClean="0"/>
              <a:t>Jarkko Venäläinen 2016</a:t>
            </a:r>
            <a:endParaRPr lang="en-US" sz="1200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19105"/>
              </p:ext>
            </p:extLst>
          </p:nvPr>
        </p:nvGraphicFramePr>
        <p:xfrm>
          <a:off x="457200" y="1577581"/>
          <a:ext cx="1506776" cy="185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5181420" imgH="6372157" progId="AcroExch.Document.11">
                  <p:embed/>
                </p:oleObj>
              </mc:Choice>
              <mc:Fallback>
                <p:oleObj name="Acrobat Document" r:id="rId3" imgW="5181420" imgH="637215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77581"/>
                        <a:ext cx="1506776" cy="185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4702"/>
          <a:stretch/>
        </p:blipFill>
        <p:spPr>
          <a:xfrm>
            <a:off x="6210490" y="1562750"/>
            <a:ext cx="2661958" cy="185300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44" y="1527191"/>
            <a:ext cx="2177969" cy="1853003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01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-60386"/>
            <a:ext cx="9144000" cy="42614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4891177" y="189781"/>
            <a:ext cx="4016076" cy="3614468"/>
          </a:xfr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76919"/>
            <a:ext cx="3606800" cy="631066"/>
          </a:xfrm>
        </p:spPr>
        <p:txBody>
          <a:bodyPr/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Isku Yhtymä Oy</a:t>
            </a:r>
            <a:br>
              <a:rPr lang="fi-FI" sz="2400" b="1" dirty="0" smtClean="0">
                <a:solidFill>
                  <a:schemeClr val="bg1"/>
                </a:solidFill>
              </a:rPr>
            </a:br>
            <a:r>
              <a:rPr lang="fi-FI" sz="2400" b="1" dirty="0" smtClean="0">
                <a:solidFill>
                  <a:schemeClr val="bg1"/>
                </a:solidFill>
              </a:rPr>
              <a:t>Suomalainen perheyritys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2"/>
          <p:cNvSpPr txBox="1">
            <a:spLocks/>
          </p:cNvSpPr>
          <p:nvPr/>
        </p:nvSpPr>
        <p:spPr>
          <a:xfrm>
            <a:off x="0" y="474586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smtClean="0"/>
              <a:t>Jarkko Venäläinen 2016</a:t>
            </a:r>
            <a:endParaRPr lang="en-US" sz="1200" dirty="0"/>
          </a:p>
        </p:txBody>
      </p:sp>
      <p:sp>
        <p:nvSpPr>
          <p:cNvPr id="9" name="Sisällön paikkamerkki 8"/>
          <p:cNvSpPr txBox="1">
            <a:spLocks noGrp="1"/>
          </p:cNvSpPr>
          <p:nvPr>
            <p:ph sz="half" idx="14"/>
          </p:nvPr>
        </p:nvSpPr>
        <p:spPr>
          <a:xfrm>
            <a:off x="457200" y="1147214"/>
            <a:ext cx="36068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Suomen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suurin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huonekaluteollisuuden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yritys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n. 750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henkilöä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erustanut </a:t>
            </a:r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Eino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Vikström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1928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Lahteen</a:t>
            </a:r>
            <a:endParaRPr lang="en-U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Omistajat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Nea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Kirsi ja Seppo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Liikevaihto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n.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130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miljoonaa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euroa</a:t>
            </a: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053141" y="1885860"/>
            <a:ext cx="2212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Kolmas</a:t>
            </a:r>
            <a:r>
              <a:rPr lang="fi-FI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sukupolvi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Kolme </a:t>
            </a:r>
            <a:r>
              <a:rPr lang="fi-FI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omistajaa</a:t>
            </a:r>
          </a:p>
          <a:p>
            <a:pPr algn="ctr"/>
            <a:r>
              <a:rPr lang="fi-FI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Since</a:t>
            </a:r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1928...		</a:t>
            </a:r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-60386"/>
            <a:ext cx="9144000" cy="42614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/>
        </p:blipFill>
        <p:spPr>
          <a:xfrm>
            <a:off x="4891177" y="189781"/>
            <a:ext cx="4016076" cy="3614468"/>
          </a:xfr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76919"/>
            <a:ext cx="3606800" cy="631066"/>
          </a:xfrm>
        </p:spPr>
        <p:txBody>
          <a:bodyPr/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Isku Yhtymä Oy</a:t>
            </a:r>
            <a:br>
              <a:rPr lang="fi-FI" sz="2400" b="1" dirty="0" smtClean="0">
                <a:solidFill>
                  <a:schemeClr val="bg1"/>
                </a:solidFill>
              </a:rPr>
            </a:b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2"/>
          <p:cNvSpPr txBox="1">
            <a:spLocks/>
          </p:cNvSpPr>
          <p:nvPr/>
        </p:nvSpPr>
        <p:spPr>
          <a:xfrm>
            <a:off x="0" y="474586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smtClean="0"/>
              <a:t>Jarkko Venäläinen 2016</a:t>
            </a:r>
            <a:endParaRPr lang="en-US" sz="1200" dirty="0"/>
          </a:p>
        </p:txBody>
      </p:sp>
      <p:sp>
        <p:nvSpPr>
          <p:cNvPr id="9" name="Sisällön paikkamerkki 8"/>
          <p:cNvSpPr txBox="1">
            <a:spLocks noGrp="1"/>
          </p:cNvSpPr>
          <p:nvPr>
            <p:ph sz="half" idx="14"/>
          </p:nvPr>
        </p:nvSpPr>
        <p:spPr>
          <a:xfrm>
            <a:off x="457200" y="490724"/>
            <a:ext cx="360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Kansainvälinen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toimintaa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maassa</a:t>
            </a:r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Tehtaat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ja </a:t>
            </a:r>
            <a:r>
              <a:rPr lang="en-US" sz="1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uotanto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on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keskitetty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Lahteen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Mukkulankadulle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Tehtaalta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lähtee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n. </a:t>
            </a:r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650.000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kalustetta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vuodessa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eri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puolille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maailmaa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Laaja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alihankkijaverkko</a:t>
            </a: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Suomessa</a:t>
            </a:r>
            <a:endParaRPr lang="en-US" sz="1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71475">
              <a:spcBef>
                <a:spcPct val="20000"/>
              </a:spcBef>
              <a:defRPr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053141" y="1507312"/>
            <a:ext cx="2212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Yhtymä Oy</a:t>
            </a: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Interior Oy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Invest OY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Koti Oy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Teollisuus Oy		</a:t>
            </a:r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2"/>
          <p:cNvSpPr txBox="1">
            <a:spLocks/>
          </p:cNvSpPr>
          <p:nvPr/>
        </p:nvSpPr>
        <p:spPr>
          <a:xfrm>
            <a:off x="0" y="474586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smtClean="0"/>
              <a:t>Jarkko Venäläinen 2016</a:t>
            </a:r>
            <a:endParaRPr lang="en-US" sz="1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7" y="2322651"/>
            <a:ext cx="2164018" cy="15298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34" y="119054"/>
            <a:ext cx="2101830" cy="1485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34" y="2318770"/>
            <a:ext cx="2101830" cy="1485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7" y="114896"/>
            <a:ext cx="2114649" cy="14949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5" name="Tekstiruutu 14"/>
          <p:cNvSpPr txBox="1"/>
          <p:nvPr/>
        </p:nvSpPr>
        <p:spPr>
          <a:xfrm>
            <a:off x="2446986" y="1609859"/>
            <a:ext cx="3825025" cy="707886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Isku Yhtymä Oy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Strategiset painopistealueet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Parasta palvelua...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0" y="4745866"/>
            <a:ext cx="2895600" cy="273844"/>
          </a:xfrm>
        </p:spPr>
        <p:txBody>
          <a:bodyPr/>
          <a:lstStyle/>
          <a:p>
            <a:r>
              <a:rPr lang="fi-FI" sz="1200" dirty="0" smtClean="0"/>
              <a:t>Jarkko Venäläinen 2016</a:t>
            </a:r>
            <a:endParaRPr lang="en-US" sz="12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77" y="1234187"/>
            <a:ext cx="3155123" cy="2672948"/>
          </a:xfrm>
          <a:prstGeom prst="rect">
            <a:avLst/>
          </a:prstGeom>
        </p:spPr>
      </p:pic>
      <p:sp>
        <p:nvSpPr>
          <p:cNvPr id="12" name="Alaotsikko 1"/>
          <p:cNvSpPr>
            <a:spLocks noGrp="1"/>
          </p:cNvSpPr>
          <p:nvPr>
            <p:ph sz="half" idx="1"/>
          </p:nvPr>
        </p:nvSpPr>
        <p:spPr>
          <a:xfrm>
            <a:off x="457199" y="1174810"/>
            <a:ext cx="4873925" cy="266340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sz="26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Missio</a:t>
            </a:r>
            <a:r>
              <a:rPr lang="fi-FI" sz="26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algn="l"/>
            <a:r>
              <a:rPr lang="fi-FI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Luomme 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asiakkaillemme </a:t>
            </a:r>
            <a:r>
              <a:rPr lang="fi-FI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onnistumisen tunteita 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kodeissa, </a:t>
            </a:r>
            <a:r>
              <a:rPr lang="fi-FI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asumisympäristöissä, kouluissa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, työpaikoilla ja julkisissa tiloissa. </a:t>
            </a:r>
          </a:p>
          <a:p>
            <a:pPr algn="l"/>
            <a:r>
              <a:rPr lang="fi-FI" sz="2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fi-FI" sz="23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i-FI" sz="26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Visio:</a:t>
            </a:r>
          </a:p>
          <a:p>
            <a:pPr algn="l"/>
            <a:r>
              <a:rPr lang="fi-FI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Olemme 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sisustusalan </a:t>
            </a:r>
            <a:r>
              <a:rPr lang="fi-FI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arvostetuin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ja </a:t>
            </a:r>
            <a:r>
              <a:rPr lang="fi-FI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suositelluin</a:t>
            </a:r>
            <a:r>
              <a:rPr lang="fi-FI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yritys.</a:t>
            </a: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30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9489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Tuotesuunnittelu ja muotoilu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77" y="1234187"/>
            <a:ext cx="3155123" cy="2672948"/>
          </a:xfrm>
          <a:prstGeom prst="rect">
            <a:avLst/>
          </a:prstGeom>
        </p:spPr>
      </p:pic>
      <p:sp>
        <p:nvSpPr>
          <p:cNvPr id="11" name="Alaotsikko 1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Muotoilusta vastaa talon omat </a:t>
            </a:r>
            <a:r>
              <a:rPr lang="fi-FI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huippumuotoilijat 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sekä ulkopuoliset freelancer osaajat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fi-FI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Iskun tuotesuunnitellussa otetaan huomioon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tuotteen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koko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elinkaari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aina materiaalivalinnoista tuotteen kierrättämiseen sen elinkaaren lopussa.</a:t>
            </a:r>
          </a:p>
          <a:p>
            <a:pPr algn="l"/>
            <a:endParaRPr lang="fi-FI" sz="1800" dirty="0">
              <a:latin typeface="Century Gothic" panose="020B0502020202020204" pitchFamily="34" charset="0"/>
            </a:endParaRP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b="14702"/>
          <a:stretch/>
        </p:blipFill>
        <p:spPr>
          <a:xfrm>
            <a:off x="7895195" y="282604"/>
            <a:ext cx="920887" cy="64103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6" y="4101147"/>
            <a:ext cx="5870701" cy="10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Tehdas ja tuotanto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0" y="4745866"/>
            <a:ext cx="2895600" cy="273844"/>
          </a:xfrm>
        </p:spPr>
        <p:txBody>
          <a:bodyPr/>
          <a:lstStyle/>
          <a:p>
            <a:r>
              <a:rPr lang="fi-FI" sz="1200" dirty="0" smtClean="0"/>
              <a:t>Jarkko Venäläinen 2016</a:t>
            </a:r>
            <a:endParaRPr lang="en-US" sz="1200" dirty="0"/>
          </a:p>
        </p:txBody>
      </p:sp>
      <p:sp>
        <p:nvSpPr>
          <p:cNvPr id="8" name="Alaotsikko 1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Pohjoisen euroopan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modernein tuotantolaitos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yhdistettynä ammattitaitoiseen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puuseppä- ja käsityöläiskulttuuriin</a:t>
            </a:r>
          </a:p>
          <a:p>
            <a:pPr algn="l"/>
            <a:endParaRPr lang="fi-FI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 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meur investointi </a:t>
            </a:r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uusien              tuotantotilojen 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rakentamiseen (valmistuu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2016)</a:t>
            </a:r>
            <a:endParaRPr lang="fi-FI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fi-FI" sz="2000" b="1" dirty="0">
              <a:latin typeface="Century Gothic" panose="020B0502020202020204" pitchFamily="34" charset="0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16" y="857250"/>
            <a:ext cx="2982823" cy="2982823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7097424" y="825168"/>
            <a:ext cx="1373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Levymäiset kalusteet</a:t>
            </a:r>
          </a:p>
          <a:p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i-FI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Verhoillut kalusteet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5499224" y="1582206"/>
            <a:ext cx="1382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 </a:t>
            </a:r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000 </a:t>
            </a:r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m2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uutta linjastoa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45 000m2)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1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Laatu ja osaaminen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0" y="4745866"/>
            <a:ext cx="2895600" cy="273844"/>
          </a:xfrm>
        </p:spPr>
        <p:txBody>
          <a:bodyPr/>
          <a:lstStyle/>
          <a:p>
            <a:r>
              <a:rPr lang="fi-FI" sz="1200" dirty="0" smtClean="0"/>
              <a:t>Jarkko Venäläinen 2016</a:t>
            </a:r>
            <a:endParaRPr lang="en-US" sz="12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28" y="880806"/>
            <a:ext cx="2977072" cy="2977072"/>
          </a:xfrm>
          <a:prstGeom prst="rect">
            <a:avLst/>
          </a:prstGeom>
        </p:spPr>
      </p:pic>
      <p:sp>
        <p:nvSpPr>
          <p:cNvPr id="12" name="Suorakulmio 11"/>
          <p:cNvSpPr/>
          <p:nvPr/>
        </p:nvSpPr>
        <p:spPr>
          <a:xfrm>
            <a:off x="5763952" y="1830032"/>
            <a:ext cx="1377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Yli 50</a:t>
            </a:r>
          </a:p>
          <a:p>
            <a:pPr algn="ctr"/>
            <a:r>
              <a:rPr lang="fi-FI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standardia</a:t>
            </a:r>
          </a:p>
          <a:p>
            <a:pPr algn="ctr"/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7141166" y="2574221"/>
            <a:ext cx="160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b="1" dirty="0">
                <a:solidFill>
                  <a:schemeClr val="bg1"/>
                </a:solidFill>
                <a:latin typeface="Century Gothic" panose="020B0502020202020204" pitchFamily="34" charset="0"/>
              </a:rPr>
              <a:t>taattu laatu</a:t>
            </a:r>
          </a:p>
        </p:txBody>
      </p:sp>
      <p:sp>
        <p:nvSpPr>
          <p:cNvPr id="15" name="Alaotsikko 1"/>
          <p:cNvSpPr txBox="1">
            <a:spLocks noGrp="1"/>
          </p:cNvSpPr>
          <p:nvPr>
            <p:ph sz="half" idx="1"/>
          </p:nvPr>
        </p:nvSpPr>
        <p:spPr>
          <a:xfrm>
            <a:off x="457200" y="1035861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Visuaalisen </a:t>
            </a:r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laadun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lisäksi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tiedämme tuotteidemme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kestävän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pitkään</a:t>
            </a:r>
          </a:p>
          <a:p>
            <a:pPr algn="l"/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Iskun testilaboratoriossa </a:t>
            </a:r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varmistetaan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tuotteiden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tekninen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laatu</a:t>
            </a:r>
            <a:endParaRPr lang="fi-FI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Jokainen myynnissä oleva tuote on läpäissyt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testilaboratoriossa</a:t>
            </a:r>
            <a:r>
              <a:rPr lang="fi-FI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huonekalustandardien vaatimukset</a:t>
            </a:r>
          </a:p>
        </p:txBody>
      </p:sp>
    </p:spTree>
    <p:extLst>
      <p:ext uri="{BB962C8B-B14F-4D97-AF65-F5344CB8AC3E}">
        <p14:creationId xmlns:p14="http://schemas.microsoft.com/office/powerpoint/2010/main" val="95904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Ympäristö ja laatu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25" y="857250"/>
            <a:ext cx="2942075" cy="2942075"/>
          </a:xfrm>
          <a:prstGeom prst="rect">
            <a:avLst/>
          </a:prstGeom>
        </p:spPr>
      </p:pic>
      <p:sp>
        <p:nvSpPr>
          <p:cNvPr id="13" name="Alaotsikk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Vastuullisuus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on olennainen 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osa Iskun jokapäiväistä    tekemistä</a:t>
            </a:r>
          </a:p>
          <a:p>
            <a:pPr algn="l"/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Isku </a:t>
            </a:r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kehittää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toimintaansa jatkuvasti täyttääkseen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asiakkaiden </a:t>
            </a:r>
            <a:r>
              <a:rPr lang="fi-FI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toiveet</a:t>
            </a:r>
            <a:r>
              <a:rPr lang="fi-FI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 ja </a:t>
            </a:r>
            <a:r>
              <a:rPr lang="fi-FI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odotukset</a:t>
            </a:r>
          </a:p>
          <a:p>
            <a:pPr algn="l"/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Luonnollinen valinta</a:t>
            </a:r>
            <a:r>
              <a:rPr lang="fi-FI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ohjannut toimintaa jo 80-luvulta</a:t>
            </a:r>
          </a:p>
          <a:p>
            <a:pPr algn="l"/>
            <a:r>
              <a:rPr lang="fi-FI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Kotimaiset </a:t>
            </a:r>
            <a:r>
              <a:rPr lang="fi-FI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raaka-aineet</a:t>
            </a:r>
            <a:endParaRPr lang="fi-FI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5518808" y="1030724"/>
            <a:ext cx="33939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Ympäristöjärjestelmä</a:t>
            </a:r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 </a:t>
            </a:r>
            <a:endParaRPr lang="fi-FI" sz="1200" dirty="0" smtClean="0">
              <a:solidFill>
                <a:schemeClr val="bg1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ISO 14004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 </a:t>
            </a:r>
          </a:p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Laadunhallinta 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ISO 9001</a:t>
            </a:r>
          </a:p>
          <a:p>
            <a:pPr algn="ctr"/>
            <a:endParaRPr lang="fi-FI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Alkuperän seuranta</a:t>
            </a:r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 </a:t>
            </a:r>
            <a:endParaRPr lang="fi-FI" sz="1200" dirty="0" smtClean="0">
              <a:solidFill>
                <a:schemeClr val="bg1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PEFC ST 2002:2010	     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  <a:latin typeface="Futura Std Light" panose="020B0402020204020303" pitchFamily="34" charset="0"/>
              </a:rPr>
              <a:t>Excellence </a:t>
            </a:r>
            <a:r>
              <a:rPr lang="fi-FI" sz="1200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–malli</a:t>
            </a:r>
            <a:r>
              <a:rPr lang="fi-FI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EFQM</a:t>
            </a:r>
          </a:p>
          <a:p>
            <a:pPr algn="ctr"/>
            <a:endParaRPr lang="fi-FI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3" y="4159384"/>
            <a:ext cx="572987" cy="92367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71" y="4312287"/>
            <a:ext cx="1267490" cy="688576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88" y="4337730"/>
            <a:ext cx="1089761" cy="566979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2" b="17710"/>
          <a:stretch/>
        </p:blipFill>
        <p:spPr>
          <a:xfrm>
            <a:off x="7759078" y="4414906"/>
            <a:ext cx="909154" cy="3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8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kautettu 10">
      <a:dk1>
        <a:srgbClr val="323232"/>
      </a:dk1>
      <a:lt1>
        <a:srgbClr val="FFFFFF"/>
      </a:lt1>
      <a:dk2>
        <a:srgbClr val="00BE82"/>
      </a:dk2>
      <a:lt2>
        <a:srgbClr val="FAFAFA"/>
      </a:lt2>
      <a:accent1>
        <a:srgbClr val="FF007D"/>
      </a:accent1>
      <a:accent2>
        <a:srgbClr val="FFDC5A"/>
      </a:accent2>
      <a:accent3>
        <a:srgbClr val="C88DD5"/>
      </a:accent3>
      <a:accent4>
        <a:srgbClr val="0091E9"/>
      </a:accent4>
      <a:accent5>
        <a:srgbClr val="AF7D8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sharepoint/v3/field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2565</TotalTime>
  <Words>377</Words>
  <Application>Microsoft Office PowerPoint</Application>
  <PresentationFormat>Näytössä katseltava esitys (16:9)</PresentationFormat>
  <Paragraphs>137</Paragraphs>
  <Slides>14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Futura Light</vt:lpstr>
      <vt:lpstr>Futura Std Light</vt:lpstr>
      <vt:lpstr>Lucida Grande</vt:lpstr>
      <vt:lpstr>Office Theme</vt:lpstr>
      <vt:lpstr>Acrobat Document</vt:lpstr>
      <vt:lpstr>Nova Scola Finlandia</vt:lpstr>
      <vt:lpstr>Isku Yhtymä Oy Suomalainen perheyritys</vt:lpstr>
      <vt:lpstr>Isku Yhtymä Oy </vt:lpstr>
      <vt:lpstr>PowerPoint-esitys</vt:lpstr>
      <vt:lpstr>Parasta palvelua...</vt:lpstr>
      <vt:lpstr>Tuotesuunnittelu ja muotoilu</vt:lpstr>
      <vt:lpstr>Tehdas ja tuotanto</vt:lpstr>
      <vt:lpstr>Laatu ja osaaminen</vt:lpstr>
      <vt:lpstr>Ympäristö ja laatu</vt:lpstr>
      <vt:lpstr>Materiaalit ja pinnoitteet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Venäläinen Jarkko</cp:lastModifiedBy>
  <cp:revision>128</cp:revision>
  <dcterms:created xsi:type="dcterms:W3CDTF">2010-04-12T23:12:02Z</dcterms:created>
  <dcterms:modified xsi:type="dcterms:W3CDTF">2016-04-20T12:39:08Z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