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3" r:id="rId2"/>
  </p:sldMasterIdLst>
  <p:notesMasterIdLst>
    <p:notesMasterId r:id="rId48"/>
  </p:notesMasterIdLst>
  <p:sldIdLst>
    <p:sldId id="256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1" r:id="rId22"/>
    <p:sldId id="280" r:id="rId23"/>
    <p:sldId id="282" r:id="rId24"/>
    <p:sldId id="283" r:id="rId25"/>
    <p:sldId id="302" r:id="rId26"/>
    <p:sldId id="304" r:id="rId27"/>
    <p:sldId id="284" r:id="rId28"/>
    <p:sldId id="285" r:id="rId29"/>
    <p:sldId id="303" r:id="rId30"/>
    <p:sldId id="305" r:id="rId31"/>
    <p:sldId id="286" r:id="rId32"/>
    <p:sldId id="289" r:id="rId33"/>
    <p:sldId id="287" r:id="rId34"/>
    <p:sldId id="288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7140"/>
  </p:normalViewPr>
  <p:slideViewPr>
    <p:cSldViewPr snapToGrid="0" snapToObjects="1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5F1D4-019F-064C-8AB2-4926019F2CAB}" type="datetimeFigureOut">
              <a:rPr lang="fi-FI" smtClean="0"/>
              <a:t>21.4.2016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60F66-0095-C445-A27F-7C149AD16E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3455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9E5D-B5AD-427B-811A-CBEECDBE86DE}" type="datetime1">
              <a:rPr lang="fi-FI" smtClean="0"/>
              <a:t>21.4.2016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9BBB1BF-5A56-49CC-90AF-FABF7BBDC0FD}" type="datetime1">
              <a:rPr lang="fi-FI" smtClean="0"/>
              <a:t>21.4.2016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Markku Rimpelä, tilaajajohtaja LANUEL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8703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F2AB-8B30-468C-BEC2-5287B00E7859}" type="datetime1">
              <a:rPr lang="fi-FI" smtClean="0"/>
              <a:t>21.4.2016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1513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6835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20BB-B281-4FB8-B372-0D3B6DA58303}" type="datetime1">
              <a:rPr lang="fi-FI" smtClean="0"/>
              <a:t>21.4.2016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1979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CBAF3-6088-4FB3-98AF-427D8D14D8A6}" type="datetime1">
              <a:rPr lang="fi-FI" smtClean="0"/>
              <a:t>21.4.2016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1595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4F76-63C6-4108-827E-18D1806017F2}" type="datetime1">
              <a:rPr lang="fi-FI" smtClean="0"/>
              <a:t>21.4.2016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702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F996-31DD-43EF-AFD3-E25C8961C875}" type="datetime1">
              <a:rPr lang="fi-FI" smtClean="0"/>
              <a:t>21.4.2016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695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3F99-112A-47A6-89DF-0D572B75AD1E}" type="datetime1">
              <a:rPr lang="fi-FI" smtClean="0"/>
              <a:t>21.4.2016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465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3D661-AEFD-438B-BCB1-21D673CE57C9}" type="datetime1">
              <a:rPr lang="fi-FI" smtClean="0"/>
              <a:t>21.4.2016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1021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DCBF-B318-4238-937A-C9D407274371}" type="datetime1">
              <a:rPr lang="fi-FI" smtClean="0"/>
              <a:t>21.4.2016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722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CAD1-030C-416E-8E66-29BE55A0E03A}" type="datetime1">
              <a:rPr lang="fi-FI" smtClean="0"/>
              <a:t>21.4.2016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665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577" y="-1826668"/>
            <a:ext cx="14019427" cy="1051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Muokkaa perustyylejä naps.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85F2E74-5B84-4371-8FD5-DC129B58729B}" type="datetime1">
              <a:rPr lang="fi-FI" smtClean="0"/>
              <a:t>21.4.2016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Markku Rimpelä, tilaajajohtaja LANUEL</a:t>
            </a:r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01" y="5781131"/>
            <a:ext cx="2285897" cy="13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3079289" y="565527"/>
            <a:ext cx="62488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b="1" dirty="0" smtClean="0">
                <a:solidFill>
                  <a:schemeClr val="bg1"/>
                </a:solidFill>
                <a:latin typeface="PT SANS"/>
              </a:rPr>
              <a:t>MINNE KOULU ON MENOSSA?</a:t>
            </a:r>
            <a:endParaRPr lang="fi-FI" sz="3200" b="1" dirty="0">
              <a:solidFill>
                <a:schemeClr val="bg1"/>
              </a:solidFill>
            </a:endParaRPr>
          </a:p>
        </p:txBody>
      </p:sp>
      <p:sp>
        <p:nvSpPr>
          <p:cNvPr id="3" name="Alaotsikko 2"/>
          <p:cNvSpPr txBox="1">
            <a:spLocks/>
          </p:cNvSpPr>
          <p:nvPr/>
        </p:nvSpPr>
        <p:spPr>
          <a:xfrm>
            <a:off x="1524000" y="5676463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1400" dirty="0" smtClean="0">
                <a:solidFill>
                  <a:schemeClr val="bg1"/>
                </a:solidFill>
                <a:latin typeface="PT SANS"/>
              </a:rPr>
              <a:t>Markku Rimpelä</a:t>
            </a:r>
          </a:p>
          <a:p>
            <a:pPr marL="0" indent="0" algn="ctr">
              <a:buNone/>
            </a:pPr>
            <a:r>
              <a:rPr lang="fi-FI" sz="1400" dirty="0" smtClean="0">
                <a:solidFill>
                  <a:schemeClr val="bg1"/>
                </a:solidFill>
                <a:latin typeface="PT SANS"/>
              </a:rPr>
              <a:t>Tilaajajohtaja, lasten, nuorten ja elämänlaadun palvelut</a:t>
            </a:r>
          </a:p>
          <a:p>
            <a:pPr marL="0" indent="0" algn="ctr">
              <a:buNone/>
            </a:pPr>
            <a:r>
              <a:rPr lang="fi-FI" sz="1400" dirty="0" smtClean="0">
                <a:solidFill>
                  <a:schemeClr val="bg1"/>
                </a:solidFill>
                <a:latin typeface="PT SANS"/>
              </a:rPr>
              <a:t>Hämeenlinnan kaupunki</a:t>
            </a:r>
            <a:endParaRPr lang="fi-FI" sz="1400" dirty="0">
              <a:solidFill>
                <a:schemeClr val="bg1"/>
              </a:solidFill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62817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5465" y="2533225"/>
            <a:ext cx="9620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2060"/>
                </a:solidFill>
                <a:latin typeface="PT SANS "/>
              </a:rPr>
              <a:t>LASTEN MUUTTUMINEN AJASSA</a:t>
            </a:r>
            <a:endParaRPr lang="en-GB" sz="2400" b="1" dirty="0">
              <a:solidFill>
                <a:srgbClr val="002060"/>
              </a:solidFill>
              <a:latin typeface="PT SANS "/>
            </a:endParaRPr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</p:spPr>
        <p:txBody>
          <a:bodyPr/>
          <a:lstStyle/>
          <a:p>
            <a:r>
              <a:rPr lang="fi-FI" dirty="0" smtClean="0"/>
              <a:t>Markku Rimpelä, tilaajajohtaja LANUEL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43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ikehys 29"/>
          <p:cNvSpPr txBox="1"/>
          <p:nvPr/>
        </p:nvSpPr>
        <p:spPr>
          <a:xfrm>
            <a:off x="698833" y="995677"/>
            <a:ext cx="1054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smtClean="0">
                <a:solidFill>
                  <a:srgbClr val="002060"/>
                </a:solidFill>
                <a:latin typeface="PT SANS "/>
              </a:rPr>
              <a:t>Kannustaako </a:t>
            </a:r>
            <a:r>
              <a:rPr lang="fi-FI" sz="2400" dirty="0">
                <a:solidFill>
                  <a:srgbClr val="002060"/>
                </a:solidFill>
                <a:latin typeface="PT SANS "/>
              </a:rPr>
              <a:t>isovanhemmillemme </a:t>
            </a:r>
            <a:r>
              <a:rPr lang="fi-FI" sz="2400" dirty="0" smtClean="0">
                <a:solidFill>
                  <a:srgbClr val="002060"/>
                </a:solidFill>
                <a:latin typeface="PT SANS "/>
              </a:rPr>
              <a:t>suunnitellut oppimisympäristöt digiajan lapsiamme oppimisessa</a:t>
            </a:r>
            <a:r>
              <a:rPr lang="fi-FI" sz="2400" dirty="0" smtClean="0">
                <a:solidFill>
                  <a:srgbClr val="002060"/>
                </a:solidFill>
                <a:latin typeface="PT SANS "/>
              </a:rPr>
              <a:t>?</a:t>
            </a:r>
            <a:endParaRPr lang="fi-FI" sz="2400" dirty="0">
              <a:solidFill>
                <a:srgbClr val="002060"/>
              </a:solidFill>
              <a:latin typeface="PT SANS 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2" y="3551092"/>
            <a:ext cx="2359255" cy="161215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110" y="3199393"/>
            <a:ext cx="1892545" cy="167996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745" y="3551092"/>
            <a:ext cx="2239945" cy="167995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7289" y="2748444"/>
            <a:ext cx="64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93E6B"/>
                </a:solidFill>
              </a:rPr>
              <a:t> </a:t>
            </a:r>
            <a:r>
              <a:rPr lang="en-US" sz="1200" dirty="0">
                <a:solidFill>
                  <a:srgbClr val="293E6B"/>
                </a:solidFill>
                <a:latin typeface="PT SANS"/>
              </a:rPr>
              <a:t>1920</a:t>
            </a:r>
            <a:endParaRPr lang="en-GB" sz="1200" dirty="0">
              <a:latin typeface="PT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86997" y="2840783"/>
            <a:ext cx="644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T SANS"/>
              </a:rPr>
              <a:t> </a:t>
            </a:r>
            <a:r>
              <a:rPr lang="en-US" sz="1200" dirty="0">
                <a:solidFill>
                  <a:srgbClr val="293E6B"/>
                </a:solidFill>
                <a:latin typeface="PT SANS"/>
              </a:rPr>
              <a:t>1950</a:t>
            </a:r>
            <a:endParaRPr lang="en-GB" sz="1200" dirty="0">
              <a:latin typeface="PT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11632" y="2840783"/>
            <a:ext cx="623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93E6B"/>
                </a:solidFill>
                <a:latin typeface="PT SANS"/>
              </a:rPr>
              <a:t>1990</a:t>
            </a:r>
            <a:endParaRPr lang="en-GB" sz="1200" dirty="0">
              <a:latin typeface="PT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96701" y="2840783"/>
            <a:ext cx="566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93E6B"/>
                </a:solidFill>
                <a:latin typeface="PT SANS"/>
              </a:rPr>
              <a:t>2010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8831" y="1961471"/>
            <a:ext cx="10411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PT SANS "/>
              </a:rPr>
              <a:t>VOIDAANKO TULEVAISUUS RAKENTAA VANHOILLA TYÖKALUILLA?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8831" y="468923"/>
            <a:ext cx="3886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>
                <a:solidFill>
                  <a:srgbClr val="293E6B"/>
                </a:solidFill>
                <a:latin typeface="PT SANS "/>
              </a:rPr>
              <a:t>KOULUN MUUTOS</a:t>
            </a:r>
            <a:endParaRPr lang="en-GB" sz="2400" b="1" dirty="0"/>
          </a:p>
        </p:txBody>
      </p:sp>
      <p:pic>
        <p:nvPicPr>
          <p:cNvPr id="1026" name="Picture 2" descr="Oppilaita luokassa.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628" y="3199393"/>
            <a:ext cx="2822957" cy="1679960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</p:spPr>
        <p:txBody>
          <a:bodyPr/>
          <a:lstStyle/>
          <a:p>
            <a:r>
              <a:rPr lang="fi-FI" dirty="0" smtClean="0"/>
              <a:t>Markku Rimpelä, tilaajajohtaja LANUEL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150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9" y="3933867"/>
            <a:ext cx="2771367" cy="2042377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  <a:sp3d>
            <a:bevelT w="12700" h="101600"/>
            <a:bevelB w="152400" h="8255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895" y="4154954"/>
            <a:ext cx="2615711" cy="1742063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isometricOffAxis2Left"/>
            <a:lightRig rig="threePt" dir="t"/>
          </a:scene3d>
          <a:sp3d>
            <a:bevelT w="12700" h="101600"/>
            <a:bevelB w="152400" h="8255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:\Users\FEG\AppData\Local\Microsoft\Windows\Temporary Internet Files\Content.Outlook\OLHG92CF\nintendo_ki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459" y="1474607"/>
            <a:ext cx="2236828" cy="221440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  <a:sp3d>
            <a:bevelT w="12700" h="1016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/>
          <p:nvPr/>
        </p:nvSpPr>
        <p:spPr>
          <a:xfrm>
            <a:off x="745022" y="593393"/>
            <a:ext cx="69403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  <a:latin typeface="PT SANS"/>
              </a:rPr>
              <a:t>LASTEN JA PERHEIDEN MAAILMAN MUUTOS</a:t>
            </a:r>
            <a:endParaRPr lang="en-GB" sz="2400" b="1" dirty="0">
              <a:solidFill>
                <a:srgbClr val="002060"/>
              </a:solidFill>
              <a:latin typeface="PT SAN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868" y="1474607"/>
            <a:ext cx="2953337" cy="1949202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  <a:softEdge rad="63500"/>
          </a:effectLst>
          <a:scene3d>
            <a:camera prst="isometricOffAxis2Left"/>
            <a:lightRig rig="threePt" dir="t"/>
          </a:scene3d>
          <a:sp3d>
            <a:bevelT w="12700" h="101600"/>
            <a:bevelB w="152400" h="8255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543" y="4154949"/>
            <a:ext cx="2857500" cy="1600200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isometricOffAxis2Left"/>
            <a:lightRig rig="threePt" dir="t"/>
          </a:scene3d>
          <a:sp3d>
            <a:bevelT w="12700" h="101600"/>
            <a:bevelB w="152400" h="8255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6BDEE-CC5D-43E5-90F3-EE5A1AA572A9}" type="datetime1">
              <a:rPr lang="fi-FI" smtClean="0"/>
              <a:t>21.4.2016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088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5465" y="2533225"/>
            <a:ext cx="9620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2060"/>
                </a:solidFill>
                <a:latin typeface="PT SANS "/>
              </a:rPr>
              <a:t>OHJAAVIEN NORMIEN JA AJATTELUMALLIEN MUUTOS</a:t>
            </a:r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</p:spPr>
        <p:txBody>
          <a:bodyPr/>
          <a:lstStyle/>
          <a:p>
            <a:r>
              <a:rPr lang="fi-FI" dirty="0" smtClean="0"/>
              <a:t>Markku Rimpelä, tilaajajohtaja LANUEL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5395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b="1" dirty="0" smtClean="0">
                <a:solidFill>
                  <a:srgbClr val="002060"/>
                </a:solidFill>
                <a:latin typeface="PT SANS"/>
              </a:rPr>
              <a:t>ULKOISET PAINEET</a:t>
            </a:r>
            <a:endParaRPr lang="fi-FI" sz="2400" b="1" dirty="0">
              <a:solidFill>
                <a:srgbClr val="002060"/>
              </a:solidFill>
              <a:latin typeface="PT SANS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Opetussuunnitelman perusteet ja ilmiölähtöisyys</a:t>
            </a:r>
          </a:p>
          <a:p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Muuttuvan 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maailman haasteet ovat johtaneet laajaan keskusteluun oppimisen prosesseista </a:t>
            </a:r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ja koululaitoksen 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uudistamisesta. </a:t>
            </a:r>
            <a:endParaRPr lang="fi-FI" sz="2400" dirty="0" smtClean="0">
              <a:solidFill>
                <a:srgbClr val="002060"/>
              </a:solidFill>
              <a:latin typeface="PT SANS"/>
            </a:endParaRPr>
          </a:p>
          <a:p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Yhä 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tihenevällä syklillä kehittyvän tietotekniikan, </a:t>
            </a:r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uudistuvien ja 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uudistavien oppimistapojen ja -menetelmien soluttautuminen koulun </a:t>
            </a:r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toimintakulttuuriin järisyttävät 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jäykän formaalia koulutusperinnettämme. </a:t>
            </a:r>
            <a:endParaRPr lang="fi-FI" sz="2400" dirty="0" smtClean="0">
              <a:solidFill>
                <a:srgbClr val="002060"/>
              </a:solidFill>
              <a:latin typeface="PT SANS"/>
            </a:endParaRPr>
          </a:p>
          <a:p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Muualla 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kuin </a:t>
            </a:r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kouluympäristössätapahtuvan </a:t>
            </a:r>
            <a:r>
              <a:rPr lang="fi-FI" sz="2400" dirty="0" err="1">
                <a:solidFill>
                  <a:srgbClr val="002060"/>
                </a:solidFill>
                <a:latin typeface="PT SANS"/>
              </a:rPr>
              <a:t>informaalin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 oppimisen piirteet formaalin opetuksen tukena </a:t>
            </a:r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vaativat toimintaympäristöltä 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aivan uudenlaista joustavuutta, jota perinteisen koulun tilarakenne </a:t>
            </a:r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pystyy harvoin 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tarjoamaan.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8DBA-140C-4025-9538-CC3B9E4F447A}" type="datetime1">
              <a:rPr lang="fi-FI" smtClean="0"/>
              <a:t>21.4.2016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890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b="1" dirty="0" smtClean="0">
                <a:solidFill>
                  <a:srgbClr val="002060"/>
                </a:solidFill>
                <a:latin typeface="PT SANS"/>
              </a:rPr>
              <a:t>HAVAINTOJA COOKBOOK TUTKIMUKSEN AIKANA 1</a:t>
            </a:r>
            <a:endParaRPr lang="fi-FI" sz="2400" b="1" dirty="0">
              <a:solidFill>
                <a:srgbClr val="002060"/>
              </a:solidFill>
              <a:latin typeface="PT SANS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>
                <a:solidFill>
                  <a:srgbClr val="002060"/>
                </a:solidFill>
                <a:latin typeface="PT SANS"/>
              </a:rPr>
              <a:t>Tila itsessään toimintaa tukevana tai rajoittavana tekijänä on tiiviisti sidoksissa </a:t>
            </a:r>
            <a:r>
              <a:rPr lang="fi-FI" dirty="0" smtClean="0">
                <a:solidFill>
                  <a:srgbClr val="002060"/>
                </a:solidFill>
                <a:latin typeface="PT SANS"/>
              </a:rPr>
              <a:t>tilassa tapahtuviin </a:t>
            </a:r>
            <a:r>
              <a:rPr lang="fi-FI" dirty="0">
                <a:solidFill>
                  <a:srgbClr val="002060"/>
                </a:solidFill>
                <a:latin typeface="PT SANS"/>
              </a:rPr>
              <a:t>prosesseihin. </a:t>
            </a:r>
            <a:endParaRPr lang="fi-FI" dirty="0" smtClean="0">
              <a:solidFill>
                <a:srgbClr val="002060"/>
              </a:solidFill>
              <a:latin typeface="PT SANS"/>
            </a:endParaRPr>
          </a:p>
          <a:p>
            <a:r>
              <a:rPr lang="fi-FI" dirty="0">
                <a:solidFill>
                  <a:srgbClr val="002060"/>
                </a:solidFill>
                <a:latin typeface="PT SANS"/>
              </a:rPr>
              <a:t>O</a:t>
            </a:r>
            <a:r>
              <a:rPr lang="fi-FI" dirty="0" smtClean="0">
                <a:solidFill>
                  <a:srgbClr val="002060"/>
                </a:solidFill>
                <a:latin typeface="PT SANS"/>
              </a:rPr>
              <a:t>pettajien pedagoginen vapaus on </a:t>
            </a:r>
            <a:r>
              <a:rPr lang="fi-FI" dirty="0">
                <a:solidFill>
                  <a:srgbClr val="002060"/>
                </a:solidFill>
                <a:latin typeface="PT SANS"/>
              </a:rPr>
              <a:t>itseasiassa huomattava arkkitehtoninen haaste, kun tilojen tehtävä </a:t>
            </a:r>
            <a:r>
              <a:rPr lang="fi-FI" dirty="0" smtClean="0">
                <a:solidFill>
                  <a:srgbClr val="002060"/>
                </a:solidFill>
                <a:latin typeface="PT SANS"/>
              </a:rPr>
              <a:t>nähdään uudella </a:t>
            </a:r>
            <a:r>
              <a:rPr lang="fi-FI" dirty="0">
                <a:solidFill>
                  <a:srgbClr val="002060"/>
                </a:solidFill>
                <a:latin typeface="PT SANS"/>
              </a:rPr>
              <a:t>tavalla toimintaa tukevana tekijänä, eikä vain tilallisena kehyksenä. </a:t>
            </a:r>
            <a:endParaRPr lang="fi-FI" dirty="0" smtClean="0">
              <a:solidFill>
                <a:srgbClr val="002060"/>
              </a:solidFill>
              <a:latin typeface="PT SANS"/>
            </a:endParaRPr>
          </a:p>
          <a:p>
            <a:r>
              <a:rPr lang="fi-FI" dirty="0" smtClean="0">
                <a:solidFill>
                  <a:srgbClr val="002060"/>
                </a:solidFill>
                <a:latin typeface="PT SANS"/>
              </a:rPr>
              <a:t>Demohankkeita</a:t>
            </a:r>
            <a:r>
              <a:rPr lang="fi-FI" dirty="0">
                <a:solidFill>
                  <a:srgbClr val="002060"/>
                </a:solidFill>
                <a:latin typeface="PT SANS"/>
              </a:rPr>
              <a:t> </a:t>
            </a:r>
            <a:r>
              <a:rPr lang="fi-FI" dirty="0" smtClean="0">
                <a:solidFill>
                  <a:srgbClr val="002060"/>
                </a:solidFill>
                <a:latin typeface="PT SANS"/>
              </a:rPr>
              <a:t>suunniteltaessa </a:t>
            </a:r>
            <a:r>
              <a:rPr lang="fi-FI" dirty="0">
                <a:solidFill>
                  <a:srgbClr val="002060"/>
                </a:solidFill>
                <a:latin typeface="PT SANS"/>
              </a:rPr>
              <a:t>arkkitehtien piti pyrkiä unohtamaan kaikki aikaisemmin </a:t>
            </a:r>
            <a:r>
              <a:rPr lang="fi-FI" dirty="0" smtClean="0">
                <a:solidFill>
                  <a:srgbClr val="002060"/>
                </a:solidFill>
                <a:latin typeface="PT SANS"/>
              </a:rPr>
              <a:t>vanhentuneesta ohjeistuksesta </a:t>
            </a:r>
            <a:r>
              <a:rPr lang="fi-FI" dirty="0">
                <a:solidFill>
                  <a:srgbClr val="002060"/>
                </a:solidFill>
                <a:latin typeface="PT SANS"/>
              </a:rPr>
              <a:t>opittu ja reflektoida ainoastaan saamaansa uutta pedagogista </a:t>
            </a:r>
            <a:r>
              <a:rPr lang="fi-FI" dirty="0" smtClean="0">
                <a:solidFill>
                  <a:srgbClr val="002060"/>
                </a:solidFill>
                <a:latin typeface="PT SANS"/>
              </a:rPr>
              <a:t>ymmärrystä rakennustekniikan </a:t>
            </a:r>
            <a:r>
              <a:rPr lang="fi-FI" dirty="0">
                <a:solidFill>
                  <a:srgbClr val="002060"/>
                </a:solidFill>
                <a:latin typeface="PT SANS"/>
              </a:rPr>
              <a:t>suomiin mahdollisuuksiin ja rakennusmääräysten rajoitteisiin. </a:t>
            </a:r>
            <a:endParaRPr lang="fi-FI" dirty="0" smtClean="0">
              <a:solidFill>
                <a:srgbClr val="002060"/>
              </a:solidFill>
              <a:latin typeface="PT SANS"/>
            </a:endParaRPr>
          </a:p>
          <a:p>
            <a:r>
              <a:rPr lang="fi-FI" dirty="0" smtClean="0">
                <a:solidFill>
                  <a:srgbClr val="002060"/>
                </a:solidFill>
                <a:latin typeface="PT SANS"/>
              </a:rPr>
              <a:t>Päädyttiin</a:t>
            </a:r>
            <a:r>
              <a:rPr lang="fi-FI" dirty="0">
                <a:solidFill>
                  <a:srgbClr val="002060"/>
                </a:solidFill>
                <a:latin typeface="PT SANS"/>
              </a:rPr>
              <a:t> </a:t>
            </a:r>
            <a:r>
              <a:rPr lang="fi-FI" dirty="0" smtClean="0">
                <a:solidFill>
                  <a:srgbClr val="002060"/>
                </a:solidFill>
                <a:latin typeface="PT SANS"/>
              </a:rPr>
              <a:t>ajatukseen</a:t>
            </a:r>
            <a:r>
              <a:rPr lang="fi-FI" dirty="0">
                <a:solidFill>
                  <a:srgbClr val="002060"/>
                </a:solidFill>
                <a:latin typeface="PT SANS"/>
              </a:rPr>
              <a:t>, että toimintaa tukevassa tilassa tulee keskittyä tilan erilaisiin teknisten </a:t>
            </a:r>
            <a:r>
              <a:rPr lang="fi-FI" dirty="0" smtClean="0">
                <a:solidFill>
                  <a:srgbClr val="002060"/>
                </a:solidFill>
                <a:latin typeface="PT SANS"/>
              </a:rPr>
              <a:t>ratkaisujen synnyttämiin </a:t>
            </a:r>
            <a:r>
              <a:rPr lang="fi-FI" dirty="0">
                <a:solidFill>
                  <a:srgbClr val="002060"/>
                </a:solidFill>
                <a:latin typeface="PT SANS"/>
              </a:rPr>
              <a:t>ominaisuuksiin. </a:t>
            </a:r>
            <a:endParaRPr lang="fi-FI" dirty="0" smtClean="0">
              <a:solidFill>
                <a:srgbClr val="002060"/>
              </a:solidFill>
              <a:latin typeface="PT SANS"/>
            </a:endParaRPr>
          </a:p>
          <a:p>
            <a:r>
              <a:rPr lang="fi-FI" dirty="0" smtClean="0">
                <a:solidFill>
                  <a:srgbClr val="002060"/>
                </a:solidFill>
                <a:latin typeface="PT SANS"/>
              </a:rPr>
              <a:t>Tältä </a:t>
            </a:r>
            <a:r>
              <a:rPr lang="fi-FI" dirty="0">
                <a:solidFill>
                  <a:srgbClr val="002060"/>
                </a:solidFill>
                <a:latin typeface="PT SANS"/>
              </a:rPr>
              <a:t>pohjata alettiin selvittämään tarpeita ja olemassa </a:t>
            </a:r>
            <a:r>
              <a:rPr lang="fi-FI" dirty="0" smtClean="0">
                <a:solidFill>
                  <a:srgbClr val="002060"/>
                </a:solidFill>
                <a:latin typeface="PT SANS"/>
              </a:rPr>
              <a:t>olevien ratkaisujen </a:t>
            </a:r>
            <a:r>
              <a:rPr lang="fi-FI" dirty="0">
                <a:solidFill>
                  <a:srgbClr val="002060"/>
                </a:solidFill>
                <a:latin typeface="PT SANS"/>
              </a:rPr>
              <a:t>riittävyyttä muuttuneelle oppimisprosessille</a:t>
            </a:r>
            <a:r>
              <a:rPr lang="fi-FI" dirty="0" smtClean="0">
                <a:solidFill>
                  <a:srgbClr val="002060"/>
                </a:solidFill>
                <a:latin typeface="PT SANS"/>
              </a:rPr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A4DB-E854-4558-8946-701964BFC3BB}" type="datetime1">
              <a:rPr lang="fi-FI" smtClean="0"/>
              <a:t>21.4.2016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116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400" dirty="0">
                <a:solidFill>
                  <a:srgbClr val="002060"/>
                </a:solidFill>
                <a:latin typeface="PT SANS"/>
              </a:rPr>
              <a:t>Oppimistilojen uudistamiseen ovat pääasiassa vaikuttaneet uudenlaiset </a:t>
            </a:r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oppimiskäsityksen ja 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opetusmenetelmät sekä uudenlainen teknologia ja sen käyttöönotto opetustarkoituksessa.</a:t>
            </a:r>
          </a:p>
          <a:p>
            <a:r>
              <a:rPr lang="fi-FI" sz="2400" dirty="0">
                <a:solidFill>
                  <a:srgbClr val="002060"/>
                </a:solidFill>
                <a:latin typeface="PT SANS"/>
              </a:rPr>
              <a:t>Uudistunut toimintakulttuuri vaatii ympärilleen perinteistä luokkatilaa paremmin </a:t>
            </a:r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uudenlaiseen oppimiseen 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soveltuvan taipuisan toimintaympäristön. </a:t>
            </a:r>
            <a:endParaRPr lang="fi-FI" sz="2400" dirty="0" smtClean="0">
              <a:solidFill>
                <a:srgbClr val="002060"/>
              </a:solidFill>
              <a:latin typeface="PT SANS"/>
            </a:endParaRPr>
          </a:p>
          <a:p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Tilojen 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käyttöä </a:t>
            </a:r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tehostamalla, kokonaisneliömäärää 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supistamalla ja tilojen ominaisuuksia parantamalla on tarkoitus </a:t>
            </a:r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tuottaa moderneja 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ja kustannustehokkaita oppimisympäristöjä.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27E0C-3314-49A5-898E-9CC9D8A8E65A}" type="datetime1">
              <a:rPr lang="fi-FI" smtClean="0"/>
              <a:t>21.4.2016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>
            <a:normAutofit/>
          </a:bodyPr>
          <a:lstStyle/>
          <a:p>
            <a:r>
              <a:rPr lang="fi-FI" sz="2400" b="1" dirty="0" smtClean="0">
                <a:solidFill>
                  <a:srgbClr val="002060"/>
                </a:solidFill>
                <a:latin typeface="PT SANS"/>
              </a:rPr>
              <a:t>HAVAINTOJA COOKBOOK TUTKIMUKSEN AIKANA 2</a:t>
            </a:r>
            <a:endParaRPr lang="fi-FI" sz="2400" b="1" dirty="0">
              <a:solidFill>
                <a:srgbClr val="002060"/>
              </a:solidFill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227376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2"/>
          <p:cNvSpPr txBox="1">
            <a:spLocks/>
          </p:cNvSpPr>
          <p:nvPr/>
        </p:nvSpPr>
        <p:spPr>
          <a:xfrm>
            <a:off x="457200" y="2540361"/>
            <a:ext cx="8718154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fi-FI" sz="2400" b="1" dirty="0" smtClean="0">
                <a:solidFill>
                  <a:srgbClr val="293E6B"/>
                </a:solidFill>
                <a:latin typeface="PT SANS"/>
              </a:rPr>
              <a:t>Lapsen </a:t>
            </a:r>
            <a:r>
              <a:rPr lang="fi-FI" sz="2400" b="1" dirty="0">
                <a:solidFill>
                  <a:srgbClr val="293E6B"/>
                </a:solidFill>
                <a:latin typeface="PT SANS"/>
              </a:rPr>
              <a:t>kasvun ja kehittymisen näkökulma </a:t>
            </a:r>
            <a:endParaRPr lang="fi-FI" sz="2400" b="1" dirty="0" smtClean="0">
              <a:solidFill>
                <a:srgbClr val="293E6B"/>
              </a:solidFill>
              <a:latin typeface="PT SANS"/>
            </a:endParaRPr>
          </a:p>
          <a:p>
            <a:endParaRPr lang="fi-FI" sz="2400" dirty="0">
              <a:solidFill>
                <a:srgbClr val="293E6B"/>
              </a:solidFill>
              <a:latin typeface="PT SANS"/>
            </a:endParaRPr>
          </a:p>
          <a:p>
            <a:r>
              <a:rPr lang="fi-FI" sz="2400" dirty="0" smtClean="0">
                <a:solidFill>
                  <a:srgbClr val="293E6B"/>
                </a:solidFill>
                <a:latin typeface="PT SANS"/>
              </a:rPr>
              <a:t>Palvelujen järjestäminen, palvelurakenne ja tilaratkaisut tehdään lapsen ja nuoren kehityksen näkökulmasta</a:t>
            </a:r>
            <a:endParaRPr lang="fi-FI" sz="2400" dirty="0">
              <a:solidFill>
                <a:srgbClr val="293E6B"/>
              </a:solidFill>
              <a:latin typeface="PT SANS"/>
            </a:endParaRPr>
          </a:p>
          <a:p>
            <a:r>
              <a:rPr lang="fi-FI" sz="2400" dirty="0">
                <a:solidFill>
                  <a:srgbClr val="293E6B"/>
                </a:solidFill>
                <a:latin typeface="PT SANS"/>
              </a:rPr>
              <a:t>	</a:t>
            </a:r>
          </a:p>
          <a:p>
            <a:endParaRPr lang="fi-FI" sz="2400" dirty="0" smtClean="0">
              <a:solidFill>
                <a:srgbClr val="293E6B"/>
              </a:solidFill>
              <a:latin typeface="PT SANS"/>
            </a:endParaRPr>
          </a:p>
          <a:p>
            <a:r>
              <a:rPr lang="fi-FI" sz="2400" b="1" dirty="0" smtClean="0">
                <a:solidFill>
                  <a:srgbClr val="293E6B"/>
                </a:solidFill>
                <a:latin typeface="PT SANS"/>
              </a:rPr>
              <a:t>Moni-ikäisyyden näkökulma</a:t>
            </a:r>
          </a:p>
          <a:p>
            <a:endParaRPr lang="fi-FI" sz="2400" dirty="0">
              <a:solidFill>
                <a:srgbClr val="293E6B"/>
              </a:solidFill>
              <a:latin typeface="PT SANS"/>
            </a:endParaRPr>
          </a:p>
          <a:p>
            <a:r>
              <a:rPr lang="fi-FI" sz="2400" dirty="0" smtClean="0">
                <a:solidFill>
                  <a:srgbClr val="293E6B"/>
                </a:solidFill>
                <a:latin typeface="PT SANS"/>
              </a:rPr>
              <a:t>Palvelurakenne </a:t>
            </a:r>
            <a:r>
              <a:rPr lang="fi-FI" sz="2400" dirty="0">
                <a:solidFill>
                  <a:srgbClr val="293E6B"/>
                </a:solidFill>
                <a:latin typeface="PT SANS"/>
              </a:rPr>
              <a:t>ja tilaratkaisut tehdään </a:t>
            </a:r>
            <a:r>
              <a:rPr lang="fi-FI" sz="2400" dirty="0" smtClean="0">
                <a:solidFill>
                  <a:srgbClr val="293E6B"/>
                </a:solidFill>
                <a:latin typeface="PT SANS"/>
              </a:rPr>
              <a:t>Moni-ikäiselle toiminnalle sopiviksi </a:t>
            </a:r>
          </a:p>
          <a:p>
            <a:endParaRPr lang="fi-FI" sz="2400" dirty="0">
              <a:solidFill>
                <a:srgbClr val="293E6B"/>
              </a:solidFill>
              <a:latin typeface="PT SANS"/>
            </a:endParaRPr>
          </a:p>
          <a:p>
            <a:r>
              <a:rPr lang="fi-FI" sz="2400" b="1" dirty="0" smtClean="0">
                <a:solidFill>
                  <a:srgbClr val="293E6B"/>
                </a:solidFill>
                <a:latin typeface="PT SANS"/>
              </a:rPr>
              <a:t>NÄMÄ VOIDAAN YHDISTÄÄ</a:t>
            </a:r>
            <a:endParaRPr lang="fi-FI" sz="2400" b="1" dirty="0">
              <a:solidFill>
                <a:srgbClr val="293E6B"/>
              </a:solidFill>
              <a:latin typeface="PT SANS"/>
            </a:endParaRPr>
          </a:p>
          <a:p>
            <a:r>
              <a:rPr lang="fi-FI" sz="2400" dirty="0">
                <a:solidFill>
                  <a:srgbClr val="293E6B"/>
                </a:solidFill>
                <a:latin typeface="PT SANS"/>
              </a:rPr>
              <a:t>	</a:t>
            </a:r>
          </a:p>
          <a:p>
            <a:endParaRPr lang="fi-FI" sz="2400" dirty="0" smtClean="0">
              <a:solidFill>
                <a:srgbClr val="293E6B"/>
              </a:solidFill>
              <a:latin typeface="PT SANS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fi-FI" sz="2800" dirty="0" smtClean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0" y="1563915"/>
            <a:ext cx="66648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i-FI" sz="2400" b="1" dirty="0" smtClean="0">
                <a:solidFill>
                  <a:srgbClr val="293E6B"/>
                </a:solidFill>
                <a:latin typeface="PT SANS"/>
              </a:rPr>
              <a:t>KAKSI ELÄMÄNKAARISTA NÄKÖKULMAA</a:t>
            </a:r>
            <a:endParaRPr lang="fi-FI" sz="2400" b="1" dirty="0">
              <a:solidFill>
                <a:srgbClr val="293E6B"/>
              </a:solidFill>
              <a:latin typeface="PT SANS"/>
            </a:endParaRPr>
          </a:p>
        </p:txBody>
      </p:sp>
      <p:pic>
        <p:nvPicPr>
          <p:cNvPr id="5122" name="Picture 2" descr="http://kokemaensrk.fi/wp-content/uploads/2011/11/Turvallinen-o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302" y="2376149"/>
            <a:ext cx="2505968" cy="187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encrypted-tbn3.gstatic.com/images?q=tbn:ANd9GcQONWhDaV1IV4Ukl712biwwwsW5te1sO7Z1HxSElG6gCO-qPEHbXmnq8Jd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295" y="4554082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748048" y="130414"/>
            <a:ext cx="10515600" cy="1325563"/>
          </a:xfrm>
        </p:spPr>
        <p:txBody>
          <a:bodyPr>
            <a:normAutofit/>
          </a:bodyPr>
          <a:lstStyle/>
          <a:p>
            <a:r>
              <a:rPr lang="fi-FI" sz="2400" b="1" dirty="0" smtClean="0">
                <a:solidFill>
                  <a:srgbClr val="002060"/>
                </a:solidFill>
                <a:latin typeface="PT SANS"/>
              </a:rPr>
              <a:t>HAVAINTOJA COOKBOOK TUTKIMUKSEN AIKANA 3</a:t>
            </a:r>
            <a:endParaRPr lang="fi-FI" sz="2400" b="1" dirty="0">
              <a:solidFill>
                <a:srgbClr val="002060"/>
              </a:solidFill>
              <a:latin typeface="PT SANS"/>
            </a:endParaRP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</p:spPr>
        <p:txBody>
          <a:bodyPr/>
          <a:lstStyle/>
          <a:p>
            <a:r>
              <a:rPr lang="fi-FI" dirty="0" smtClean="0"/>
              <a:t>Markku Rimpelä, tilaajajohtaja LANUEL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525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3797" y="2571863"/>
            <a:ext cx="9620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 smtClean="0">
                <a:solidFill>
                  <a:srgbClr val="293E6B"/>
                </a:solidFill>
                <a:latin typeface="PT Sans"/>
              </a:rPr>
              <a:t>MITEN MONITOIMIJAYHTEISÖSSÄ ONNISTUTAAN SAAMAAN AIKAISEKSI HYVINVOIVA KOKONAISUUS?</a:t>
            </a:r>
            <a:endParaRPr lang="fi-FI" sz="2400" b="1" dirty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</p:spPr>
        <p:txBody>
          <a:bodyPr/>
          <a:lstStyle/>
          <a:p>
            <a:r>
              <a:rPr lang="fi-FI" dirty="0" smtClean="0"/>
              <a:t>Markku Rimpelä, tilaajajohtaja LANUEL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600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b="1" dirty="0" smtClean="0">
                <a:solidFill>
                  <a:srgbClr val="002060"/>
                </a:solidFill>
                <a:latin typeface="PT SANS"/>
              </a:rPr>
              <a:t>YHTEISTOIMINNALLINEN SUUNNITELMA</a:t>
            </a:r>
            <a:endParaRPr lang="fi-FI" sz="2400" b="1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Yhteistoiminnallinen suunnitelma on osa kunnan pidemmän ajan suunnitelmaa</a:t>
            </a:r>
          </a:p>
          <a:p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Yhteistoiminnallisen 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suunnitteluprosessin avainasia on </a:t>
            </a:r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kaikkien osapuolien 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tiivis ja oikea-aikainen osallistaminen hankkeeseen yhteistoiminnallisesti. </a:t>
            </a:r>
            <a:endParaRPr lang="fi-FI" sz="2400" dirty="0" smtClean="0">
              <a:solidFill>
                <a:srgbClr val="002060"/>
              </a:solidFill>
              <a:latin typeface="PT SANS"/>
            </a:endParaRPr>
          </a:p>
          <a:p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Yhteistoiminnallisen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 </a:t>
            </a:r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suunnitteluprosessin 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tärkein osuus on jokaisen yksittäisen vaiheen </a:t>
            </a:r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lopussa 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tehtävä, kaikki </a:t>
            </a:r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suunnittelualat kokoava </a:t>
            </a:r>
            <a:r>
              <a:rPr lang="fi-FI" sz="2400" dirty="0" err="1">
                <a:solidFill>
                  <a:srgbClr val="002060"/>
                </a:solidFill>
                <a:latin typeface="PT SANS"/>
              </a:rPr>
              <a:t>yhteensovittelu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. </a:t>
            </a:r>
            <a:endParaRPr lang="fi-FI" sz="2400" dirty="0" smtClean="0">
              <a:solidFill>
                <a:srgbClr val="002060"/>
              </a:solidFill>
              <a:latin typeface="PT SANS"/>
            </a:endParaRPr>
          </a:p>
          <a:p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Perinteisessä 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toimialakohtaisessa suunnittelun mallissa kaikki toimijat </a:t>
            </a:r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toimivat itsenäisesti 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ja oman aikataulunsa mukaisesti. </a:t>
            </a:r>
            <a:endParaRPr lang="fi-FI" sz="2400" dirty="0" smtClean="0">
              <a:solidFill>
                <a:srgbClr val="002060"/>
              </a:solidFill>
              <a:latin typeface="PT SANS"/>
            </a:endParaRPr>
          </a:p>
          <a:p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Yhteistoiminnallinen 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suunnitteluprosessi sen sijaan sitoo </a:t>
            </a:r>
            <a:r>
              <a:rPr lang="fi-FI" sz="2400" dirty="0" smtClean="0">
                <a:solidFill>
                  <a:srgbClr val="002060"/>
                </a:solidFill>
                <a:latin typeface="PT SANS"/>
              </a:rPr>
              <a:t>kaikki hankkeen </a:t>
            </a:r>
            <a:r>
              <a:rPr lang="fi-FI" sz="2400" dirty="0">
                <a:solidFill>
                  <a:srgbClr val="002060"/>
                </a:solidFill>
                <a:latin typeface="PT SANS"/>
              </a:rPr>
              <a:t>osa-alueet toisiinsa.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35257-9348-4149-AF1A-0DFF7FB62B71}" type="datetime1">
              <a:rPr lang="fi-FI" smtClean="0"/>
              <a:t>21.4.2016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636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13645" y="2880954"/>
            <a:ext cx="9620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 smtClean="0">
                <a:solidFill>
                  <a:srgbClr val="293E6B"/>
                </a:solidFill>
                <a:latin typeface="PT Sans"/>
              </a:rPr>
              <a:t>HAASTEITA</a:t>
            </a:r>
            <a:endParaRPr lang="fi-FI" sz="2400" b="1" dirty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</p:spPr>
        <p:txBody>
          <a:bodyPr/>
          <a:lstStyle/>
          <a:p>
            <a:r>
              <a:rPr lang="fi-FI" dirty="0" smtClean="0"/>
              <a:t>Markku Rimpelä, tilaajajohtaja LANUEL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134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oli oikealle 3"/>
          <p:cNvSpPr/>
          <p:nvPr/>
        </p:nvSpPr>
        <p:spPr>
          <a:xfrm>
            <a:off x="257578" y="180304"/>
            <a:ext cx="11917748" cy="4675031"/>
          </a:xfrm>
          <a:prstGeom prst="rightArrow">
            <a:avLst>
              <a:gd name="adj1" fmla="val 74799"/>
              <a:gd name="adj2" fmla="val 38308"/>
            </a:avLst>
          </a:prstGeom>
          <a:noFill/>
          <a:ln w="63500">
            <a:solidFill>
              <a:srgbClr val="293E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/>
          <p:cNvSpPr txBox="1"/>
          <p:nvPr/>
        </p:nvSpPr>
        <p:spPr>
          <a:xfrm>
            <a:off x="9324307" y="794126"/>
            <a:ext cx="1674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solidFill>
                  <a:srgbClr val="293E6B"/>
                </a:solidFill>
                <a:latin typeface="PT SANS"/>
              </a:rPr>
              <a:t>Onnistuminen </a:t>
            </a:r>
          </a:p>
          <a:p>
            <a:pPr algn="ctr"/>
            <a:r>
              <a:rPr lang="fi-FI" dirty="0" smtClean="0">
                <a:solidFill>
                  <a:srgbClr val="293E6B"/>
                </a:solidFill>
                <a:latin typeface="PT SANS"/>
              </a:rPr>
              <a:t>2025</a:t>
            </a:r>
            <a:endParaRPr lang="fi-FI" dirty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1403797" y="932625"/>
            <a:ext cx="651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rgbClr val="293E6B"/>
                </a:solidFill>
                <a:latin typeface="PT SANS"/>
              </a:rPr>
              <a:t>Toimenpiteet, jotka ovat johtaneet onnistumiseen</a:t>
            </a:r>
            <a:endParaRPr lang="fi-FI" dirty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1210614" y="4340175"/>
            <a:ext cx="690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rgbClr val="293E6B"/>
                </a:solidFill>
                <a:latin typeface="PT SANS"/>
              </a:rPr>
              <a:t>Keskeiset </a:t>
            </a:r>
            <a:r>
              <a:rPr lang="fi-FI" dirty="0">
                <a:solidFill>
                  <a:srgbClr val="293E6B"/>
                </a:solidFill>
                <a:latin typeface="PT SANS"/>
              </a:rPr>
              <a:t>toimijat, joiden yhteistyöllä onnistuminen on </a:t>
            </a:r>
            <a:r>
              <a:rPr lang="fi-FI" dirty="0" smtClean="0">
                <a:solidFill>
                  <a:srgbClr val="293E6B"/>
                </a:solidFill>
                <a:latin typeface="PT SANS"/>
              </a:rPr>
              <a:t>saavutettu</a:t>
            </a:r>
            <a:endParaRPr lang="fi-FI" dirty="0">
              <a:solidFill>
                <a:srgbClr val="293E6B"/>
              </a:solidFill>
              <a:latin typeface="PT SANS"/>
            </a:endParaRPr>
          </a:p>
        </p:txBody>
      </p:sp>
      <p:cxnSp>
        <p:nvCxnSpPr>
          <p:cNvPr id="12" name="Suora yhdysviiva 11"/>
          <p:cNvCxnSpPr/>
          <p:nvPr/>
        </p:nvCxnSpPr>
        <p:spPr>
          <a:xfrm flipH="1">
            <a:off x="9206248" y="744794"/>
            <a:ext cx="25757" cy="3546049"/>
          </a:xfrm>
          <a:prstGeom prst="line">
            <a:avLst/>
          </a:prstGeom>
          <a:ln>
            <a:solidFill>
              <a:srgbClr val="293E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/>
        </p:nvCxnSpPr>
        <p:spPr>
          <a:xfrm flipV="1">
            <a:off x="1790165" y="2884868"/>
            <a:ext cx="12879" cy="1405976"/>
          </a:xfrm>
          <a:prstGeom prst="line">
            <a:avLst/>
          </a:prstGeom>
          <a:ln>
            <a:solidFill>
              <a:srgbClr val="293E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 flipV="1">
            <a:off x="3346360" y="2884868"/>
            <a:ext cx="12879" cy="1405976"/>
          </a:xfrm>
          <a:prstGeom prst="line">
            <a:avLst/>
          </a:prstGeom>
          <a:ln>
            <a:solidFill>
              <a:srgbClr val="293E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uora yhdysviiva 15"/>
          <p:cNvCxnSpPr/>
          <p:nvPr/>
        </p:nvCxnSpPr>
        <p:spPr>
          <a:xfrm flipV="1">
            <a:off x="4863920" y="2884868"/>
            <a:ext cx="0" cy="1405976"/>
          </a:xfrm>
          <a:prstGeom prst="line">
            <a:avLst/>
          </a:prstGeom>
          <a:ln>
            <a:solidFill>
              <a:srgbClr val="293E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/>
        </p:nvCxnSpPr>
        <p:spPr>
          <a:xfrm flipV="1">
            <a:off x="6368603" y="2884868"/>
            <a:ext cx="6439" cy="1405974"/>
          </a:xfrm>
          <a:prstGeom prst="line">
            <a:avLst/>
          </a:prstGeom>
          <a:ln>
            <a:solidFill>
              <a:srgbClr val="293E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/>
        </p:nvCxnSpPr>
        <p:spPr>
          <a:xfrm flipV="1">
            <a:off x="7796012" y="2884868"/>
            <a:ext cx="12879" cy="1405975"/>
          </a:xfrm>
          <a:prstGeom prst="line">
            <a:avLst/>
          </a:prstGeom>
          <a:ln>
            <a:solidFill>
              <a:srgbClr val="293E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iruutu 35"/>
          <p:cNvSpPr txBox="1"/>
          <p:nvPr/>
        </p:nvSpPr>
        <p:spPr>
          <a:xfrm>
            <a:off x="734096" y="4018209"/>
            <a:ext cx="566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>
                <a:solidFill>
                  <a:srgbClr val="293E6B"/>
                </a:solidFill>
                <a:latin typeface="PT SANS"/>
              </a:rPr>
              <a:t>2015</a:t>
            </a:r>
            <a:endParaRPr lang="fi-FI" sz="1200" dirty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37" name="Tekstiruutu 36"/>
          <p:cNvSpPr txBox="1"/>
          <p:nvPr/>
        </p:nvSpPr>
        <p:spPr>
          <a:xfrm>
            <a:off x="2200141" y="4013840"/>
            <a:ext cx="566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>
                <a:solidFill>
                  <a:srgbClr val="293E6B"/>
                </a:solidFill>
                <a:latin typeface="PT SANS"/>
              </a:rPr>
              <a:t>2017</a:t>
            </a:r>
            <a:endParaRPr lang="fi-FI" sz="1200" dirty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38" name="Tekstiruutu 37"/>
          <p:cNvSpPr txBox="1"/>
          <p:nvPr/>
        </p:nvSpPr>
        <p:spPr>
          <a:xfrm>
            <a:off x="3807854" y="4013841"/>
            <a:ext cx="566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>
                <a:solidFill>
                  <a:srgbClr val="293E6B"/>
                </a:solidFill>
                <a:latin typeface="PT SANS"/>
              </a:rPr>
              <a:t>2019</a:t>
            </a:r>
            <a:endParaRPr lang="fi-FI" sz="1200" dirty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39" name="Tekstiruutu 38"/>
          <p:cNvSpPr txBox="1"/>
          <p:nvPr/>
        </p:nvSpPr>
        <p:spPr>
          <a:xfrm>
            <a:off x="5364052" y="4013842"/>
            <a:ext cx="566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>
                <a:solidFill>
                  <a:srgbClr val="293E6B"/>
                </a:solidFill>
                <a:latin typeface="PT SANS"/>
              </a:rPr>
              <a:t>2021</a:t>
            </a:r>
            <a:endParaRPr lang="fi-FI" sz="1200" dirty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40" name="Tekstiruutu 39"/>
          <p:cNvSpPr txBox="1"/>
          <p:nvPr/>
        </p:nvSpPr>
        <p:spPr>
          <a:xfrm>
            <a:off x="6791460" y="4027847"/>
            <a:ext cx="566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>
                <a:solidFill>
                  <a:srgbClr val="293E6B"/>
                </a:solidFill>
                <a:latin typeface="PT SANS"/>
              </a:rPr>
              <a:t>2023</a:t>
            </a:r>
            <a:endParaRPr lang="fi-FI" sz="1200" dirty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41" name="Tekstiruutu 40"/>
          <p:cNvSpPr txBox="1"/>
          <p:nvPr/>
        </p:nvSpPr>
        <p:spPr>
          <a:xfrm>
            <a:off x="8205989" y="4013843"/>
            <a:ext cx="566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>
                <a:solidFill>
                  <a:srgbClr val="293E6B"/>
                </a:solidFill>
                <a:latin typeface="PT SANS"/>
              </a:rPr>
              <a:t>2025</a:t>
            </a:r>
            <a:endParaRPr lang="fi-FI" sz="1200" dirty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42" name="Tekstiruutu 41"/>
          <p:cNvSpPr txBox="1"/>
          <p:nvPr/>
        </p:nvSpPr>
        <p:spPr>
          <a:xfrm>
            <a:off x="1414528" y="119100"/>
            <a:ext cx="651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rgbClr val="293E6B"/>
                </a:solidFill>
                <a:latin typeface="PT SANS"/>
              </a:rPr>
              <a:t>Kunta: </a:t>
            </a:r>
            <a:endParaRPr lang="fi-FI" dirty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F324C-5E20-4225-8C56-9A0A0F79E5FA}" type="datetime1">
              <a:rPr lang="fi-FI" smtClean="0"/>
              <a:t>21.4.2016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777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FCA23-C836-4604-89DF-278345273A33}" type="datetime1">
              <a:rPr lang="fi-FI" smtClean="0"/>
              <a:t>21.4.2016</a:t>
            </a:fld>
            <a:endParaRPr lang="fi-FI" dirty="0"/>
          </a:p>
        </p:txBody>
      </p:sp>
      <p:pic>
        <p:nvPicPr>
          <p:cNvPr id="8" name="Oppimisympäristöt_Pidennetty2_10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83335"/>
            <a:ext cx="10232980" cy="5756051"/>
          </a:xfrm>
          <a:prstGeom prst="rect">
            <a:avLst/>
          </a:prstGeom>
        </p:spPr>
      </p:pic>
      <p:sp>
        <p:nvSpPr>
          <p:cNvPr id="9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552950" y="6356351"/>
            <a:ext cx="3086100" cy="365125"/>
          </a:xfrm>
        </p:spPr>
        <p:txBody>
          <a:bodyPr/>
          <a:lstStyle/>
          <a:p>
            <a:r>
              <a:rPr lang="fi-FI" smtClean="0"/>
              <a:t>Markku Rimpelä, tilaajajohtaja LANUEL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8981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69" y="221011"/>
            <a:ext cx="11990231" cy="5223804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22229-3D62-4451-9310-B13F6F8FB9E3}" type="datetime1">
              <a:rPr lang="fi-FI" smtClean="0"/>
              <a:t>21.4.2016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  <p:sp>
        <p:nvSpPr>
          <p:cNvPr id="5" name="Sisällön paikkamerkki 2"/>
          <p:cNvSpPr>
            <a:spLocks noGrp="1"/>
          </p:cNvSpPr>
          <p:nvPr>
            <p:ph idx="1"/>
          </p:nvPr>
        </p:nvSpPr>
        <p:spPr>
          <a:xfrm>
            <a:off x="1301840" y="4997003"/>
            <a:ext cx="10515600" cy="1359350"/>
          </a:xfrm>
        </p:spPr>
        <p:txBody>
          <a:bodyPr>
            <a:normAutofit/>
          </a:bodyPr>
          <a:lstStyle/>
          <a:p>
            <a:r>
              <a:rPr lang="fi-FI" sz="2000" dirty="0">
                <a:solidFill>
                  <a:srgbClr val="002060"/>
                </a:solidFill>
                <a:latin typeface="PT SANS"/>
              </a:rPr>
              <a:t>Yhteistoiminnallisen suunnitteluprosessin vaiheet käyttäjän näkökulmasta. </a:t>
            </a:r>
            <a:r>
              <a:rPr lang="fi-FI" sz="2000" dirty="0" smtClean="0">
                <a:solidFill>
                  <a:srgbClr val="002060"/>
                </a:solidFill>
                <a:latin typeface="PT SANS"/>
              </a:rPr>
              <a:t>Käyttäjän osallistamisen </a:t>
            </a:r>
            <a:r>
              <a:rPr lang="fi-FI" sz="2000" dirty="0">
                <a:solidFill>
                  <a:srgbClr val="002060"/>
                </a:solidFill>
                <a:latin typeface="PT SANS"/>
              </a:rPr>
              <a:t>kannalta oleellisimmat vaiheen hankkeessa ovat hankkeen alussa </a:t>
            </a:r>
            <a:r>
              <a:rPr lang="fi-FI" sz="2000" dirty="0" smtClean="0">
                <a:solidFill>
                  <a:srgbClr val="002060"/>
                </a:solidFill>
                <a:latin typeface="PT SANS"/>
              </a:rPr>
              <a:t>tehtävät toimintasuunnitelma-</a:t>
            </a:r>
            <a:r>
              <a:rPr lang="fi-FI" sz="2000" dirty="0">
                <a:solidFill>
                  <a:srgbClr val="002060"/>
                </a:solidFill>
                <a:latin typeface="PT SANS"/>
              </a:rPr>
              <a:t>, tarveselvitys ja hankesuunnitelmavaiheet.</a:t>
            </a:r>
          </a:p>
        </p:txBody>
      </p:sp>
    </p:spTree>
    <p:extLst>
      <p:ext uri="{BB962C8B-B14F-4D97-AF65-F5344CB8AC3E}">
        <p14:creationId xmlns:p14="http://schemas.microsoft.com/office/powerpoint/2010/main" val="151110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oli oikealle 3"/>
          <p:cNvSpPr/>
          <p:nvPr/>
        </p:nvSpPr>
        <p:spPr>
          <a:xfrm>
            <a:off x="257578" y="180304"/>
            <a:ext cx="11917748" cy="4675031"/>
          </a:xfrm>
          <a:prstGeom prst="rightArrow">
            <a:avLst>
              <a:gd name="adj1" fmla="val 74799"/>
              <a:gd name="adj2" fmla="val 38308"/>
            </a:avLst>
          </a:prstGeom>
          <a:noFill/>
          <a:ln w="63500">
            <a:solidFill>
              <a:srgbClr val="293E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/>
          <p:cNvSpPr txBox="1"/>
          <p:nvPr/>
        </p:nvSpPr>
        <p:spPr>
          <a:xfrm>
            <a:off x="9324307" y="794126"/>
            <a:ext cx="1674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solidFill>
                  <a:srgbClr val="293E6B"/>
                </a:solidFill>
                <a:latin typeface="PT SANS"/>
              </a:rPr>
              <a:t>Onnistuminen </a:t>
            </a:r>
          </a:p>
          <a:p>
            <a:pPr algn="ctr"/>
            <a:r>
              <a:rPr lang="fi-FI" dirty="0" smtClean="0">
                <a:solidFill>
                  <a:srgbClr val="293E6B"/>
                </a:solidFill>
                <a:latin typeface="PT SANS"/>
              </a:rPr>
              <a:t>2025</a:t>
            </a:r>
            <a:endParaRPr lang="fi-FI" dirty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1403797" y="932625"/>
            <a:ext cx="651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rgbClr val="293E6B"/>
                </a:solidFill>
                <a:latin typeface="PT SANS"/>
              </a:rPr>
              <a:t>Toimenpiteet, jotka ovat johtaneet onnistumiseen</a:t>
            </a:r>
            <a:endParaRPr lang="fi-FI" dirty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1210614" y="4340175"/>
            <a:ext cx="690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rgbClr val="293E6B"/>
                </a:solidFill>
                <a:latin typeface="PT SANS"/>
              </a:rPr>
              <a:t>Keskeiset </a:t>
            </a:r>
            <a:r>
              <a:rPr lang="fi-FI" dirty="0">
                <a:solidFill>
                  <a:srgbClr val="293E6B"/>
                </a:solidFill>
                <a:latin typeface="PT SANS"/>
              </a:rPr>
              <a:t>toimijat, joiden yhteistyöllä onnistuminen on </a:t>
            </a:r>
            <a:r>
              <a:rPr lang="fi-FI" dirty="0" smtClean="0">
                <a:solidFill>
                  <a:srgbClr val="293E6B"/>
                </a:solidFill>
                <a:latin typeface="PT SANS"/>
              </a:rPr>
              <a:t>saavutettu</a:t>
            </a:r>
            <a:endParaRPr lang="fi-FI" dirty="0">
              <a:solidFill>
                <a:srgbClr val="293E6B"/>
              </a:solidFill>
              <a:latin typeface="PT SANS"/>
            </a:endParaRPr>
          </a:p>
        </p:txBody>
      </p:sp>
      <p:cxnSp>
        <p:nvCxnSpPr>
          <p:cNvPr id="12" name="Suora yhdysviiva 11"/>
          <p:cNvCxnSpPr/>
          <p:nvPr/>
        </p:nvCxnSpPr>
        <p:spPr>
          <a:xfrm flipH="1">
            <a:off x="9206248" y="744794"/>
            <a:ext cx="25757" cy="3546049"/>
          </a:xfrm>
          <a:prstGeom prst="line">
            <a:avLst/>
          </a:prstGeom>
          <a:ln>
            <a:solidFill>
              <a:srgbClr val="293E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/>
        </p:nvCxnSpPr>
        <p:spPr>
          <a:xfrm flipV="1">
            <a:off x="1790165" y="2884868"/>
            <a:ext cx="12879" cy="1405976"/>
          </a:xfrm>
          <a:prstGeom prst="line">
            <a:avLst/>
          </a:prstGeom>
          <a:ln>
            <a:solidFill>
              <a:srgbClr val="293E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 flipV="1">
            <a:off x="3346360" y="2884868"/>
            <a:ext cx="12879" cy="1405976"/>
          </a:xfrm>
          <a:prstGeom prst="line">
            <a:avLst/>
          </a:prstGeom>
          <a:ln>
            <a:solidFill>
              <a:srgbClr val="293E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uora yhdysviiva 15"/>
          <p:cNvCxnSpPr/>
          <p:nvPr/>
        </p:nvCxnSpPr>
        <p:spPr>
          <a:xfrm flipV="1">
            <a:off x="4863920" y="2884868"/>
            <a:ext cx="0" cy="1405976"/>
          </a:xfrm>
          <a:prstGeom prst="line">
            <a:avLst/>
          </a:prstGeom>
          <a:ln>
            <a:solidFill>
              <a:srgbClr val="293E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/>
        </p:nvCxnSpPr>
        <p:spPr>
          <a:xfrm flipV="1">
            <a:off x="6368603" y="2884868"/>
            <a:ext cx="6439" cy="1405974"/>
          </a:xfrm>
          <a:prstGeom prst="line">
            <a:avLst/>
          </a:prstGeom>
          <a:ln>
            <a:solidFill>
              <a:srgbClr val="293E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/>
        </p:nvCxnSpPr>
        <p:spPr>
          <a:xfrm flipV="1">
            <a:off x="7796012" y="2884868"/>
            <a:ext cx="12879" cy="1405975"/>
          </a:xfrm>
          <a:prstGeom prst="line">
            <a:avLst/>
          </a:prstGeom>
          <a:ln>
            <a:solidFill>
              <a:srgbClr val="293E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iruutu 35"/>
          <p:cNvSpPr txBox="1"/>
          <p:nvPr/>
        </p:nvSpPr>
        <p:spPr>
          <a:xfrm>
            <a:off x="734096" y="4018209"/>
            <a:ext cx="566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>
                <a:solidFill>
                  <a:srgbClr val="293E6B"/>
                </a:solidFill>
                <a:latin typeface="PT SANS"/>
              </a:rPr>
              <a:t>2015</a:t>
            </a:r>
            <a:endParaRPr lang="fi-FI" sz="1200" dirty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37" name="Tekstiruutu 36"/>
          <p:cNvSpPr txBox="1"/>
          <p:nvPr/>
        </p:nvSpPr>
        <p:spPr>
          <a:xfrm>
            <a:off x="2200141" y="4013840"/>
            <a:ext cx="566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>
                <a:solidFill>
                  <a:srgbClr val="293E6B"/>
                </a:solidFill>
                <a:latin typeface="PT SANS"/>
              </a:rPr>
              <a:t>2017</a:t>
            </a:r>
            <a:endParaRPr lang="fi-FI" sz="1200" dirty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38" name="Tekstiruutu 37"/>
          <p:cNvSpPr txBox="1"/>
          <p:nvPr/>
        </p:nvSpPr>
        <p:spPr>
          <a:xfrm>
            <a:off x="3807854" y="4013841"/>
            <a:ext cx="566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>
                <a:solidFill>
                  <a:srgbClr val="293E6B"/>
                </a:solidFill>
                <a:latin typeface="PT SANS"/>
              </a:rPr>
              <a:t>2019</a:t>
            </a:r>
            <a:endParaRPr lang="fi-FI" sz="1200" dirty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39" name="Tekstiruutu 38"/>
          <p:cNvSpPr txBox="1"/>
          <p:nvPr/>
        </p:nvSpPr>
        <p:spPr>
          <a:xfrm>
            <a:off x="5364052" y="4013842"/>
            <a:ext cx="566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>
                <a:solidFill>
                  <a:srgbClr val="293E6B"/>
                </a:solidFill>
                <a:latin typeface="PT SANS"/>
              </a:rPr>
              <a:t>2021</a:t>
            </a:r>
            <a:endParaRPr lang="fi-FI" sz="1200" dirty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40" name="Tekstiruutu 39"/>
          <p:cNvSpPr txBox="1"/>
          <p:nvPr/>
        </p:nvSpPr>
        <p:spPr>
          <a:xfrm>
            <a:off x="6791460" y="4027847"/>
            <a:ext cx="566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>
                <a:solidFill>
                  <a:srgbClr val="293E6B"/>
                </a:solidFill>
                <a:latin typeface="PT SANS"/>
              </a:rPr>
              <a:t>2023</a:t>
            </a:r>
            <a:endParaRPr lang="fi-FI" sz="1200" dirty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41" name="Tekstiruutu 40"/>
          <p:cNvSpPr txBox="1"/>
          <p:nvPr/>
        </p:nvSpPr>
        <p:spPr>
          <a:xfrm>
            <a:off x="8205989" y="4013843"/>
            <a:ext cx="566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>
                <a:solidFill>
                  <a:srgbClr val="293E6B"/>
                </a:solidFill>
                <a:latin typeface="PT SANS"/>
              </a:rPr>
              <a:t>2025</a:t>
            </a:r>
            <a:endParaRPr lang="fi-FI" sz="1200" dirty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42" name="Tekstiruutu 41"/>
          <p:cNvSpPr txBox="1"/>
          <p:nvPr/>
        </p:nvSpPr>
        <p:spPr>
          <a:xfrm>
            <a:off x="1414528" y="119100"/>
            <a:ext cx="651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rgbClr val="293E6B"/>
                </a:solidFill>
                <a:latin typeface="PT SANS"/>
              </a:rPr>
              <a:t>Kunta: </a:t>
            </a:r>
            <a:endParaRPr lang="fi-FI" dirty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F324C-5E20-4225-8C56-9A0A0F79E5FA}" type="datetime1">
              <a:rPr lang="fi-FI" smtClean="0"/>
              <a:t>21.4.2016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86" y="2526289"/>
            <a:ext cx="2825285" cy="1028281"/>
          </a:xfrm>
          <a:prstGeom prst="rect">
            <a:avLst/>
          </a:prstGeom>
        </p:spPr>
      </p:pic>
      <p:pic>
        <p:nvPicPr>
          <p:cNvPr id="22" name="Kuva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13031" r="20942" b="21815"/>
          <a:stretch/>
        </p:blipFill>
        <p:spPr>
          <a:xfrm>
            <a:off x="1728640" y="2607144"/>
            <a:ext cx="1484059" cy="88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3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4F76-63C6-4108-827E-18D1806017F2}" type="datetime1">
              <a:rPr lang="fi-FI" smtClean="0"/>
              <a:t>21.4.2016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  <p:sp>
        <p:nvSpPr>
          <p:cNvPr id="6" name="Sisällön paikkamerkki 5"/>
          <p:cNvSpPr txBox="1">
            <a:spLocks noGrp="1"/>
          </p:cNvSpPr>
          <p:nvPr>
            <p:ph idx="1"/>
          </p:nvPr>
        </p:nvSpPr>
        <p:spPr>
          <a:xfrm>
            <a:off x="748048" y="1477896"/>
            <a:ext cx="10515600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fi-FI" sz="8800" b="1" dirty="0" smtClean="0">
                <a:solidFill>
                  <a:srgbClr val="FF0000"/>
                </a:solidFill>
                <a:latin typeface="PT SANS "/>
              </a:rPr>
              <a:t>Tarveselvitys onkin </a:t>
            </a:r>
            <a:r>
              <a:rPr lang="fi-FI" sz="8800" b="1" u="sng" dirty="0" smtClean="0">
                <a:solidFill>
                  <a:srgbClr val="FF0000"/>
                </a:solidFill>
                <a:latin typeface="PT SANS "/>
              </a:rPr>
              <a:t>toiminnallinen suunnitelma</a:t>
            </a:r>
            <a:endParaRPr lang="fi-FI" sz="8800" b="1" u="sng" dirty="0">
              <a:solidFill>
                <a:srgbClr val="FF0000"/>
              </a:solidFill>
              <a:latin typeface="PT SANS "/>
            </a:endParaRPr>
          </a:p>
        </p:txBody>
      </p:sp>
    </p:spTree>
    <p:extLst>
      <p:ext uri="{BB962C8B-B14F-4D97-AF65-F5344CB8AC3E}">
        <p14:creationId xmlns:p14="http://schemas.microsoft.com/office/powerpoint/2010/main" val="349225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3797" y="2571863"/>
            <a:ext cx="9620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 smtClean="0">
                <a:solidFill>
                  <a:srgbClr val="293E6B"/>
                </a:solidFill>
                <a:latin typeface="PT Sans"/>
              </a:rPr>
              <a:t>MITEN TILAT MUODOSTUVAT?</a:t>
            </a:r>
          </a:p>
          <a:p>
            <a:pPr algn="ctr"/>
            <a:r>
              <a:rPr lang="fi-FI" sz="2400" b="1" dirty="0" smtClean="0">
                <a:solidFill>
                  <a:srgbClr val="293E6B"/>
                </a:solidFill>
                <a:latin typeface="PT Sans"/>
              </a:rPr>
              <a:t>KUKA NIITÄ KÄYTTÄÄ JA MILLOIN?</a:t>
            </a:r>
            <a:endParaRPr lang="fi-FI" sz="2400" b="1" dirty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69232"/>
            <a:ext cx="4114800" cy="365125"/>
          </a:xfrm>
        </p:spPr>
        <p:txBody>
          <a:bodyPr/>
          <a:lstStyle/>
          <a:p>
            <a:r>
              <a:rPr lang="fi-FI" dirty="0" smtClean="0"/>
              <a:t>Markku Rimpelä, tilaajajohtaja LANUEL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90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ttps://photos-6.dropbox.com/t/2/AADpUH_uFs0Tc4awB4BMyLjFfg1atJ7Djj6FNtkAlh9NhQ/12/359805779/jpeg/32x32/1/1461081600/0/2/Kokonaisturvallisuus.jpg/ELHoyeoCGPsmIAIoAg/XfXtkvWGj9vPxnN_5r3zTuSAqREcW88sARILKjFx1o4?size_mode=5&amp;size=178x1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5452" y="-1236372"/>
            <a:ext cx="14730973" cy="992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8C970-1684-44FA-B1DC-A0066DD35C70}" type="datetime1">
              <a:rPr lang="fi-FI" smtClean="0"/>
              <a:t>21.4.2016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619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https://photos-2.dropbox.com/t/2/AACCZdI9NJhf00uKP76SbW4TQK_EG3x7joF5XRRBQ_zVrg/12/359805779/jpeg/32x32/1/1461081600/0/2/Tilahierarkia.jpg/ELHoyeoCGPsmIAIoAg/TLzk1IKEGCXSd4WdBdhv4V3YzCSGdQJql_WxctM1Vwc?size_mode=3&amp;size=1024x7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3" y="2180674"/>
            <a:ext cx="12178557" cy="184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B535-0172-411C-B83C-7007FA7DD9EB}" type="datetime1">
              <a:rPr lang="fi-FI" smtClean="0"/>
              <a:t>21.4.2016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467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4F76-63C6-4108-827E-18D1806017F2}" type="datetime1">
              <a:rPr lang="fi-FI" smtClean="0"/>
              <a:t>21.4.2016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70440" y="1575215"/>
            <a:ext cx="17451424" cy="70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i-FI"/>
          </a:p>
        </p:txBody>
      </p:sp>
      <p:pic>
        <p:nvPicPr>
          <p:cNvPr id="1025" name="Kuv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40" y="448148"/>
            <a:ext cx="8897046" cy="517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70440" y="5652654"/>
            <a:ext cx="1745142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fi-FI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TXinwei"/>
                <a:cs typeface="Tahoma" panose="020B0604030504040204" pitchFamily="34" charset="0"/>
              </a:rPr>
              <a:t>Julianna Nevari, Lahden ammattikorkeakoulu, 2013</a:t>
            </a:r>
            <a:endParaRPr kumimoji="0" lang="fi-FI" altLang="fi-F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58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4F76-63C6-4108-827E-18D1806017F2}" type="datetime1">
              <a:rPr lang="fi-FI" smtClean="0"/>
              <a:t>21.4.2016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  <p:pic>
        <p:nvPicPr>
          <p:cNvPr id="2052" name="Kuv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30" y="6349"/>
            <a:ext cx="10068104" cy="565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orakulmio 7"/>
          <p:cNvSpPr/>
          <p:nvPr/>
        </p:nvSpPr>
        <p:spPr>
          <a:xfrm>
            <a:off x="1280330" y="5814457"/>
            <a:ext cx="992102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dirty="0" err="1">
                <a:latin typeface="Trebuchet MS" panose="020B0603020202020204" pitchFamily="34" charset="0"/>
                <a:ea typeface="STXinwei"/>
                <a:cs typeface="Tahoma" panose="020B0604030504040204" pitchFamily="34" charset="0"/>
              </a:rPr>
              <a:t>Julianna</a:t>
            </a:r>
            <a:r>
              <a:rPr lang="fi-FI" dirty="0">
                <a:latin typeface="Trebuchet MS" panose="020B0603020202020204" pitchFamily="34" charset="0"/>
                <a:ea typeface="STXinwei"/>
                <a:cs typeface="Tahoma" panose="020B0604030504040204" pitchFamily="34" charset="0"/>
              </a:rPr>
              <a:t> </a:t>
            </a:r>
            <a:r>
              <a:rPr lang="fi-FI" dirty="0" err="1">
                <a:latin typeface="Trebuchet MS" panose="020B0603020202020204" pitchFamily="34" charset="0"/>
                <a:ea typeface="STXinwei"/>
                <a:cs typeface="Tahoma" panose="020B0604030504040204" pitchFamily="34" charset="0"/>
              </a:rPr>
              <a:t>Nevari</a:t>
            </a:r>
            <a:r>
              <a:rPr lang="fi-FI" dirty="0">
                <a:latin typeface="Trebuchet MS" panose="020B0603020202020204" pitchFamily="34" charset="0"/>
                <a:ea typeface="STXinwei"/>
                <a:cs typeface="Tahoma" panose="020B0604030504040204" pitchFamily="34" charset="0"/>
              </a:rPr>
              <a:t>, </a:t>
            </a:r>
            <a:r>
              <a:rPr lang="fi-FI" dirty="0" err="1">
                <a:latin typeface="Trebuchet MS" panose="020B0603020202020204" pitchFamily="34" charset="0"/>
                <a:ea typeface="STXinwei"/>
                <a:cs typeface="Tahoma" panose="020B0604030504040204" pitchFamily="34" charset="0"/>
              </a:rPr>
              <a:t>Oivaltamo</a:t>
            </a:r>
            <a:r>
              <a:rPr lang="fi-FI" dirty="0">
                <a:latin typeface="Trebuchet MS" panose="020B0603020202020204" pitchFamily="34" charset="0"/>
                <a:ea typeface="STXinwei"/>
                <a:cs typeface="Tahoma" panose="020B0604030504040204" pitchFamily="34" charset="0"/>
              </a:rPr>
              <a:t>-avautuva oppimistila,  s. 92, Lahden ammattikorkeakoulu 2013</a:t>
            </a:r>
            <a:endParaRPr lang="fi-FI" dirty="0">
              <a:effectLst/>
              <a:latin typeface="Trebuchet MS" panose="020B0603020202020204" pitchFamily="34" charset="0"/>
              <a:ea typeface="STXinwei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704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239" y="1814879"/>
            <a:ext cx="2095500" cy="1657350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scene3d>
            <a:camera prst="isometricOffAxis2Left"/>
            <a:lightRig rig="soft" dir="t"/>
          </a:scene3d>
          <a:sp3d prstMaterial="matte">
            <a:bevelT w="12700" h="101600"/>
            <a:bevelB w="152400" h="8255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61291" y="714327"/>
            <a:ext cx="10691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293E6B"/>
                </a:solidFill>
                <a:latin typeface="PT SANS"/>
              </a:rPr>
              <a:t>HAASTEET  YHTEISKUNNALLISTEN PALVELUIDEN TURVAAMISEKSI</a:t>
            </a:r>
          </a:p>
        </p:txBody>
      </p:sp>
      <p:sp>
        <p:nvSpPr>
          <p:cNvPr id="4" name="Rectangle 3"/>
          <p:cNvSpPr/>
          <p:nvPr/>
        </p:nvSpPr>
        <p:spPr>
          <a:xfrm>
            <a:off x="961295" y="1100696"/>
            <a:ext cx="8595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/>
            </a:r>
            <a:b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</a:br>
            <a:r>
              <a:rPr lang="en-US" sz="2400" b="1" dirty="0" err="1">
                <a:solidFill>
                  <a:srgbClr val="002060"/>
                </a:solidFill>
                <a:latin typeface="PT SANS "/>
                <a:ea typeface="+mj-ea"/>
                <a:cs typeface="+mj-cs"/>
              </a:rPr>
              <a:t>Palvelut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/>
            </a:r>
            <a:b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</a:b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-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Miten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 </a:t>
            </a:r>
            <a:r>
              <a:rPr lang="en-US" sz="2400" dirty="0" err="1" smtClean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kokonaisvaltaiset</a:t>
            </a:r>
            <a:r>
              <a:rPr lang="en-US" sz="2400" dirty="0" smtClean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 </a:t>
            </a:r>
            <a:r>
              <a:rPr lang="en-US" sz="2400" dirty="0" err="1" smtClean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lasten</a:t>
            </a:r>
            <a:r>
              <a:rPr lang="en-US" sz="2400" dirty="0" smtClean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 ja </a:t>
            </a:r>
            <a:r>
              <a:rPr lang="en-US" sz="2400" dirty="0" err="1" smtClean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nuorten</a:t>
            </a:r>
            <a:r>
              <a:rPr lang="en-US" sz="2400" dirty="0" smtClean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 </a:t>
            </a:r>
            <a:r>
              <a:rPr lang="en-US" sz="2400" dirty="0" err="1" smtClean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palvelut</a:t>
            </a:r>
            <a:r>
              <a:rPr lang="en-US" sz="2400" dirty="0" smtClean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turvataan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?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961293" y="2327782"/>
            <a:ext cx="85959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Kustannusrakenne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/>
            </a:r>
            <a:b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</a:b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-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Millaisen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kustannusrakenteen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kuntamme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kestää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tulevaisuudessa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?</a:t>
            </a:r>
            <a:b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</a:b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-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Mihin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kustannusrakenne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perustuu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?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961296" y="3918039"/>
            <a:ext cx="8932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Palvelut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/>
            </a:r>
            <a:b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</a:b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-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Miten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ylläpidetään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korkeatasoiset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lasten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,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nuorten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,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ja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perheiden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palvelut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? </a:t>
            </a:r>
            <a:b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</a:b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 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Entä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ikäihmiset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?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61293" y="5488051"/>
            <a:ext cx="9155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Houkuttavuus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/>
            </a:r>
            <a:b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</a:b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-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Miten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kuntamme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houkuttavuus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ylläpidetään</a:t>
            </a:r>
            <a:r>
              <a:rPr lang="en-US" sz="2400" dirty="0">
                <a:solidFill>
                  <a:srgbClr val="293E6B"/>
                </a:solidFill>
                <a:latin typeface="PT SANS "/>
                <a:ea typeface="+mj-ea"/>
                <a:cs typeface="+mj-cs"/>
              </a:rPr>
              <a:t>?</a:t>
            </a:r>
            <a:endParaRPr lang="en-GB" sz="2400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</p:spPr>
        <p:txBody>
          <a:bodyPr/>
          <a:lstStyle/>
          <a:p>
            <a:r>
              <a:rPr lang="fi-FI" dirty="0" smtClean="0"/>
              <a:t>Markku Rimpelä, tilaajajohtaja LANUEL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376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3797" y="2571863"/>
            <a:ext cx="9620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 smtClean="0">
                <a:solidFill>
                  <a:srgbClr val="293E6B"/>
                </a:solidFill>
                <a:latin typeface="PT Sans"/>
              </a:rPr>
              <a:t>ESIMERKKEJÄ</a:t>
            </a:r>
            <a:endParaRPr lang="fi-FI" sz="2400" b="1" dirty="0">
              <a:solidFill>
                <a:srgbClr val="293E6B"/>
              </a:solidFill>
              <a:latin typeface="PT Sans"/>
            </a:endParaRPr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</p:spPr>
        <p:txBody>
          <a:bodyPr/>
          <a:lstStyle/>
          <a:p>
            <a:r>
              <a:rPr lang="fi-FI" dirty="0" smtClean="0"/>
              <a:t>Markku Rimpelä, tilaajajohtaja LANUEL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862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https://photos-5.dropbox.com/t/2/AABEuLjkWDBJAPIr0HKPsI_zAONCGIYb8JyVxk6DvGTCsg/12/359805779/jpeg/32x32/1/1461085200/0/2/UBIKO%20akso.jpg/ELHoyeoCGPsmIAIoAg/DYGnJMq1LPw_fSX-eUCfwCAkWbzuXu9fNFjE58WeuBU?size_mode=3&amp;size=1024x7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12" y="-1976"/>
            <a:ext cx="10188083" cy="685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DA42-188C-430A-B898-0207A0D935C9}" type="datetime1">
              <a:rPr lang="fi-FI" smtClean="0"/>
              <a:t>21.4.2016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3810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ttps://photos-5.dropbox.com/t/2/AADNqTJA_2ihqNpfZMZi3wntkAr2dNoscZv_7TDwr1qi8g/12/359805779/jpeg/32x32/1/1461081600/0/2/Viipalekoulu_pohja_kalustettuna_1_200.jpg/ELHoyeoCGPsmIAIoAg/s8ceCFh2mtqsaji-6q_HapcHlUjzBTjlINHsX2Mesgo?size_mode=5&amp;size=178x1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298"/>
            <a:ext cx="12192000" cy="582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0141-9724-4C0D-A695-5549CC2E2867}" type="datetime1">
              <a:rPr lang="fi-FI" smtClean="0"/>
              <a:t>21.4.2016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7705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photos-2.dropbox.com/t/2/AABKf6NmJbbTyOYGWYQyDmFqtHnBpYwbTUb_puFK1ohxcQ/12/359805779/jpeg/32x32/1/1461081600/0/2/Oppimiskaluste%20luokka.jpg/ELHoyeoCGPsmIAIoAg/YgEoDj7vUtmlafwwK3D3wZo635_QSckg5MUs5brRayk?size_mode=3&amp;size=1024x7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303" y="0"/>
            <a:ext cx="7315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0DABB-8DF5-4B2E-BFF2-9B5EF623EBE0}" type="datetime1">
              <a:rPr lang="fi-FI" smtClean="0"/>
              <a:t>21.4.2016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744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433" y="0"/>
            <a:ext cx="9732919" cy="6836967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6842-404C-4736-8C46-A1848CCBA275}" type="datetime1">
              <a:rPr lang="fi-FI" smtClean="0"/>
              <a:t>21.4.2016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31343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545" y="0"/>
            <a:ext cx="9554362" cy="6748530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E265B-502E-4689-B8A9-A7E6CC0CCCA2}" type="datetime1">
              <a:rPr lang="fi-FI" smtClean="0"/>
              <a:t>21.4.2016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94241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377" y="90152"/>
            <a:ext cx="9446533" cy="6767848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7407-E1EB-4D98-BBE8-9EBF5A589D74}" type="datetime1">
              <a:rPr lang="fi-FI" smtClean="0"/>
              <a:t>21.4.2016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22876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981" y="164072"/>
            <a:ext cx="9565845" cy="6693928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6FC0A-B273-4D29-B206-FE56E17A905D}" type="datetime1">
              <a:rPr lang="fi-FI" smtClean="0"/>
              <a:t>21.4.2016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96648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130" y="0"/>
            <a:ext cx="9745797" cy="6846013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2DBC-408A-4E02-833B-BC7220F10B76}" type="datetime1">
              <a:rPr lang="fi-FI" smtClean="0"/>
              <a:t>21.4.2016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2834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918" y="82751"/>
            <a:ext cx="9553670" cy="6775249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CF501-7CD9-47AA-A7F9-5D93BE94DE0C}" type="datetime1">
              <a:rPr lang="fi-FI" smtClean="0"/>
              <a:t>21.4.2016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7123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PT SANS"/>
              </a:rPr>
              <a:t>HAASTEET  YHTEISKUNNALLISTEN PALVELUIDEN TURVAAMISEKSI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53037" y="1690688"/>
            <a:ext cx="8699947" cy="4486275"/>
          </a:xfrm>
        </p:spPr>
        <p:txBody>
          <a:bodyPr>
            <a:normAutofit lnSpcReduction="10000"/>
          </a:bodyPr>
          <a:lstStyle/>
          <a:p>
            <a:r>
              <a:rPr lang="fi-FI" sz="2400" dirty="0">
                <a:solidFill>
                  <a:srgbClr val="002060"/>
                </a:solidFill>
                <a:latin typeface="PT SANS"/>
              </a:rPr>
              <a:t>Uusi kunta, itsehallintoalueet ja </a:t>
            </a:r>
            <a:r>
              <a:rPr lang="fi-FI" sz="2400" dirty="0" err="1">
                <a:solidFill>
                  <a:srgbClr val="002060"/>
                </a:solidFill>
                <a:latin typeface="PT SANS"/>
              </a:rPr>
              <a:t>sote</a:t>
            </a:r>
            <a:endParaRPr lang="fi-FI" sz="2400" dirty="0">
              <a:solidFill>
                <a:srgbClr val="002060"/>
              </a:solidFill>
              <a:latin typeface="PT SANS"/>
            </a:endParaRPr>
          </a:p>
          <a:p>
            <a:r>
              <a:rPr lang="fi-FI" sz="2400" dirty="0">
                <a:solidFill>
                  <a:srgbClr val="002060"/>
                </a:solidFill>
                <a:latin typeface="PT SANS"/>
              </a:rPr>
              <a:t>Palveluiden hajanaisuus</a:t>
            </a:r>
          </a:p>
          <a:p>
            <a:r>
              <a:rPr lang="fi-FI" sz="2400" dirty="0">
                <a:solidFill>
                  <a:srgbClr val="002060"/>
                </a:solidFill>
                <a:latin typeface="PT SANS"/>
              </a:rPr>
              <a:t>Kansantalouden kestävyysvajeen hallinta pakottaa valmistautumaan voimavarojen kaventumiseen edelleen.</a:t>
            </a:r>
          </a:p>
          <a:p>
            <a:r>
              <a:rPr lang="fi-FI" sz="2400" dirty="0">
                <a:solidFill>
                  <a:srgbClr val="002060"/>
                </a:solidFill>
                <a:latin typeface="PT SANS"/>
              </a:rPr>
              <a:t>Tarjolla on kaksi strategista vaihtoehtoa, jotka eivät ole toisiaan poissulkevia. </a:t>
            </a:r>
          </a:p>
          <a:p>
            <a:pPr lvl="1"/>
            <a:r>
              <a:rPr lang="fi-FI" sz="2000" dirty="0">
                <a:solidFill>
                  <a:srgbClr val="002060"/>
                </a:solidFill>
                <a:latin typeface="PT SANS"/>
              </a:rPr>
              <a:t>Voidaan keskittyä leikkauksiin, jollain vaarana on työn ilon katoaminen. Muutosvastarinta saattaa vahvistua, kun vakiintuneissa rakenteissa ja valtasuhteissa puolustetaan omia ydintoimintoja. </a:t>
            </a:r>
          </a:p>
          <a:p>
            <a:pPr lvl="1"/>
            <a:r>
              <a:rPr lang="fi-FI" sz="2000" dirty="0">
                <a:solidFill>
                  <a:srgbClr val="002060"/>
                </a:solidFill>
                <a:latin typeface="PT SANS"/>
              </a:rPr>
              <a:t>Toinen mahdollisuus on, että muutoksen johtamisessa omaksutaan asiakkaista innostuneen yrityksen toiminta-ajatus ja sitä toteutetaan investoimalla monin eri tavoin – yhteisestä koulutuksesta järjestelmä- ja </a:t>
            </a:r>
            <a:r>
              <a:rPr lang="fi-FI" sz="2000" dirty="0" err="1">
                <a:solidFill>
                  <a:srgbClr val="002060"/>
                </a:solidFill>
                <a:latin typeface="PT SANS"/>
              </a:rPr>
              <a:t>palveluinnovaatiohin</a:t>
            </a:r>
            <a:r>
              <a:rPr lang="fi-FI" sz="2000" dirty="0">
                <a:solidFill>
                  <a:srgbClr val="002060"/>
                </a:solidFill>
                <a:latin typeface="PT SANS"/>
              </a:rPr>
              <a:t> - lapsi- ja perhelähtöisyyteen. </a:t>
            </a:r>
            <a:endParaRPr lang="fi-FI" dirty="0">
              <a:solidFill>
                <a:srgbClr val="002060"/>
              </a:solidFill>
              <a:latin typeface="PT SANS"/>
            </a:endParaRPr>
          </a:p>
          <a:p>
            <a:pPr lvl="1"/>
            <a:endParaRPr lang="fi-FI" dirty="0">
              <a:solidFill>
                <a:srgbClr val="002060"/>
              </a:solidFill>
              <a:latin typeface="PT SANS"/>
            </a:endParaRPr>
          </a:p>
          <a:p>
            <a:pPr lvl="1"/>
            <a:endParaRPr lang="fi-FI" dirty="0" smtClean="0">
              <a:solidFill>
                <a:srgbClr val="002060"/>
              </a:solidFill>
              <a:latin typeface="PT SANS"/>
            </a:endParaRPr>
          </a:p>
          <a:p>
            <a:pPr lvl="1"/>
            <a:endParaRPr lang="fi-FI" dirty="0" smtClean="0">
              <a:solidFill>
                <a:srgbClr val="002060"/>
              </a:solidFill>
              <a:latin typeface="PT SAN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0620-6FB6-4F10-8723-A2C20D279479}" type="datetime1">
              <a:rPr lang="fi-FI" smtClean="0"/>
              <a:t>21.4.2016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Markku Rimpelä, tilaajajohtaja LANUEL</a:t>
            </a:r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3002" y="1440635"/>
            <a:ext cx="2216576" cy="315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8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592"/>
            <a:ext cx="12192000" cy="6538815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7E14F-1096-4952-B2FA-8E83EBCD3350}" type="datetime1">
              <a:rPr lang="fi-FI" smtClean="0"/>
              <a:t>21.4.2016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854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291" y="0"/>
            <a:ext cx="8087418" cy="6858000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872A-E4B0-4865-A89F-CE4697D8CF43}" type="datetime1">
              <a:rPr lang="fi-FI" smtClean="0"/>
              <a:t>21.4.2016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341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92" y="996696"/>
            <a:ext cx="8814816" cy="4864608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D398-8816-48F7-9FF1-2DE0495EE959}" type="datetime1">
              <a:rPr lang="fi-FI" smtClean="0"/>
              <a:t>21.4.2016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36554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096" y="6096"/>
            <a:ext cx="6845808" cy="6845808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0F6E1-95F6-49E1-9493-9772C157BB90}" type="datetime1">
              <a:rPr lang="fi-FI" smtClean="0"/>
              <a:t>21.4.2016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45148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096" y="6096"/>
            <a:ext cx="6845808" cy="6845808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E895-A0A4-4A0C-BAE0-70740F6769C7}" type="datetime1">
              <a:rPr lang="fi-FI" smtClean="0"/>
              <a:t>21.4.2016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2214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096" y="6096"/>
            <a:ext cx="6845808" cy="6845808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7E255-B3FA-4E54-904A-0504CC0F2170}" type="datetime1">
              <a:rPr lang="fi-FI" smtClean="0"/>
              <a:t>21.4.2016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7389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369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  <a:latin typeface="PT SANS"/>
              </a:rPr>
              <a:t>ONKO NÄIHIN HAASTEISIIN VASTAUKSIA?</a:t>
            </a:r>
            <a:endParaRPr lang="en-GB" sz="2400" b="1" dirty="0">
              <a:solidFill>
                <a:srgbClr val="002060"/>
              </a:solidFill>
              <a:latin typeface="PT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675" y="9891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 dirty="0">
              <a:solidFill>
                <a:srgbClr val="002060"/>
              </a:solidFill>
              <a:latin typeface="PT SANS"/>
            </a:endParaRPr>
          </a:p>
          <a:p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Vastauksia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on,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ratkaisuja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on –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miksi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toimintamallit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eivät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ole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muuttuneet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?</a:t>
            </a:r>
          </a:p>
          <a:p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Vuosikymmenien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puheenaihe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–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miksi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vain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vähän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muutosta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?</a:t>
            </a:r>
          </a:p>
          <a:p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Miksi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uudistuvissa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kunnissa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palvelut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järjetetään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vanhan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perinteen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mukaan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?</a:t>
            </a:r>
          </a:p>
          <a:p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Miksi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palveluja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järjestettäessä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ei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huomioida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ihmistä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kokonaisuutena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?</a:t>
            </a:r>
          </a:p>
          <a:p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Miksi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palvelujen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toimitilat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rakennetaan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edelleen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vain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yhden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palvelun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PT SANS"/>
              </a:rPr>
              <a:t>tarpeisiin</a:t>
            </a:r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?</a:t>
            </a:r>
          </a:p>
          <a:p>
            <a:endParaRPr lang="en-GB" sz="2400" dirty="0" smtClean="0">
              <a:solidFill>
                <a:srgbClr val="002060"/>
              </a:solidFill>
              <a:latin typeface="PT SANS"/>
            </a:endParaRPr>
          </a:p>
          <a:p>
            <a:endParaRPr lang="en-GB" sz="2400" dirty="0">
              <a:solidFill>
                <a:srgbClr val="002060"/>
              </a:solidFill>
              <a:latin typeface="PT SANS"/>
            </a:endParaRPr>
          </a:p>
          <a:p>
            <a:r>
              <a:rPr lang="en-GB" sz="2400" dirty="0" smtClean="0">
                <a:solidFill>
                  <a:srgbClr val="002060"/>
                </a:solidFill>
                <a:latin typeface="PT SANS"/>
              </a:rPr>
              <a:t>KYSYMYS: ONKO TODELLISTA HALUA MUUTOKSEEN?</a:t>
            </a:r>
            <a:endParaRPr lang="en-GB" sz="2400" dirty="0">
              <a:solidFill>
                <a:srgbClr val="002060"/>
              </a:solidFill>
              <a:latin typeface="PT SANS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173" y="4248813"/>
            <a:ext cx="2857500" cy="1800225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isometricOffAxis2Left"/>
            <a:lightRig rig="threePt" dir="t"/>
          </a:scene3d>
          <a:sp3d>
            <a:bevelT w="12700" h="101600"/>
            <a:bevelB w="152400" h="8255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8D3D-739E-4578-B8B6-2E9DAE6F32EF}" type="datetime1">
              <a:rPr lang="fi-FI" smtClean="0"/>
              <a:t>21.4.2016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14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5465" y="2533225"/>
            <a:ext cx="9620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 smtClean="0">
                <a:solidFill>
                  <a:srgbClr val="002060"/>
                </a:solidFill>
                <a:latin typeface="PT Sans"/>
              </a:rPr>
              <a:t>MITÄ MEIDÄN TULEE YMMÄRTÄÄ?</a:t>
            </a:r>
            <a:endParaRPr lang="fi-FI" sz="2400" b="1" dirty="0">
              <a:solidFill>
                <a:srgbClr val="002060"/>
              </a:solidFill>
              <a:latin typeface="PT Sans"/>
            </a:endParaRPr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43474"/>
            <a:ext cx="4114800" cy="365125"/>
          </a:xfrm>
        </p:spPr>
        <p:txBody>
          <a:bodyPr/>
          <a:lstStyle/>
          <a:p>
            <a:r>
              <a:rPr lang="fi-FI" dirty="0" smtClean="0"/>
              <a:t>Markku Rimpelä, tilaajajohtaja LANUEL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6009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5465" y="2533225"/>
            <a:ext cx="9620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 smtClean="0">
                <a:solidFill>
                  <a:srgbClr val="002060"/>
                </a:solidFill>
                <a:latin typeface="PT Sans"/>
              </a:rPr>
              <a:t>KULTTUURISIDONNAISUUS</a:t>
            </a:r>
            <a:endParaRPr lang="fi-FI" sz="2400" b="1" dirty="0">
              <a:solidFill>
                <a:srgbClr val="002060"/>
              </a:solidFill>
              <a:latin typeface="PT Sans"/>
            </a:endParaRPr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</p:spPr>
        <p:txBody>
          <a:bodyPr/>
          <a:lstStyle/>
          <a:p>
            <a:r>
              <a:rPr lang="fi-FI" dirty="0" smtClean="0"/>
              <a:t>Markku Rimpelä, tilaajajohtaja LANUEL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149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07975" y="2305321"/>
            <a:ext cx="3403242" cy="1429552"/>
          </a:xfrm>
        </p:spPr>
        <p:txBody>
          <a:bodyPr>
            <a:noAutofit/>
          </a:bodyPr>
          <a:lstStyle/>
          <a:p>
            <a:r>
              <a:rPr lang="fi-FI" sz="1400" dirty="0">
                <a:solidFill>
                  <a:srgbClr val="002060"/>
                </a:solidFill>
                <a:latin typeface="PT SANS"/>
              </a:rPr>
              <a:t>Lastenneuvolan alkuna pidetään 1920-luvulla Arvo Ylpön Lastenlinnassa aloittamaa toimintaa, jota sittemmin jatkoi Mannerheimin </a:t>
            </a:r>
            <a:r>
              <a:rPr lang="fi-FI" sz="1400" dirty="0" smtClean="0">
                <a:solidFill>
                  <a:srgbClr val="002060"/>
                </a:solidFill>
                <a:latin typeface="PT SANS"/>
              </a:rPr>
              <a:t>Lastensuojeluliitto</a:t>
            </a:r>
          </a:p>
          <a:p>
            <a:endParaRPr lang="fi-FI" sz="1400" dirty="0">
              <a:solidFill>
                <a:srgbClr val="002060"/>
              </a:solidFill>
              <a:latin typeface="PT SANS"/>
            </a:endParaRPr>
          </a:p>
        </p:txBody>
      </p:sp>
      <p:sp>
        <p:nvSpPr>
          <p:cNvPr id="8" name="AutoShape 8" descr="data:image/jpeg;base64,/9j/4AAQSkZJRgABAQAAAQABAAD/2wCEAAkGBxQTEhUUExQVFRUXFxgXFxgYGBobHBceHhgcGhocHR0cHCggGBolHRgXITEiJSkrLi4uGB8zODMsNygtLisBCgoKBQUFDgUFDisZExkrKysrKysrKysrKysrKysrKysrKysrKysrKysrKysrKysrKysrKysrKysrKysrKysrK//AABEIAIcBdgMBIgACEQEDEQH/xAAcAAAABwEBAAAAAAAAAAAAAAAAAgMEBQYHAQj/xABDEAACAQIEAwQIBAUDAgUFAAABAhEAAwQSITEFQVEGImFxBxMygZGhsfAjQsHRFFJicuGCkvFDohUzU7LCNHSz0tP/xAAUAQEAAAAAAAAAAAAAAAAAAAAA/8QAFBEBAAAAAAAAAAAAAAAAAAAAAP/aAAwDAQACEQMRAD8ArAw8mKXAyztRbjxoPL7+NJKJ0186BZ8JmA5dP3priJOgEAfPxPU09GJAED9qK+FzEknKTrQRxsGJJgRv18qSdenx60vemYMH7+/hQVdJ5bUDQ2TlJkaeOvuHOkYI8tac4hhpr9/81xE6ff3+tAgLJMAan/FduYantswaf2MHnZQN2IA+g8hQQlsGNtKVVZHOpr/wsI345ZE3Hdi44zAd1G1EzMnSAfKo0Np3tD48uutAxuECfHemrp0GlSxsg00OHgxNBHoJn72oBalLWBLFQi5nZgANtSdugFMMZhmt3GRxDKYIke4zMEEQQRoQQaBEg1OcE4Xm77Tl2A2nqdeVM+DYIXLoUzEjaJ35Vp1jhYAUBYRdwR0HL75UEFiMG9uwcjSDqFkxqOnWq1LIovIzoRmEqSCDoBqD1NaTY4O9y2xVGyHQHfaQSPMGKhMb2cKYf1TAg58x32+ydOdB3sj26e6Dh8ac6vAW5zHQGN/A71K3FysyTMEievjVFxOCKDuxlVu8RvPv2q5cL4ib1u2fVn1mqlt80DQnoSKCQuuuVOekGkrg3++dJ3laYIM+IijMYPI8vKgTxUAJrzn/AJoobehiNQvmfhBiimAfjQBzrSDLFKXjB+9KQveB+VBwiixFGOtGZNaBKuPQYwfD7H3510HWgT5U04pjRZTMwJnuqANWJ5CnRqb7HcLS7fF11n1Y7s7Zjz8wPrQZO6YjE3YIM690fljU/Dqae/w1qyusXLnQeyPf+byFbP2m7O2zh7hQZGPed1HeZRuD101jwrFOPYZbLSji4jCQR0nTyMEe+aBhdxcjYAeEU1u3QZpG9dk8/Hz5ny8KSmg130E8Uc/xGGZu4At22p3BJIfKP5dFJ8deZrVmWvKmCx1yxcW7aYo6d5WHI9PEHY+Br1TgcQLtm3c/nRX/ANwB/WgK9EIpZlrmWgKo1o2WuqKVoE8tcVaVWukUDWNTQpRlrtBhaW5OoP3P1/ShdVeQYef+OVOChVZMg6nce6mD3HPWPLxoCsmsjlR3DyOZ+tJuSOW9OMOxTXnEeX3rQKJg1JhjPU7e4fvSuNtLlAUqdPl4Uh62ef3pRrt1QI5+AoIy/Zk+P3GlC3bgyTGsc6VZ6QcjmdOdBK8OuW8xFwCMrhSS2XNl7pbKJyzAPn4VLdm8VcVb9yICqqqqZVBuOYt8pY6NVcwKgkAsACwEnZZO/wB9KsOK4jZsHD2LTZ0t3UvXrg1FxwV9kfyKoIE7yfeDftFh7dmyqBSbwushuyT6wov4u59lXZFB3lXPOmo4FiDGa3ALZWJKwhhmOYz3IVSTO2k6mKd8UxjC81zMjMhIsKgBS2MxIuHUjMZLAGTmbMdoLjAuTbwWGDx6y6Xvw2pm7AUme8SFkg88tBXjgWUNmUjI+QzGjd4Rv1RtulGx/DLtrKXRlDCQZBjY8tjBU5TrBB51ZMMy3Wh4FzE3bl8HfLAZrGk6lmZtDuCOtQHFcbcYhHXKFYtAn2iFDM0knMcokbCgkOB4WbLsD+JeuJhbZ/l9ZPrW8CqDfo1VvtOy3L9y6vss0KI2VQFSf9Kr86teGYDCWrSZvW3714WyQIAbJYLeeUEeVw66ao8dwls2sVlUeptOmHsNlAYujMWaZnWHzHnmAA07oQvYnu4hSRIE+HI/E1rnDcKXu2Vcg2wGBHMtEifnWV8JwQK2VFxEvN6y8FKsXdQO6AQpC6W7rCTrmFW/g3EbzIl+37KSf7sureY/LO0zzoNVKKqwBAA26VCcfh7ZCxPXpS+L4za9QLssysoYZVJMET7vfVK45xq5dwoOEko75C40I5FSfy7b0FQ4hZKXGGbUkmOXv6VO9ixne4EYhPzg8iRr9D8aVsdlrgBv3FW2ioYQEsSepNW3sLwiymHFxMrNcn1h31BIgg9BpQM+0eLBAVYaBJIIMcqgVeTNTPamytu9CqAGQEwNJk/tUOdPjQdflSIENr1o17kedIXDt5n9KDobMZI5xRCCPKuroa5cfegKGpSffRD471xARoNaArGik0HNEdTyoBFTnZLHizcZCT+J31nkQADHUEfAg9ahYqx4e6tvDB8oJIIWRPeO/mBQWXG4w5IGoPOsX7WcFtrcZkITWSnLU6wOXuqfxH8ThVLIbjScwGrIQeUCcjDw61XOJM+IX1l0FCSYBBBn38qClXtGImRyPI0mKflWtvG46daSscPZyq2wzOxhVjf4UFo9HPYtuIXg7grhkb8RoHeIg+rE9QdTBAHnXolLYVQqiFAAAGwA2EeVQ3YbgYweDt2OYlmPVmMk/OpugSZa5ShopFBxBrRjQijGg5NCumuNQJ5taFcOhoUGO8SEKIB36j9ajbo0JE1KYk2jE3CDGndkfKm7m0NA5bcHuHy01HjQRQknU121d8edGvMv5ZJ8RH6mi27kch8KA925AmdTTYa8vL96Wu4idcq89xP1oo4hc2DERtlhfoBQJPaPRj5fflSX8MdyIpb1rNqzMZ6k10PEjvUC2CwSZwLjm2pOrZS0adBrG23WnmO7OKIa3fV15tCxPgDcB3JiQCaiDizqNT7/APNdugiCQe8JHMxMaxqNufLWgeXuC5BJxEeap/8A2o1jBoCPxzJOhyosHkR+MY1qJtYfxPupPEggzp9aCzXsEjyzX2ZjrmhNT5m54U8bgwdVLXjcZiVGZifITJHuqs8LvXiQAkqSBrpuY66b1Js8ZgTBkjKDMdR8qCZtcFxqKhslbgtlshRwWXVSy96IHdGg5EjYxRAuKbMl7BsyGCqi06rbYM5Dd3VgTdeQT+blAFRDXCPfuTpCxAGu53pa3jHUqbd11KnMBJymCOQ05DQigd8XwmJsYi81jDC6oBUZsO5IUWxZb1eQgAFV28431b8G7T+pEXsNeW4ylWcyikZpRRbICqiiAAoHP+Y0fGccxB7yX7oJJJAcgazOnLeKa3+0uLsxlvXDnGaGKuJmDCuCOm3yoNI7IcRsujYVmDodbe40IlknTWcxj+7pVgSxYCNhkRURU9kCAB4fvWJ2+MXr5dLjAkJfZTlVWH4T/mADHWDvoRWldg+LNjgxu2jntKgN4GFuZl2I3zRDcxqDpNBW8Z2muIGsEErOVc251gx4edLYLtIcHmtqC6uCygaFXy6b8tgfuZzjPZuwk3BLtuBOaAfnUT2c4Mxum/cUwg7inry0+dAz4txu+batiEQXig2OUczLA6gmdqiLfH7gjMiEb6E1YLvDVu4l/wCI0JBKAyQeuxHL3UpjuB2rlsKi5WA5T9KCOwfElu+zuNSD02+v0pV12qs4TCnDX5adGGYdVnX3xWt3eyVlhmt3WAIkTDDX4GgpZApN22p9xTAtYuZW6CD/ADDw6UzNAUptzoc64G1pVxQNi2tdNvWjsBNKKtAiUj5Ue7aN9QPWMDaBCALmAncx18eVNOK8RW0h2nKWg8gNz9BTXsRdu3L7l0LG4oXKNPVgAtMzAIAMnxAoJ+/i8uGRQ5bIACx3bz8az3jvEWuOAToKtd3iVtkZbRlT+Yn5Cd6pvEh3jv4SKBphr1vODdDFRrAAM+ckUW1xy7bvi9Zb1ZU9yI26GdDNEvWOW7H71ruB4c1wqFBJf2ABJYjSB4k7Dy60G3dh/SNZxmW1eiziDoFnuXD/AEMdj/Qdek1eCKwDiPZuxgVBxpZ7zgMmEsnVQed25qEXwAJ033rU+wPay1jLWQILV20AGtZi3diAyk6svIzqDvQWoiimjTXGoOA0aiE10mgPFENcDV2aBByQdKFHahQYdgoiTrz126D50retKoOu8DnE/YNFxj3CoQ5QF5iJOuk+VcxOIYhViAu/OT9mgSWyADrOo99NrhMGCY2p1icQMsQNeev3M0yYiI250HLFotzrhssKURkVTqZ5f80m2IEGBHLqKBR2lZ3I1gQP1pFrRXvEc9qbBoG//NFuYlmMkmgdWMK1yQqgQJ5VOWuGm45ulAWBNy6hgqIDNmAmcjFSMvImNQRFcS+Rrp8Pl4VKf+PlT3LaIjCLqKWPrBEQSxJUCSQBoDrQIWbL3ATBPeAVVUyxMmBl3gAaeIpza4cWZVthXZ8wAEaFRLCdtAQSZiDrFNzxR7KWindlbxWejg2c06d4ZWgjY/CmD8WK2BZQwsln0AkkjSYnJCppO48qCz8OtsS2ZUCW5LEIkiAcuvtasvLpTPF8McojA5lIJXrAJDEDeJBG3WrXwrg2Kc4zEWrX4d/O9tLsKbgPeUBJBQZiTJInKvWo/wD8T0a1ibT2cStm6hzLCqgJZcg21JQTpGXxmgrLJlGqjoCc3wGsE6j4UsrCNVIA6E9Km8Zxl7lom0xzqiKpIEW8lvKzgnZmDsB0ljvFVfHcVR5GXLJmep6HlGsQNqCQD2wPaknlAke9oP199KXsl8jMMsAKoG31kkn61EWmtltCFBQr+YhWIIDRMmN/OtD9FPAyL7Pehmtqcg0IBzZA/jMPH9pPSgX7KejpiRcxBKLBGT8zAqykH+QQ3nWkYDB27NtbdpQiLsB9epJ3k0vQoIoYFLd53CqPXZdcoBzLOhYakEEkA7Et1p36sQBA8qcOgO48fKk7i8+lBGvw1GbOVEnSN4qu9sHW0oKIM42jceOlWb1dzM0nSJBHX751X8ZgL1xBc7upIbUyFjeeZ8IoMr43xIm6GaAxIMa1sfZrHm4iyI7oNZJxvhRN1QusNr5a61p/Y3ClbQDbgAT1oFe2tgG2r81+kx+tUkkVoXaCwXtMP6G+MafSswXFUDtzRkfrTZr2lKpiB8qBRdTFHvsFUk7DU+Ua0lbuioztXj8lnKp7zbeQ1IoIPiOM9a4Ee2Vg/wBOZSF9xGvka0zs/wAM/heG38S4IuXbbZeoD6A68zIPuFULsRwr+Jx1lN0WbjeCCNPmw8yK1L0mcRVMOLGma4QY00VSDOug1gCfHpQZp2Y4eL+PsW2zFbc32B1HdEJrz7xB91aD2pweFW3mugCOcSSY2A5mqN2ExSWXxOJZlAnIIMk5eQ8yZnwnaak+CYO/xXEG4cyWEKkvyGhm2gPttJ1YiB46Cgq2F4Pcxl71eGtkqcrjkBrBDNEDWZ6wKsPEOKYbhOa1YZbmMMhruWVsEjVbQ5mNCT5dQLD224/Z4fhjhMGRbc6MUksgO5nndOwO4meVZDeBDZUC5mGsMBHgWmQB0mT1oCYu+zS7FpdjmZtWc85JliffRcDxJrN1bmHYoyGVbn7xEEEbjpXb2GRIzMly50DNp5QcopnfY7GR0BMgeRoPRvY7tImPw4uCFde7dT+VonTqp3H+KnCK829k+0l3BXhdtmVMC4p/6izJHgw5H/NejrV0OquplWAYHqCJHyoO100SdaDHWgGauk0QV00HWNCuKfGhQYHcxBn2iffXBiDvM7/e1K4jCrJhufn98qIcOP5hpy60BP4jfauPerrYfXQz9/4pP1RO060BHfTb60kGHMeXz/WlbqfT50kV5UCLsI2NJjXlRnahbH+KAZZ0rhU9auHZn0f4rFHMymxb/nuDVv7V0LeZgeNaPwn0b4OyQzqb7b/iHu/7RA+M0GUp2fvYs2EwyNcy2AjEeyh9ZcJDMdF9qddTNXnsj6KxauLexjJcKmVtLJWerEgZgOgEedaTYtKihUVVUbBQAB7hpXbux8qCt2cXdvMzIjZcxAJ026TUL2y4gy2vU4m3ac3FbLDSyqNSToCJ0HTQ1dMVifV2XuwTkRmA5mASB5mKyDjthrd9jeLNca1md5MyfajousAcgKCpcZ4y7nICAgEADTT6GoHFT1p1fcAmmLPO5oC2sQy1unoP4kt3DXlP/mo6hjzKEEp7p9Z8awNjV69D3GTY4laSe7fm0w8wSh/3Af7jQejJrk0Gbmdq4jAiQQR1GtAY0Q100m1ygZYm/owAZjGyxPz0qKXGrawxEMMmbRozdeRipjFWg4IMjSJBg1VMb2PNwkHEPlJ2gT5SKCrcCNu/ioLCQeegJ5jz8K1HC2gogCNT9aheFdj8PZ1KhiOo0HupbibnDH1iA5Pzpyjqo5EfP6BMXUkGeleYMe+IS9cSbvcuOv5uTEDl4CvT9q+roGUyGEgjxrFu01vLi74/r+RAI+VBRRxDER7Vz5/qKMOL4gfnf4D9quKtCof6R9TSiHur5n9KCnW+M4iZzt8B+1cxmPuXBNwmUgjQCNddI1q8IBl0G7dPAVTHuHEYtlUZs7ZFA5wYXyJI38edBrvoZ4cq2buIYQW/DBPJVlm+ZHwqs9oeInHcQOWMoBVJBIABAGg85/1GtFx/CLuG4V/D4Zc9xEUMBu8kG8V6sRmgc9qznsJwy9exV17SSkZC5MKrBs0z1Oug1gigiOH8FuXLq2rikZLpAs7Q5bLJ03YyZ2CieVa12g4xa4XhEtqBmykIBEaRmf8A3MoA6sOQNd7Ndjzh7vrrtwXLnebY+02kydTAkDT8xrMfSXxw4jH3UXvW7LCwoBA7wEt7wxfXbQTtQQ9/EG8ZbI9xiWYs0QT/AKhlgaa7SaZXCVUqtoSd7iy3zJIPuIpy9xUTIBhweY75/wC48+W4piEJ1FthH5kaQPr9aBvdjUlw7HfOuunjr168qaOmhJBHLqD5H/mnF+4WOUNm5fiDUTqdZMcuYpPiICZbY5CWhwwPiI/zQNp8/v8AWvTHZm4DgsL/APb2v/xrXmYH9pFbz6MOJC5w2yM0m3mtHwynuj/aVoLbm1rham9y9EHlNGzzQLZ6MrU3F2ojtPxwYTDPd3IEKOpO1BLYriNq1/5jqs7SYoV50xnELuIcvdZnY668vADkKFBYGvKfidx+1EuXV0+ekUL1mB+1INbnkaBZXHIx97fKiC4J5Uig156V0jWgUY7+VIldN6XUChasFiFVSWYgADmToB56gUBeH8JuYi4tq0hd2OgGmg5k7ADqa2TsX2FtYRQ95VuYjeTqtvoEnn/VvUj2M7MLgrUaG6wBuN/8V/pHzOvSLAaDk1wmhNFJ1oOoa5eMKfI0EoPqCPdQN3OayYjVfdWYdouFXWtq905zLAN1QmVmB0ir9hcT6vNacjScpOx5wfHnSGPw63LZQ7ZYjpIoPN/EBlcgaietMHfwirZxvsteQuyKXUEzG48xVRuiDB0oCAyaecHxj2byXbcZ0YMs7SDO1MwvSrLwjg2XB38VdXQgWrU83Z1l/JQI8cxoHF7tzi7k+uuXWTY97MF1nTTTarl2X7e3MN6tHXNZcs8fmMxqOh5x4++szuDuEDc/cVofYHsRbxSC9ilzWAuW1bLMCx/M5iCF00g678hIbXiLsLJqOHEUOzCayvtxwS/gkX+AxmJyEM3qHcuq5Y0SdRudDPnUH2K4vdVjmZmlp/EJkE7jynl40G4jFTtXP4kCqmOLSQAd9/Cnb4snQHXLA1oJHjnFQttxOsH7+NPcO6Yqwr7q6BviNf2qmcYu6STrG1SHo1v3PU3VbW2t2EM7ZgGIPhJn30D7gOJXDlsPcIUKc1tjoCGO2vME7eNUDt/ibYxzww1CcxE5f2j41du2OMVCEA77qQGKkqpOgkjQGJI1rNsdwtGuMrpDZbaJdT/y7YU75V1LMuhLZt5oOWjKr/by8zTiO6vm36VXmS5bUMYWdRBmR+nl41McKxJu5UC94z0AO3w6+6g7xPF+rsO3Scv9xAA+ZqM9FOE9ZxTDDfKzXD1hEZhI/uC1ZR2Nv43LZTKiC4rXXOyLlOw0LMeQ+MVrHZnsxh8DaFuwmv5naC9w9WaPkNByFBLk0lhcMlsEW0VAzM5ygCWYyzGOZO5pWqz207UJgLaswJZzCKBueeuwjegszMBuY86843CFv37gKObl67cBFyCAzlhBkciKvnEu11y/hbjpauC4oYASIBKxsDMCZ5nSsuCC3FolDkEEFW9/eUSRyoHmLxPNkaOrKjif7oXT300dUeAmUHTvBmQ+OjSu3jRz3dQrR/RcH7E+49aRfHEmA7L/AHqDP7/CgVS2ttWObPAkkqlyDy/MY+FV65dJYsY1PIfpUjxtsoUdwkj2k026jT6VF2/D7/zQLKK070L32zYlPyRbb3yw+gHwrMB0++tab6H8dh09bbZ4v3CuVSIBVRpB/M0kyKDTLg09/wBKKHot7aPGkBQLs1Zt6V+I5jaw4PPMw+laE/nVB7c8GlxfGse15CgrHCDZQENE+I/ahSDKABAoUFkvYQQdY00+lRrdNf208qXv2p1UmOkmkmtGNWOh13oCosnl59PlSeYSZ1M0FUHc+e9EuJGx0oFswj7+dWT0bYUXMfbP8itcI8hA/wC5gaqTP9xWleiDgrq1zEtoCvq0HWSrE+UBfjQabRQa7NcFAW4dPnSWfSj3m7p8qiuHX8zuN4A+c0EnZoxNEsGi3X+VBXO2N02mR4BS5Ntp5Ear74n4VEYHi5uo6rOdG85HUHnvBqxdssKb+CuhVDOq+sQdWTvAe+I99YZwvD377ti/XJZRVOVg4J3H4eUaiec/Ogv17jFsN3jkfYgzDdD5VWePYS1dcnKk9QRB+FOOFYlTd9Y9sshzn8RdVQAfiR55oB5Ua/6i9iWuWsrWAoC5RoxOpPgf3NBVhwkNcVLayWYCRrAJrUcfwdXT+HdQbWULl25bjoZgz1FM8H6pXslRpm5LrqpE6bDXfrFWy9ZEhgPv7mgzHGeii6zRaxMr/K6QRpzZdD8KuvZ3iC2VOHEfgKiaeAg1OPxFURmY7cvoI3JO1Yzx/iouY97mEunLIFwrqNBLkaezIIB5xpQWrtJxcXLzMDIXuD3e185+FRfAMECzPG5JFQ2NxIW3qYJPPxOtX/s5gALa5o1iJoFMPhY199LkQN6e4iF7oiYpsbAI1YRP5f3oIjEYS7d7iiTvJmFHU1M8IdsJZ9V6wnVmPdA1Jk8tunlSZ4jbRSFgDnVe4pxUNoDz3mgPxLtUy3O8ZEZcxAMifzjZgNdQJ+tRHGePK1omwok9xmQMVB6nfKddp5io3F3Ax0lm6KCT8v1p/hGXDYJ7Rj12IcNcUf8ATVSGUN0YxtyBO2lBUmF9jOVz7jVw7BsjvlJUMIAnqetMcGrPkVFk5V2EwOp6Cr3wjhNnDLnVF9c8ySO9H8o6CI06zQSHCbtyzca4xEyR/cpaRPhuJjppV2wONW8mZfeDuD0PurPeIYskjKQAeg2nQx18Ryq8dnsMLdhOrAMfft7v3oJFxUN2p4MmKw1yy4mQSh5q8d0jxmKmjSd9JEe+gwXgeN/Dva95kAA6MNCTO0AanlHhrA9o8PlRWBhxBkb7a+U7/KpjtbltY/ELbPd9YzaawWUO3wYnQ+Wo0EJxfGFrHz6wT08D+1BG27q3YlZYRIBIz+I8aWbFMgOWSh01MlfMHT96ibJiCNt/EeIp5i2ZjCiWYakbMOR6CgYYu81xpOukaAAfKuqPvzqzcE7A4rEajKg6sZPwH71d+CeiFQwOKvZ1/kSRPOC28UGYpwu76g4jIfVBxbz8sx5eO2+0wKJYvm2yuvtIwZfAgyK9DdouAI+BuYW0oUG0wtjkrLDJ/wBwFecVfT6ig9GYXFi7aS4uodVce8TRGNYv2Y7Y38IQs+ss87bHbrlP5fpWr8K4omKti5ZMqdDO6noRyNA/dpprjuHtfRkA3UijXJGusjep/h1zMsnfr1oPP+Mw9y0xtsCCpgg0K3HjnZ3D4gg3bYkcxXKDIXutHtJt/wCon76UhexDmB623A6un71BXQJojLQT3rDEettAf3rr8KIWB3u2/jvr4CoRRQJ+/lQWPDPbBWLltnJAAOaJ2EALqZgCvQPZ/hv8Ph7doxmCy5HNzq3uk/ACsM9EWDS7xO16wTkV7qjlmUDKfdMj+2vQpoCGk712BsT5Uqxio/HszKwXMuYEAjcE8wDQLNclZFQPB1KYm6kHKQGWNlmZH+7N8ak+E2bgSLmp2nQZvEgbGicHwVxQ1zEFDcYknL7KqCcqjQEwDqeZJoJFNATtUPjuMKmaCDy3+J8YplxrGPiMluySlvMDcbYsBsq9J5npUJ2jxAtPbBhdNCevgOdBK8W469mzmTLcOkAHXXwrNOz1vDYa3dvuFbEPceBztpmMDwZt/wDiprjnaGbZSFzGAGScynqF3+FR+G4HjcVlK4RpB1ut3FcDQaNB6UEPxviQTDs90Mz4hspCtlIWNgSrQNBy51C9neM27VwKFe2rGCzXAwB5GBbWPOr1xX0W8QxLLmfDW1VYALMTJ30VPLnSQ9B+Ij/6uz4/hv8AvrQSVu2bRMmc6n3GCVIjTn86Uw3apkRS86DXUjUbjy059ad8O9FL20VDj7ndGmS2AB5BmNF4p6NL7W8iYlCf5mtkMfeGj5UFOvcWxGNuGxbMpnm4JyyCGMaawOfuHOr9g+F2MDwwBba3DnDvsuZ3OXT+wHQf01E9iew2KwV9jdtq6uModHBCxJkqYbUiNAdxU12jxFy3eFgBPUrkuLMmCNTmAgwWnnzoIHB4a5YtMLiWzd9oSPYVtFYyIXT31CY/GKlwerdmE96SRB8AdufxonavjOJxNwSMqmA2XWY0nbn4zFRDYa7mARAq/fzoLXg+0PqmCsC+fTLEkkjQAb0/4bwm49slmNqZhfaI89YHumoLhOE9W3rH71yIDH8o8BstTN3jTRrpEf5oKxjuIPbZkZS0GJGoMVFrjDc1PdBkRz99S2KbOwW0rXLjScqAsd+gmpns96N8VfYtfH8OkiM0F28lHs/6o3oKriRC6aCD9/fSprC8Ge6xdvw7ZOjsN9Y0HPz2rRR6N8Nlyku39xP/AMSPGnT9lnHqwt0ZUABtkShEQRqCYgAg6EGd5IoIrgGBS3Ya1bJytuZ9qBu3XbbYUz4vf70awPZjeBAOXxXpzqxXOHPbt6WyIBOVTI05DnyqvXlzMxuSDy0jLpIIHJhsRzoGuCttevWrRAlyCWH8u7MP5Wygk1qwECB0rPOzOAc37ToYynvH+kAg6f1DTwJrQnMUBqI9dDVxyKDCvShwk2uIvcGi4hAw/uUBHHnoh99UXiYIhecj95++la16a76ImFJIDi60eK5CW92YW/jWdY7hX8Xda5bZMhCiO9uFAbl79+VBW1IJ015/fhvVv7HcBNy4pb2emvw0og4Xbw7AXFKqSJaJC/YrXuz2DtWyckHbKdNioI20mDQTHDsAtpAoUADpTtuXwrqNInr9K7aEnyoOOO8PI/pXmftpw04bH4mzsBcLr/a/fX3Q0e6vTsd9fI/pWH+nTAZMZZvAaXbWU+LW2j/2svwoM8Goqf7G8dbCXwf+k8LcHhOh8xVfB+dGoN0wuLzHeZ0/arBhG9W2X8rCR4Gs17EY43lSTqhAPuFaQkMoHz/zQPbswBQqKw3FlLFC3eXQg6Hz8RQoMFWOnz/xRW22+/sUKFAmp8vnXC/gKFCg0X0I4E3MbcuzlFm3qB+Y3JUA+ACsfMLW3sKFCgLcbKJpNUO53oUKBYUlimARidspJ+FChQVG1jUzGDA8vCqxxVGxGJEMTJCINo1/c0KFBovAOz9rCrCKDcPt3CO8x89wOgqVIoUKALQJrtCg5QihQoARVe432cbEXQ/rAoC5fZJP/uAoUKCHs+jW1mzXMReY9FCov0J+dSKdhcOPZe8P9Sn6rXaFAm3YW3/617/s/wD1p3hOxeET27frm5tdOaf9Psj4UKFBOYbDJbXLbRUX+VVCj4AUpFdoUAiumuUKDpFCK5QoOLaA1AAPUATQbWhQoEb99balidB86iL3HGylv4a6wE6TZ1jzuUKFBkfpNx97HFXWyLeHTL7TAvmGYctAO9EDfKDPKqfw18pGR2ViRsTB6V2hQXJ2AwrNfctbAMrl1JbQBTyJP5jtM0w7P9slw5t2LxKhQiswBI9kEDTXn0oUKDbOEY5LttXQypEgwRp79afW12oUKDoPf8lJ+JFZr6deH58Hbu87V8T/AGusaf6stChQYkp1pQ/5/b9flQoUFp7A4mLrpyYSPMH/ADWrYPGjLz0oUKBhxXCWr0NckHaRoaFChQ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579549"/>
            <a:ext cx="4245829" cy="1532586"/>
          </a:xfrm>
          <a:prstGeom prst="rect">
            <a:avLst/>
          </a:prstGeom>
        </p:spPr>
      </p:pic>
      <p:pic>
        <p:nvPicPr>
          <p:cNvPr id="6" name="Picture 2" descr="Aamuvoimistelu salis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60" y="218939"/>
            <a:ext cx="2627290" cy="192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isällön paikkamerkki 2"/>
          <p:cNvSpPr txBox="1">
            <a:spLocks/>
          </p:cNvSpPr>
          <p:nvPr/>
        </p:nvSpPr>
        <p:spPr>
          <a:xfrm>
            <a:off x="5712904" y="2176533"/>
            <a:ext cx="5620506" cy="14166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400" dirty="0" smtClean="0">
                <a:solidFill>
                  <a:srgbClr val="002060"/>
                </a:solidFill>
                <a:latin typeface="PT SANS"/>
              </a:rPr>
              <a:t>Syyskuun ensimmäisenä päivänä 2015 tuli kuluneeksi 127 vuotta pohjoismaiden ensimmäisen, köyhien perheiden lapsille tarkoitetun kansanlastentarhan ovien avaamisesta.</a:t>
            </a:r>
          </a:p>
          <a:p>
            <a:r>
              <a:rPr lang="fi-FI" sz="1400" dirty="0" smtClean="0">
                <a:solidFill>
                  <a:srgbClr val="002060"/>
                </a:solidFill>
                <a:latin typeface="PT SANS"/>
              </a:rPr>
              <a:t>Subjektiivisesta päivähoito-oikeudesta säädettiin vuoden 1985 päivähoitolain uudistuksessa</a:t>
            </a:r>
          </a:p>
          <a:p>
            <a:r>
              <a:rPr lang="fi-FI" sz="1400" dirty="0" smtClean="0">
                <a:solidFill>
                  <a:srgbClr val="002060"/>
                </a:solidFill>
                <a:latin typeface="PT SANS"/>
              </a:rPr>
              <a:t>2016 subjektiivinen päivähoito-oikeus 20 h/vko</a:t>
            </a:r>
            <a:endParaRPr lang="fi-FI" sz="1400" dirty="0">
              <a:solidFill>
                <a:srgbClr val="002060"/>
              </a:solidFill>
              <a:latin typeface="PT SANS"/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2259805" y="5381844"/>
            <a:ext cx="71417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dirty="0">
                <a:solidFill>
                  <a:srgbClr val="002060"/>
                </a:solidFill>
                <a:latin typeface="PT SANS"/>
                <a:ea typeface="Calibri" panose="020F0502020204030204" pitchFamily="34" charset="0"/>
              </a:rPr>
              <a:t>Suomalaisen koulurakentamisen yleiseen kehitykseen normiohjattuna koulurakennuksena löytyy merkittäviä virstanpylväitä aina 1620 luvun porrastuksesta triviaalikouluihin, pedagogioihin ja lukioihin päättyen </a:t>
            </a:r>
            <a:r>
              <a:rPr lang="fi-FI" sz="1400" dirty="0" smtClean="0">
                <a:solidFill>
                  <a:srgbClr val="002060"/>
                </a:solidFill>
                <a:latin typeface="PT SANS"/>
                <a:ea typeface="Calibri" panose="020F0502020204030204" pitchFamily="34" charset="0"/>
              </a:rPr>
              <a:t>2020 </a:t>
            </a:r>
            <a:r>
              <a:rPr lang="fi-FI" sz="1400" dirty="0">
                <a:solidFill>
                  <a:srgbClr val="002060"/>
                </a:solidFill>
                <a:latin typeface="PT SANS"/>
                <a:ea typeface="Calibri" panose="020F0502020204030204" pitchFamily="34" charset="0"/>
              </a:rPr>
              <a:t>luvun innovaatiohankkeisiin. </a:t>
            </a:r>
            <a:endParaRPr lang="fi-FI" sz="1400" dirty="0">
              <a:solidFill>
                <a:srgbClr val="002060"/>
              </a:solidFill>
              <a:latin typeface="PT SANS"/>
            </a:endParaRPr>
          </a:p>
        </p:txBody>
      </p:sp>
      <p:pic>
        <p:nvPicPr>
          <p:cNvPr id="11" name="Picture 6" descr="http://2.bp.blogspot.com/-aRFi2dpKEbI/TfXV9M-ifpI/AAAAAAAABpI/sUY0P7UcZi8/s640/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65" y="3714828"/>
            <a:ext cx="2260242" cy="149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isällön paikkamerkki 6" descr="Järvenpää areena 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1483" y="3723598"/>
            <a:ext cx="2215166" cy="1482931"/>
          </a:xfrm>
          <a:prstGeom prst="rect">
            <a:avLst/>
          </a:prstGeom>
        </p:spPr>
      </p:pic>
      <p:pic>
        <p:nvPicPr>
          <p:cNvPr id="13" name="Kuva 4" descr="Martinlaakson mediateekki 197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036" y="3706314"/>
            <a:ext cx="2271826" cy="148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https://photos-5.dropbox.com/t/2/AABEuLjkWDBJAPIr0HKPsI_zAONCGIYb8JyVxk6DvGTCsg/12/359805779/jpeg/32x32/1/1461085200/0/2/UBIKO%20akso.jpg/ELHoyeoCGPsmIAIoAg/DYGnJMq1LPw_fSX-eUCfwCAkWbzuXu9fNFjE58WeuBU?size_mode=3&amp;size=1024x76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696" y="3689601"/>
            <a:ext cx="2263449" cy="152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145" y="3689601"/>
            <a:ext cx="2878082" cy="1588319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D320-830A-450B-B6F8-B413DC20FB72}" type="datetime1">
              <a:rPr lang="fi-FI" smtClean="0"/>
              <a:t>21.4.2016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601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63660" y="1944714"/>
            <a:ext cx="5253509" cy="1197732"/>
          </a:xfrm>
        </p:spPr>
        <p:txBody>
          <a:bodyPr>
            <a:normAutofit fontScale="85000" lnSpcReduction="10000"/>
          </a:bodyPr>
          <a:lstStyle/>
          <a:p>
            <a:r>
              <a:rPr lang="fi-FI" sz="3200" dirty="0" smtClean="0">
                <a:solidFill>
                  <a:srgbClr val="002060"/>
                </a:solidFill>
                <a:latin typeface="PT SANS"/>
              </a:rPr>
              <a:t>Kysymyksessä on siis perinteiden ja toimintakulttuurin ymmärtäminen muutoksessa!</a:t>
            </a:r>
            <a:endParaRPr lang="fi-FI" sz="3200" dirty="0">
              <a:solidFill>
                <a:srgbClr val="002060"/>
              </a:solidFill>
              <a:latin typeface="PT SAN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501" y="1063603"/>
            <a:ext cx="5549462" cy="3699641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isometricOffAxis2Left"/>
            <a:lightRig rig="threePt" dir="t"/>
          </a:scene3d>
          <a:sp3d>
            <a:bevelT w="12700" h="101600"/>
            <a:bevelB w="152400" h="8255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620F-5D39-4BC9-B504-E42E0BA37E42}" type="datetime1">
              <a:rPr lang="fi-FI" smtClean="0"/>
              <a:t>21.4.2016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Markku Rimpelä, tilaajajohtaja LANUEL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599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Hämeenlinn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10580AB1-605B-468C-8C97-55F7135717F3}" vid="{DAB1C8D9-C7A1-4DC7-AD50-20FB4726981C}"/>
    </a:ext>
  </a:extLst>
</a:theme>
</file>

<file path=ppt/theme/theme2.xml><?xml version="1.0" encoding="utf-8"?>
<a:theme xmlns:a="http://schemas.openxmlformats.org/drawingml/2006/main" name="Mukautettu suunnittelumalli">
  <a:themeElements>
    <a:clrScheme name="Hämeenlinna">
      <a:dk1>
        <a:sysClr val="windowText" lastClr="000000"/>
      </a:dk1>
      <a:lt1>
        <a:sysClr val="window" lastClr="FFFFFF"/>
      </a:lt1>
      <a:dk2>
        <a:srgbClr val="1E3250"/>
      </a:dk2>
      <a:lt2>
        <a:srgbClr val="FFFFFF"/>
      </a:lt2>
      <a:accent1>
        <a:srgbClr val="1E3250"/>
      </a:accent1>
      <a:accent2>
        <a:srgbClr val="F77A52"/>
      </a:accent2>
      <a:accent3>
        <a:srgbClr val="FFFF9D"/>
      </a:accent3>
      <a:accent4>
        <a:srgbClr val="E1D7BA"/>
      </a:accent4>
      <a:accent5>
        <a:srgbClr val="FFFFFF"/>
      </a:accent5>
      <a:accent6>
        <a:srgbClr val="FFFFFF"/>
      </a:accent6>
      <a:hlink>
        <a:srgbClr val="1E3250"/>
      </a:hlink>
      <a:folHlink>
        <a:srgbClr val="1E3250"/>
      </a:folHlink>
    </a:clrScheme>
    <a:fontScheme name="Hämeenlinna">
      <a:majorFont>
        <a:latin typeface="Calibri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10580AB1-605B-468C-8C97-55F7135717F3}" vid="{7EDDCEBC-97BB-4C31-A47D-43B4666F9B3C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HML_laajakuva</Template>
  <TotalTime>371</TotalTime>
  <Words>956</Words>
  <Application>Microsoft Office PowerPoint</Application>
  <PresentationFormat>Laajakuva</PresentationFormat>
  <Paragraphs>187</Paragraphs>
  <Slides>45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45</vt:i4>
      </vt:variant>
    </vt:vector>
  </HeadingPairs>
  <TitlesOfParts>
    <vt:vector size="56" baseType="lpstr">
      <vt:lpstr>Arial</vt:lpstr>
      <vt:lpstr>Calibri</vt:lpstr>
      <vt:lpstr>Georgia</vt:lpstr>
      <vt:lpstr>PT Sans</vt:lpstr>
      <vt:lpstr>PT Sans</vt:lpstr>
      <vt:lpstr>PT SANS </vt:lpstr>
      <vt:lpstr>STXinwei</vt:lpstr>
      <vt:lpstr>Tahoma</vt:lpstr>
      <vt:lpstr>Trebuchet MS</vt:lpstr>
      <vt:lpstr>Office-teema</vt:lpstr>
      <vt:lpstr>Mukautettu suunnittelumalli</vt:lpstr>
      <vt:lpstr>PowerPoint-esitys</vt:lpstr>
      <vt:lpstr>PowerPoint-esitys</vt:lpstr>
      <vt:lpstr>PowerPoint-esitys</vt:lpstr>
      <vt:lpstr>HAASTEET  YHTEISKUNNALLISTEN PALVELUIDEN TURVAAMISEKSI</vt:lpstr>
      <vt:lpstr>ONKO NÄIHIN HAASTEISIIN VASTAUKSIA?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ULKOISET PAINEET</vt:lpstr>
      <vt:lpstr>HAVAINTOJA COOKBOOK TUTKIMUKSEN AIKANA 1</vt:lpstr>
      <vt:lpstr>HAVAINTOJA COOKBOOK TUTKIMUKSEN AIKANA 2</vt:lpstr>
      <vt:lpstr>HAVAINTOJA COOKBOOK TUTKIMUKSEN AIKANA 3</vt:lpstr>
      <vt:lpstr>PowerPoint-esitys</vt:lpstr>
      <vt:lpstr>YHTEISTOIMINNALLINEN SUUNNITELMA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Hämeenlinnan kaupunki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Rimpelä Markku</dc:creator>
  <cp:lastModifiedBy>Rimpelä Markku</cp:lastModifiedBy>
  <cp:revision>16</cp:revision>
  <dcterms:created xsi:type="dcterms:W3CDTF">2016-04-20T11:13:20Z</dcterms:created>
  <dcterms:modified xsi:type="dcterms:W3CDTF">2016-04-21T10:54:46Z</dcterms:modified>
</cp:coreProperties>
</file>