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46" r:id="rId2"/>
  </p:sldMasterIdLst>
  <p:notesMasterIdLst>
    <p:notesMasterId r:id="rId37"/>
  </p:notesMasterIdLst>
  <p:handoutMasterIdLst>
    <p:handoutMasterId r:id="rId38"/>
  </p:handoutMasterIdLst>
  <p:sldIdLst>
    <p:sldId id="256" r:id="rId3"/>
    <p:sldId id="446" r:id="rId4"/>
    <p:sldId id="475" r:id="rId5"/>
    <p:sldId id="476" r:id="rId6"/>
    <p:sldId id="463" r:id="rId7"/>
    <p:sldId id="465" r:id="rId8"/>
    <p:sldId id="466" r:id="rId9"/>
    <p:sldId id="467" r:id="rId10"/>
    <p:sldId id="468" r:id="rId11"/>
    <p:sldId id="473" r:id="rId12"/>
    <p:sldId id="471" r:id="rId13"/>
    <p:sldId id="430" r:id="rId14"/>
    <p:sldId id="433" r:id="rId15"/>
    <p:sldId id="434" r:id="rId16"/>
    <p:sldId id="436" r:id="rId17"/>
    <p:sldId id="437" r:id="rId18"/>
    <p:sldId id="428" r:id="rId19"/>
    <p:sldId id="469" r:id="rId20"/>
    <p:sldId id="435" r:id="rId21"/>
    <p:sldId id="470" r:id="rId22"/>
    <p:sldId id="464" r:id="rId23"/>
    <p:sldId id="450" r:id="rId24"/>
    <p:sldId id="451" r:id="rId25"/>
    <p:sldId id="453" r:id="rId26"/>
    <p:sldId id="454" r:id="rId27"/>
    <p:sldId id="441" r:id="rId28"/>
    <p:sldId id="442" r:id="rId29"/>
    <p:sldId id="439" r:id="rId30"/>
    <p:sldId id="459" r:id="rId31"/>
    <p:sldId id="460" r:id="rId32"/>
    <p:sldId id="461" r:id="rId33"/>
    <p:sldId id="462" r:id="rId34"/>
    <p:sldId id="443" r:id="rId35"/>
    <p:sldId id="445" r:id="rId36"/>
  </p:sldIdLst>
  <p:sldSz cx="9144000" cy="6858000" type="screen4x3"/>
  <p:notesSz cx="6797675" cy="9926638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90" autoAdjust="0"/>
  </p:normalViewPr>
  <p:slideViewPr>
    <p:cSldViewPr snapToGrid="0" snapToObjects="1">
      <p:cViewPr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332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l">
              <a:defRPr sz="1200"/>
            </a:lvl1pPr>
          </a:lstStyle>
          <a:p>
            <a:r>
              <a:rPr lang="en-US" smtClean="0"/>
              <a:t>http://blogs.helsinki.fi/mindthegap/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2"/>
            <a:ext cx="2945659" cy="496332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r">
              <a:defRPr sz="1200"/>
            </a:lvl1pPr>
          </a:lstStyle>
          <a:p>
            <a:fld id="{E9033003-3000-7047-B2B5-0B05DE3B30AF}" type="datetime1">
              <a:rPr lang="fi-FI" smtClean="0"/>
              <a:pPr/>
              <a:t>25.3.2015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585"/>
            <a:ext cx="2945659" cy="496332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28585"/>
            <a:ext cx="2945659" cy="496332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r">
              <a:defRPr sz="1200"/>
            </a:lvl1pPr>
          </a:lstStyle>
          <a:p>
            <a:fld id="{1AFFEE00-8298-1740-83D7-9ACF605FEE7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06251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332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l">
              <a:defRPr sz="1200"/>
            </a:lvl1pPr>
          </a:lstStyle>
          <a:p>
            <a:r>
              <a:rPr lang="en-US" smtClean="0"/>
              <a:t>http://blogs.helsinki.fi/mindthegap/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6332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r">
              <a:defRPr sz="1200"/>
            </a:lvl1pPr>
          </a:lstStyle>
          <a:p>
            <a:fld id="{5BBE750D-A206-D045-B0A2-C9A00D7D57B7}" type="datetime1">
              <a:rPr lang="fi-FI" smtClean="0"/>
              <a:pPr/>
              <a:t>25.3.2015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8" tIns="45709" rIns="91418" bIns="45709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18" tIns="45709" rIns="91418" bIns="45709" rtlCol="0">
            <a:normAutofit/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6332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6332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r">
              <a:defRPr sz="1200"/>
            </a:lvl1pPr>
          </a:lstStyle>
          <a:p>
            <a:fld id="{895840DB-3C9A-0847-A0E4-5FDE9400499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118744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10" charset="-128"/>
              </a:defRPr>
            </a:lvl1pPr>
            <a:lvl2pPr marL="716569" indent="-275604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10" charset="-128"/>
              </a:defRPr>
            </a:lvl2pPr>
            <a:lvl3pPr marL="1102413" indent="-220482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10" charset="-128"/>
              </a:defRPr>
            </a:lvl3pPr>
            <a:lvl4pPr marL="1543378" indent="-220482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10" charset="-128"/>
              </a:defRPr>
            </a:lvl4pPr>
            <a:lvl5pPr marL="1984343" indent="-220482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10" charset="-128"/>
              </a:defRPr>
            </a:lvl5pPr>
            <a:lvl6pPr marL="2425310" indent="-2204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10" charset="-128"/>
              </a:defRPr>
            </a:lvl6pPr>
            <a:lvl7pPr marL="2866274" indent="-2204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10" charset="-128"/>
              </a:defRPr>
            </a:lvl7pPr>
            <a:lvl8pPr marL="3307239" indent="-2204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10" charset="-128"/>
              </a:defRPr>
            </a:lvl8pPr>
            <a:lvl9pPr marL="3748205" indent="-2204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10" charset="-128"/>
              </a:defRPr>
            </a:lvl9pPr>
          </a:lstStyle>
          <a:p>
            <a:pPr eaLnBrk="1" hangingPunct="1"/>
            <a:fld id="{0C9CF209-A4F9-446A-8961-FD2E1384ABEF}" type="slidenum">
              <a:rPr lang="en-US" altLang="fi-FI" smtClean="0"/>
              <a:pPr eaLnBrk="1" hangingPunct="1"/>
              <a:t>7</a:t>
            </a:fld>
            <a:endParaRPr lang="en-US" altLang="fi-FI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 smtClean="0">
              <a:ea typeface="ヒラギノ角ゴ Pro W3" pitchFamily="-110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 txBox="1">
            <a:spLocks noGrp="1" noChangeArrowheads="1"/>
          </p:cNvSpPr>
          <p:nvPr/>
        </p:nvSpPr>
        <p:spPr bwMode="auto">
          <a:xfrm>
            <a:off x="3851100" y="9440867"/>
            <a:ext cx="2946576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b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fld id="{C755B4FC-F7E2-48B8-B562-4FB0CD0DF843}" type="slidenum">
              <a:rPr lang="en-GB" sz="1200"/>
              <a:pPr algn="r"/>
              <a:t>10</a:t>
            </a:fld>
            <a:endParaRPr lang="en-GB" sz="120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73113"/>
            <a:ext cx="4953000" cy="3714750"/>
          </a:xfrm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142" y="4721230"/>
            <a:ext cx="4985393" cy="4487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smtClean="0"/>
          </a:p>
          <a:p>
            <a:endParaRPr lang="fi-FI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74495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7158E-1565-41B2-BB9A-102B5BB15934}" type="datetime1">
              <a:rPr lang="fi-FI" smtClean="0"/>
              <a:t>25.3.2015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Professori Kirsti Lonka 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7DCB-0D4E-004E-8727-65A0C5205DC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C831-F2A1-49D2-AD41-E2F7CE770814}" type="datetime1">
              <a:rPr lang="fi-FI" smtClean="0"/>
              <a:t>25.3.2015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Professori Kirsti Lonka 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7DCB-0D4E-004E-8727-65A0C5205DC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BF496-7C22-4E2B-B576-A84F76B06838}" type="datetime1">
              <a:rPr lang="fi-FI" smtClean="0"/>
              <a:t>25.3.2015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Professori Kirsti Lonka 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7DCB-0D4E-004E-8727-65A0C5205DC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10400" cy="1116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1600200"/>
            <a:ext cx="70104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4152900"/>
            <a:ext cx="70104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162800" y="6629400"/>
            <a:ext cx="1905000" cy="201613"/>
          </a:xfrm>
        </p:spPr>
        <p:txBody>
          <a:bodyPr/>
          <a:lstStyle>
            <a:lvl1pPr>
              <a:defRPr/>
            </a:lvl1pPr>
          </a:lstStyle>
          <a:p>
            <a:fld id="{6A6015D1-7A92-4E4B-BB9D-1CC34C2732B7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330974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10400" cy="1116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1600200"/>
            <a:ext cx="3429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0200" y="1600200"/>
            <a:ext cx="3429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9BD60-AFC7-4EC9-A2A8-66134E6050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62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10400" cy="1116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828800" y="1600200"/>
            <a:ext cx="3429000" cy="4953000"/>
          </a:xfrm>
        </p:spPr>
        <p:txBody>
          <a:bodyPr/>
          <a:lstStyle/>
          <a:p>
            <a:pPr lvl="0"/>
            <a:endParaRPr lang="fi-F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0200" y="1600200"/>
            <a:ext cx="3429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2C21A3-91A1-42BC-9F5B-04489E2DC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684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27B4-9A37-4A67-985D-624AF226820A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25.3.2015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445B-8811-4B9F-8FFF-110F084B191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149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27B4-9A37-4A67-985D-624AF226820A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25.3.2015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445B-8811-4B9F-8FFF-110F084B191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967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27B4-9A37-4A67-985D-624AF226820A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25.3.2015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445B-8811-4B9F-8FFF-110F084B191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804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27B4-9A37-4A67-985D-624AF226820A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25.3.2015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445B-8811-4B9F-8FFF-110F084B191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694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27B4-9A37-4A67-985D-624AF226820A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25.3.2015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445B-8811-4B9F-8FFF-110F084B191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100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57F81-626C-4028-BAF2-7949D2EDE597}" type="datetime1">
              <a:rPr lang="fi-FI" smtClean="0"/>
              <a:t>25.3.2015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Professori Kirsti Lonka 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7DCB-0D4E-004E-8727-65A0C5205DC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27B4-9A37-4A67-985D-624AF226820A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25.3.2015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445B-8811-4B9F-8FFF-110F084B191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115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27B4-9A37-4A67-985D-624AF226820A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25.3.2015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445B-8811-4B9F-8FFF-110F084B191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985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27B4-9A37-4A67-985D-624AF226820A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25.3.2015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445B-8811-4B9F-8FFF-110F084B191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1568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27B4-9A37-4A67-985D-624AF226820A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25.3.2015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445B-8811-4B9F-8FFF-110F084B191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3491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27B4-9A37-4A67-985D-624AF226820A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25.3.2015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445B-8811-4B9F-8FFF-110F084B191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7178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27B4-9A37-4A67-985D-624AF226820A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25.3.2015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445B-8811-4B9F-8FFF-110F084B191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601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F190B-DACF-4CD4-9CE2-10B37292B3EB}" type="datetime1">
              <a:rPr lang="fi-FI" smtClean="0"/>
              <a:t>25.3.2015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Professori Kirsti Lonka 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7DCB-0D4E-004E-8727-65A0C5205DC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161B-AF83-4834-8379-8632E3420E25}" type="datetime1">
              <a:rPr lang="fi-FI" smtClean="0"/>
              <a:t>25.3.2015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Professori Kirsti Lonka 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7DCB-0D4E-004E-8727-65A0C5205DC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7AE87-BF72-4269-B7C7-D2FE87813012}" type="datetime1">
              <a:rPr lang="fi-FI" smtClean="0"/>
              <a:t>25.3.2015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Professori Kirsti Lonka 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7DCB-0D4E-004E-8727-65A0C5205DC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436F-9B4B-4453-9D0F-605BA5FCBDBE}" type="datetime1">
              <a:rPr lang="fi-FI" smtClean="0"/>
              <a:t>25.3.2015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Professori Kirsti Lonka 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7DCB-0D4E-004E-8727-65A0C5205DC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C48C-F64E-4F43-8B8A-50DF8D448328}" type="datetime1">
              <a:rPr lang="fi-FI" smtClean="0"/>
              <a:t>25.3.2015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Professori Kirsti Lonka 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7DCB-0D4E-004E-8727-65A0C5205DC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14EA-4CC6-4996-9980-59B77E6DB2FF}" type="datetime1">
              <a:rPr lang="fi-FI" smtClean="0"/>
              <a:t>25.3.2015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Professori Kirsti Lonka 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7DCB-0D4E-004E-8727-65A0C5205DC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C536-C6E7-4DAF-855E-D17FF0DB86A8}" type="datetime1">
              <a:rPr lang="fi-FI" smtClean="0"/>
              <a:t>25.3.2015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Professori Kirsti Lonka 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7DCB-0D4E-004E-8727-65A0C5205DC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307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err="1" smtClean="0"/>
              <a:t>Second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err="1" smtClean="0"/>
              <a:t>Third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93722" y="6116897"/>
            <a:ext cx="957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C7AFE-AE39-4DB0-AF62-8253312CC01F}" type="datetime1">
              <a:rPr lang="fi-FI" smtClean="0"/>
              <a:t>25.3.2015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11993" y="6147522"/>
            <a:ext cx="5798113" cy="303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Aft>
                <a:spcPts val="600"/>
              </a:spcAft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Professori Kirsti Lonka 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9214" y="6116897"/>
            <a:ext cx="7075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27DCB-0D4E-004E-8727-65A0C5205DCE}" type="slidenum">
              <a:rPr lang="fi-FI" smtClean="0"/>
              <a:pPr/>
              <a:t>‹#›</a:t>
            </a:fld>
            <a:endParaRPr lang="fi-FI" dirty="0" smtClean="0"/>
          </a:p>
          <a:p>
            <a:endParaRPr lang="fi-FI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6055350"/>
            <a:ext cx="822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logo vaaka.jpg"/>
          <p:cNvPicPr>
            <a:picLocks noChangeAspect="1"/>
          </p:cNvPicPr>
          <p:nvPr userDrawn="1"/>
        </p:nvPicPr>
        <p:blipFill>
          <a:blip r:embed="rId16"/>
          <a:srcRect r="46108"/>
          <a:stretch>
            <a:fillRect/>
          </a:stretch>
        </p:blipFill>
        <p:spPr>
          <a:xfrm>
            <a:off x="457200" y="6105281"/>
            <a:ext cx="588424" cy="62417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322402" y="6435560"/>
            <a:ext cx="565681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http://blogs.helsinki.fi/mindthegap/     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www.facebook.com/mindthegaptutkimus</a:t>
            </a:r>
            <a:endParaRPr lang="fi-FI" sz="11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29" r:id="rId12"/>
    <p:sldLayoutId id="2147483758" r:id="rId13"/>
    <p:sldLayoutId id="2147483759" r:id="rId14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ECA27B4-9A37-4A67-985D-624AF226820A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 defTabSz="914400"/>
              <a:t>25.3.2015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698445B-8811-4B9F-8FFF-110F084B191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863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4.jpe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wmf"/><Relationship Id="rId9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vimeo.com/60818003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7" Type="http://schemas.openxmlformats.org/officeDocument/2006/relationships/image" Target="../media/image30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jpg"/><Relationship Id="rId3" Type="http://schemas.openxmlformats.org/officeDocument/2006/relationships/image" Target="../media/image34.gif"/><Relationship Id="rId7" Type="http://schemas.openxmlformats.org/officeDocument/2006/relationships/image" Target="../media/image45.jpg"/><Relationship Id="rId12" Type="http://schemas.openxmlformats.org/officeDocument/2006/relationships/image" Target="../media/image50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11" Type="http://schemas.openxmlformats.org/officeDocument/2006/relationships/image" Target="../media/image49.jpeg"/><Relationship Id="rId5" Type="http://schemas.openxmlformats.org/officeDocument/2006/relationships/image" Target="../media/image43.jp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hyperlink" Target="http://www.wiredminds.fi/projects/" TargetMode="External"/><Relationship Id="rId7" Type="http://schemas.openxmlformats.org/officeDocument/2006/relationships/hyperlink" Target="http://vimeo.com/hufbs/timelapse" TargetMode="External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png"/><Relationship Id="rId4" Type="http://schemas.openxmlformats.org/officeDocument/2006/relationships/hyperlink" Target="http://www.rym.fi/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tw lintu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052" y="797121"/>
            <a:ext cx="1975200" cy="2766387"/>
          </a:xfrm>
          <a:prstGeom prst="rect">
            <a:avLst/>
          </a:prstGeom>
        </p:spPr>
      </p:pic>
      <p:pic>
        <p:nvPicPr>
          <p:cNvPr id="17" name="Picture 16" descr="kukko ja puhekupla.jpg"/>
          <p:cNvPicPr>
            <a:picLocks noChangeAspect="1"/>
          </p:cNvPicPr>
          <p:nvPr/>
        </p:nvPicPr>
        <p:blipFill>
          <a:blip r:embed="rId3"/>
          <a:srcRect t="1337" r="18541"/>
          <a:stretch>
            <a:fillRect/>
          </a:stretch>
        </p:blipFill>
        <p:spPr>
          <a:xfrm>
            <a:off x="5411461" y="327246"/>
            <a:ext cx="3743980" cy="541454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394579"/>
            <a:ext cx="9144000" cy="211428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fi-FI" sz="1600" b="1" dirty="0" err="1" smtClean="0">
                <a:solidFill>
                  <a:srgbClr val="3366FF"/>
                </a:solidFill>
                <a:cs typeface="Arial"/>
              </a:rPr>
              <a:t>Prof</a:t>
            </a:r>
            <a:r>
              <a:rPr lang="fi-FI" sz="1600" b="1" dirty="0" smtClean="0">
                <a:solidFill>
                  <a:srgbClr val="3366FF"/>
                </a:solidFill>
                <a:cs typeface="Arial"/>
              </a:rPr>
              <a:t> Kirsti Lonka </a:t>
            </a:r>
          </a:p>
          <a:p>
            <a:pPr>
              <a:lnSpc>
                <a:spcPct val="80000"/>
              </a:lnSpc>
            </a:pPr>
            <a:r>
              <a:rPr lang="fi-FI" sz="1600" dirty="0" err="1" smtClean="0">
                <a:solidFill>
                  <a:srgbClr val="3366FF"/>
                </a:solidFill>
                <a:cs typeface="Arial"/>
              </a:rPr>
              <a:t>kirstilonka.fi</a:t>
            </a:r>
            <a:r>
              <a:rPr lang="fi-FI" sz="1600" dirty="0" smtClean="0">
                <a:solidFill>
                  <a:srgbClr val="3366FF"/>
                </a:solidFill>
                <a:cs typeface="Arial"/>
              </a:rPr>
              <a:t>, </a:t>
            </a:r>
            <a:r>
              <a:rPr lang="fi-FI" sz="1600" b="1" dirty="0" err="1" smtClean="0">
                <a:solidFill>
                  <a:srgbClr val="3366FF"/>
                </a:solidFill>
                <a:cs typeface="Arial"/>
              </a:rPr>
              <a:t>Twitter</a:t>
            </a:r>
            <a:r>
              <a:rPr lang="fi-FI" sz="1600" b="1" dirty="0" smtClean="0">
                <a:solidFill>
                  <a:srgbClr val="3366FF"/>
                </a:solidFill>
                <a:cs typeface="Arial"/>
              </a:rPr>
              <a:t>: @</a:t>
            </a:r>
            <a:r>
              <a:rPr lang="fi-FI" sz="1600" b="1" dirty="0" err="1" smtClean="0">
                <a:solidFill>
                  <a:srgbClr val="3366FF"/>
                </a:solidFill>
                <a:cs typeface="Arial"/>
              </a:rPr>
              <a:t>kirstilonka</a:t>
            </a:r>
            <a:endParaRPr lang="fi-FI" sz="1600" b="1" dirty="0" smtClean="0">
              <a:solidFill>
                <a:srgbClr val="3366FF"/>
              </a:solidFill>
              <a:cs typeface="Arial"/>
            </a:endParaRPr>
          </a:p>
          <a:p>
            <a:pPr>
              <a:lnSpc>
                <a:spcPct val="80000"/>
              </a:lnSpc>
            </a:pPr>
            <a:r>
              <a:rPr lang="fi-FI" sz="1600" dirty="0" smtClean="0">
                <a:solidFill>
                  <a:srgbClr val="3366FF"/>
                </a:solidFill>
                <a:cs typeface="Arial"/>
              </a:rPr>
              <a:t>Opettajankoulutuslaitos </a:t>
            </a:r>
          </a:p>
          <a:p>
            <a:pPr>
              <a:lnSpc>
                <a:spcPct val="80000"/>
              </a:lnSpc>
            </a:pPr>
            <a:r>
              <a:rPr lang="fi-FI" sz="1600" dirty="0" smtClean="0">
                <a:solidFill>
                  <a:srgbClr val="3366FF"/>
                </a:solidFill>
                <a:cs typeface="Arial"/>
              </a:rPr>
              <a:t>Helsingin yliopisto</a:t>
            </a:r>
          </a:p>
          <a:p>
            <a:pPr>
              <a:lnSpc>
                <a:spcPct val="80000"/>
              </a:lnSpc>
            </a:pPr>
            <a:r>
              <a:rPr lang="fi-FI" sz="2000" b="1" dirty="0" err="1" smtClean="0">
                <a:solidFill>
                  <a:srgbClr val="3366FF"/>
                </a:solidFill>
                <a:cs typeface="Arial"/>
              </a:rPr>
              <a:t>Blogs.helsinki.fi/mindthegap</a:t>
            </a:r>
            <a:endParaRPr lang="fi-FI" sz="2000" b="1" dirty="0" smtClean="0">
              <a:solidFill>
                <a:srgbClr val="3366FF"/>
              </a:solidFill>
              <a:cs typeface="Arial"/>
            </a:endParaRPr>
          </a:p>
          <a:p>
            <a:pPr>
              <a:lnSpc>
                <a:spcPct val="80000"/>
              </a:lnSpc>
            </a:pPr>
            <a:endParaRPr lang="fi-FI" sz="1600" dirty="0">
              <a:solidFill>
                <a:srgbClr val="3366FF"/>
              </a:solidFill>
              <a:cs typeface="Arial"/>
            </a:endParaRPr>
          </a:p>
          <a:p>
            <a:endParaRPr lang="fi-FI" sz="1600" dirty="0">
              <a:solidFill>
                <a:srgbClr val="3366FF"/>
              </a:solidFill>
              <a:cs typeface="Arial"/>
            </a:endParaRPr>
          </a:p>
          <a:p>
            <a:pPr>
              <a:lnSpc>
                <a:spcPct val="80000"/>
              </a:lnSpc>
            </a:pPr>
            <a:endParaRPr lang="fi-FI" sz="1600" dirty="0" smtClean="0">
              <a:solidFill>
                <a:srgbClr val="3366FF"/>
              </a:solidFill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rgbClr val="003399"/>
                </a:solidFill>
                <a:latin typeface="Franklin Gothic Medium Cond" pitchFamily="34" charset="0"/>
                <a:ea typeface="SimSun" pitchFamily="2" charset="-122"/>
                <a:cs typeface="Aharoni" pitchFamily="2" charset="-79"/>
              </a:rPr>
              <a:t>Blogs.helsinki.fi/</a:t>
            </a:r>
            <a:r>
              <a:rPr lang="en-US" sz="1600" dirty="0" err="1">
                <a:solidFill>
                  <a:srgbClr val="003399"/>
                </a:solidFill>
                <a:latin typeface="Franklin Gothic Medium Cond" pitchFamily="34" charset="0"/>
                <a:ea typeface="SimSun" pitchFamily="2" charset="-122"/>
                <a:cs typeface="Aharoni" pitchFamily="2" charset="-79"/>
              </a:rPr>
              <a:t>mindthegap</a:t>
            </a:r>
            <a:endParaRPr lang="en-GB" sz="1600" dirty="0">
              <a:solidFill>
                <a:srgbClr val="003399"/>
              </a:solidFill>
              <a:latin typeface="Franklin Gothic Medium Cond" pitchFamily="34" charset="0"/>
            </a:endParaRPr>
          </a:p>
          <a:p>
            <a:pPr>
              <a:lnSpc>
                <a:spcPct val="80000"/>
              </a:lnSpc>
            </a:pPr>
            <a:endParaRPr lang="fi-FI" sz="1600" dirty="0" smtClean="0">
              <a:solidFill>
                <a:srgbClr val="3366FF"/>
              </a:solidFill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rgbClr val="003399"/>
                </a:solidFill>
                <a:latin typeface="Franklin Gothic Medium Cond" pitchFamily="34" charset="0"/>
                <a:ea typeface="SimSun" pitchFamily="2" charset="-122"/>
                <a:cs typeface="Aharoni" pitchFamily="2" charset="-79"/>
              </a:rPr>
              <a:t>Blogs.helsinki.fi/</a:t>
            </a:r>
            <a:r>
              <a:rPr lang="en-US" sz="1600" dirty="0" err="1">
                <a:solidFill>
                  <a:srgbClr val="003399"/>
                </a:solidFill>
                <a:latin typeface="Franklin Gothic Medium Cond" pitchFamily="34" charset="0"/>
                <a:ea typeface="SimSun" pitchFamily="2" charset="-122"/>
                <a:cs typeface="Aharoni" pitchFamily="2" charset="-79"/>
              </a:rPr>
              <a:t>mindthegap</a:t>
            </a:r>
            <a:endParaRPr lang="en-GB" sz="1600" dirty="0">
              <a:solidFill>
                <a:srgbClr val="003399"/>
              </a:solidFill>
              <a:latin typeface="Franklin Gothic Medium Cond" pitchFamily="34" charset="0"/>
            </a:endParaRPr>
          </a:p>
          <a:p>
            <a:pPr>
              <a:lnSpc>
                <a:spcPct val="80000"/>
              </a:lnSpc>
            </a:pPr>
            <a:endParaRPr lang="fi-FI" sz="1600" dirty="0" smtClean="0">
              <a:solidFill>
                <a:srgbClr val="3366FF"/>
              </a:solidFill>
              <a:cs typeface="Arial"/>
            </a:endParaRPr>
          </a:p>
          <a:p>
            <a:pPr>
              <a:lnSpc>
                <a:spcPct val="80000"/>
              </a:lnSpc>
            </a:pPr>
            <a:endParaRPr lang="fi-FI" sz="1600" dirty="0">
              <a:solidFill>
                <a:srgbClr val="3366FF"/>
              </a:solidFill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7026" y="1542197"/>
            <a:ext cx="4558353" cy="2265529"/>
          </a:xfrm>
        </p:spPr>
        <p:txBody>
          <a:bodyPr>
            <a:noAutofit/>
          </a:bodyPr>
          <a:lstStyle/>
          <a:p>
            <a:r>
              <a:rPr lang="fi-FI" sz="3600" dirty="0"/>
              <a:t/>
            </a:r>
            <a:br>
              <a:rPr lang="fi-FI" sz="3600" dirty="0"/>
            </a:br>
            <a:r>
              <a:rPr lang="fi-FI" sz="3600" dirty="0"/>
              <a:t> </a:t>
            </a:r>
            <a:br>
              <a:rPr lang="fi-FI" sz="3600" dirty="0"/>
            </a:br>
            <a:r>
              <a:rPr lang="fi-FI" sz="3600" b="1" dirty="0" smtClean="0">
                <a:solidFill>
                  <a:schemeClr val="accent1"/>
                </a:solidFill>
              </a:rPr>
              <a:t>Motivaatio ja </a:t>
            </a:r>
            <a:r>
              <a:rPr lang="fi-FI" sz="3600" b="1" dirty="0">
                <a:solidFill>
                  <a:schemeClr val="accent1"/>
                </a:solidFill>
              </a:rPr>
              <a:t>oppiminen uudenlaisissa oppimisympäristöissä</a:t>
            </a:r>
            <a:endParaRPr lang="fi-FI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" y="5741794"/>
            <a:ext cx="9155440" cy="1116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4" name="Picture 3" descr="logot.jpg"/>
          <p:cNvPicPr>
            <a:picLocks noChangeAspect="1"/>
          </p:cNvPicPr>
          <p:nvPr/>
        </p:nvPicPr>
        <p:blipFill>
          <a:blip r:embed="rId4"/>
          <a:srcRect b="17294"/>
          <a:stretch>
            <a:fillRect/>
          </a:stretch>
        </p:blipFill>
        <p:spPr>
          <a:xfrm>
            <a:off x="1205940" y="5842968"/>
            <a:ext cx="6902434" cy="873439"/>
          </a:xfrm>
          <a:prstGeom prst="rect">
            <a:avLst/>
          </a:prstGeom>
        </p:spPr>
      </p:pic>
      <p:pic>
        <p:nvPicPr>
          <p:cNvPr id="9" name="Picture 8" descr="logo.jpg"/>
          <p:cNvPicPr>
            <a:picLocks noChangeAspect="1"/>
          </p:cNvPicPr>
          <p:nvPr/>
        </p:nvPicPr>
        <p:blipFill>
          <a:blip r:embed="rId5"/>
          <a:srcRect l="-5016"/>
          <a:stretch>
            <a:fillRect/>
          </a:stretch>
        </p:blipFill>
        <p:spPr>
          <a:xfrm>
            <a:off x="3523742" y="361718"/>
            <a:ext cx="1944923" cy="1858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mietin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225" y="-44450"/>
            <a:ext cx="3059113" cy="23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99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-139854" y="313669"/>
            <a:ext cx="6379285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i-FI" b="1" dirty="0" smtClean="0"/>
              <a:t>Oppimisen kohteiden </a:t>
            </a:r>
            <a:r>
              <a:rPr lang="fi-FI" dirty="0" smtClean="0"/>
              <a:t>laajentaminen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-114931" y="1740282"/>
            <a:ext cx="6866177" cy="4994003"/>
            <a:chOff x="-114931" y="1740282"/>
            <a:chExt cx="6866177" cy="4994003"/>
          </a:xfrm>
        </p:grpSpPr>
        <p:sp>
          <p:nvSpPr>
            <p:cNvPr id="27" name="Freeform 26"/>
            <p:cNvSpPr/>
            <p:nvPr/>
          </p:nvSpPr>
          <p:spPr>
            <a:xfrm>
              <a:off x="-114931" y="1740282"/>
              <a:ext cx="3362715" cy="688474"/>
            </a:xfrm>
            <a:custGeom>
              <a:avLst/>
              <a:gdLst>
                <a:gd name="connsiteX0" fmla="*/ 0 w 3362715"/>
                <a:gd name="connsiteY0" fmla="*/ 68847 h 688474"/>
                <a:gd name="connsiteX1" fmla="*/ 68847 w 3362715"/>
                <a:gd name="connsiteY1" fmla="*/ 0 h 688474"/>
                <a:gd name="connsiteX2" fmla="*/ 3293868 w 3362715"/>
                <a:gd name="connsiteY2" fmla="*/ 0 h 688474"/>
                <a:gd name="connsiteX3" fmla="*/ 3362715 w 3362715"/>
                <a:gd name="connsiteY3" fmla="*/ 68847 h 688474"/>
                <a:gd name="connsiteX4" fmla="*/ 3362715 w 3362715"/>
                <a:gd name="connsiteY4" fmla="*/ 619627 h 688474"/>
                <a:gd name="connsiteX5" fmla="*/ 3293868 w 3362715"/>
                <a:gd name="connsiteY5" fmla="*/ 688474 h 688474"/>
                <a:gd name="connsiteX6" fmla="*/ 68847 w 3362715"/>
                <a:gd name="connsiteY6" fmla="*/ 688474 h 688474"/>
                <a:gd name="connsiteX7" fmla="*/ 0 w 3362715"/>
                <a:gd name="connsiteY7" fmla="*/ 619627 h 688474"/>
                <a:gd name="connsiteX8" fmla="*/ 0 w 3362715"/>
                <a:gd name="connsiteY8" fmla="*/ 68847 h 688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2715" h="688474">
                  <a:moveTo>
                    <a:pt x="0" y="68847"/>
                  </a:moveTo>
                  <a:cubicBezTo>
                    <a:pt x="0" y="30824"/>
                    <a:pt x="30824" y="0"/>
                    <a:pt x="68847" y="0"/>
                  </a:cubicBezTo>
                  <a:lnTo>
                    <a:pt x="3293868" y="0"/>
                  </a:lnTo>
                  <a:cubicBezTo>
                    <a:pt x="3331891" y="0"/>
                    <a:pt x="3362715" y="30824"/>
                    <a:pt x="3362715" y="68847"/>
                  </a:cubicBezTo>
                  <a:lnTo>
                    <a:pt x="3362715" y="619627"/>
                  </a:lnTo>
                  <a:cubicBezTo>
                    <a:pt x="3362715" y="657650"/>
                    <a:pt x="3331891" y="688474"/>
                    <a:pt x="3293868" y="688474"/>
                  </a:cubicBezTo>
                  <a:lnTo>
                    <a:pt x="68847" y="688474"/>
                  </a:lnTo>
                  <a:cubicBezTo>
                    <a:pt x="30824" y="688474"/>
                    <a:pt x="0" y="657650"/>
                    <a:pt x="0" y="619627"/>
                  </a:cubicBezTo>
                  <a:lnTo>
                    <a:pt x="0" y="68847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7315" tIns="58265" rIns="77315" bIns="58265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3000" kern="1200" dirty="0" smtClean="0">
                  <a:solidFill>
                    <a:srgbClr val="000000"/>
                  </a:solidFill>
                </a:rPr>
                <a:t>Perinteiset kohteet</a:t>
              </a:r>
              <a:endParaRPr lang="fi-FI" sz="3000" kern="1200" dirty="0">
                <a:solidFill>
                  <a:srgbClr val="000000"/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221341" y="2428756"/>
              <a:ext cx="271720" cy="51763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517638"/>
                  </a:lnTo>
                  <a:lnTo>
                    <a:pt x="271720" y="517638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493061" y="2602157"/>
              <a:ext cx="2730720" cy="688474"/>
            </a:xfrm>
            <a:custGeom>
              <a:avLst/>
              <a:gdLst>
                <a:gd name="connsiteX0" fmla="*/ 0 w 2730720"/>
                <a:gd name="connsiteY0" fmla="*/ 68847 h 688474"/>
                <a:gd name="connsiteX1" fmla="*/ 68847 w 2730720"/>
                <a:gd name="connsiteY1" fmla="*/ 0 h 688474"/>
                <a:gd name="connsiteX2" fmla="*/ 2661873 w 2730720"/>
                <a:gd name="connsiteY2" fmla="*/ 0 h 688474"/>
                <a:gd name="connsiteX3" fmla="*/ 2730720 w 2730720"/>
                <a:gd name="connsiteY3" fmla="*/ 68847 h 688474"/>
                <a:gd name="connsiteX4" fmla="*/ 2730720 w 2730720"/>
                <a:gd name="connsiteY4" fmla="*/ 619627 h 688474"/>
                <a:gd name="connsiteX5" fmla="*/ 2661873 w 2730720"/>
                <a:gd name="connsiteY5" fmla="*/ 688474 h 688474"/>
                <a:gd name="connsiteX6" fmla="*/ 68847 w 2730720"/>
                <a:gd name="connsiteY6" fmla="*/ 688474 h 688474"/>
                <a:gd name="connsiteX7" fmla="*/ 0 w 2730720"/>
                <a:gd name="connsiteY7" fmla="*/ 619627 h 688474"/>
                <a:gd name="connsiteX8" fmla="*/ 0 w 2730720"/>
                <a:gd name="connsiteY8" fmla="*/ 68847 h 688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30720" h="688474">
                  <a:moveTo>
                    <a:pt x="0" y="68847"/>
                  </a:moveTo>
                  <a:cubicBezTo>
                    <a:pt x="0" y="30824"/>
                    <a:pt x="30824" y="0"/>
                    <a:pt x="68847" y="0"/>
                  </a:cubicBezTo>
                  <a:lnTo>
                    <a:pt x="2661873" y="0"/>
                  </a:lnTo>
                  <a:cubicBezTo>
                    <a:pt x="2699896" y="0"/>
                    <a:pt x="2730720" y="30824"/>
                    <a:pt x="2730720" y="68847"/>
                  </a:cubicBezTo>
                  <a:lnTo>
                    <a:pt x="2730720" y="619627"/>
                  </a:lnTo>
                  <a:cubicBezTo>
                    <a:pt x="2730720" y="657650"/>
                    <a:pt x="2699896" y="688474"/>
                    <a:pt x="2661873" y="688474"/>
                  </a:cubicBezTo>
                  <a:lnTo>
                    <a:pt x="68847" y="688474"/>
                  </a:lnTo>
                  <a:cubicBezTo>
                    <a:pt x="30824" y="688474"/>
                    <a:pt x="0" y="657650"/>
                    <a:pt x="0" y="619627"/>
                  </a:cubicBezTo>
                  <a:lnTo>
                    <a:pt x="0" y="68847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265" tIns="45565" rIns="58265" bIns="45565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2000" kern="1200" dirty="0" smtClean="0"/>
                <a:t>Yksinkertaiset, suljetut </a:t>
              </a:r>
              <a:r>
                <a:rPr lang="fi-FI" sz="2200" kern="1200" dirty="0" smtClean="0"/>
                <a:t>oppikirjaongelmat</a:t>
              </a:r>
              <a:endParaRPr lang="fi-FI" sz="2200" kern="1200" dirty="0"/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i-FI" sz="2200" kern="1200" dirty="0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221341" y="2428756"/>
              <a:ext cx="271720" cy="137823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378231"/>
                  </a:lnTo>
                  <a:lnTo>
                    <a:pt x="271720" y="137823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493061" y="3462750"/>
              <a:ext cx="2704878" cy="688474"/>
            </a:xfrm>
            <a:custGeom>
              <a:avLst/>
              <a:gdLst>
                <a:gd name="connsiteX0" fmla="*/ 0 w 2704878"/>
                <a:gd name="connsiteY0" fmla="*/ 68847 h 688474"/>
                <a:gd name="connsiteX1" fmla="*/ 68847 w 2704878"/>
                <a:gd name="connsiteY1" fmla="*/ 0 h 688474"/>
                <a:gd name="connsiteX2" fmla="*/ 2636031 w 2704878"/>
                <a:gd name="connsiteY2" fmla="*/ 0 h 688474"/>
                <a:gd name="connsiteX3" fmla="*/ 2704878 w 2704878"/>
                <a:gd name="connsiteY3" fmla="*/ 68847 h 688474"/>
                <a:gd name="connsiteX4" fmla="*/ 2704878 w 2704878"/>
                <a:gd name="connsiteY4" fmla="*/ 619627 h 688474"/>
                <a:gd name="connsiteX5" fmla="*/ 2636031 w 2704878"/>
                <a:gd name="connsiteY5" fmla="*/ 688474 h 688474"/>
                <a:gd name="connsiteX6" fmla="*/ 68847 w 2704878"/>
                <a:gd name="connsiteY6" fmla="*/ 688474 h 688474"/>
                <a:gd name="connsiteX7" fmla="*/ 0 w 2704878"/>
                <a:gd name="connsiteY7" fmla="*/ 619627 h 688474"/>
                <a:gd name="connsiteX8" fmla="*/ 0 w 2704878"/>
                <a:gd name="connsiteY8" fmla="*/ 68847 h 688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4878" h="688474">
                  <a:moveTo>
                    <a:pt x="0" y="68847"/>
                  </a:moveTo>
                  <a:cubicBezTo>
                    <a:pt x="0" y="30824"/>
                    <a:pt x="30824" y="0"/>
                    <a:pt x="68847" y="0"/>
                  </a:cubicBezTo>
                  <a:lnTo>
                    <a:pt x="2636031" y="0"/>
                  </a:lnTo>
                  <a:cubicBezTo>
                    <a:pt x="2674054" y="0"/>
                    <a:pt x="2704878" y="30824"/>
                    <a:pt x="2704878" y="68847"/>
                  </a:cubicBezTo>
                  <a:lnTo>
                    <a:pt x="2704878" y="619627"/>
                  </a:lnTo>
                  <a:cubicBezTo>
                    <a:pt x="2704878" y="657650"/>
                    <a:pt x="2674054" y="688474"/>
                    <a:pt x="2636031" y="688474"/>
                  </a:cubicBezTo>
                  <a:lnTo>
                    <a:pt x="68847" y="688474"/>
                  </a:lnTo>
                  <a:cubicBezTo>
                    <a:pt x="30824" y="688474"/>
                    <a:pt x="0" y="657650"/>
                    <a:pt x="0" y="619627"/>
                  </a:cubicBezTo>
                  <a:lnTo>
                    <a:pt x="0" y="68847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2075" tIns="48105" rIns="62075" bIns="48105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2200" kern="1200" dirty="0" smtClean="0"/>
                <a:t>Muutaman tunnin tai luennon tehtävät</a:t>
              </a:r>
              <a:endParaRPr lang="fi-FI" sz="2200" kern="1200" dirty="0"/>
            </a:p>
          </p:txBody>
        </p:sp>
        <p:sp>
          <p:nvSpPr>
            <p:cNvPr id="7168" name="Freeform 7167"/>
            <p:cNvSpPr/>
            <p:nvPr/>
          </p:nvSpPr>
          <p:spPr>
            <a:xfrm>
              <a:off x="221341" y="2428756"/>
              <a:ext cx="271720" cy="223882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238824"/>
                  </a:lnTo>
                  <a:lnTo>
                    <a:pt x="271720" y="2238824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169" name="Freeform 7168"/>
            <p:cNvSpPr/>
            <p:nvPr/>
          </p:nvSpPr>
          <p:spPr>
            <a:xfrm>
              <a:off x="493061" y="4323343"/>
              <a:ext cx="2737913" cy="688474"/>
            </a:xfrm>
            <a:custGeom>
              <a:avLst/>
              <a:gdLst>
                <a:gd name="connsiteX0" fmla="*/ 0 w 2737913"/>
                <a:gd name="connsiteY0" fmla="*/ 68847 h 688474"/>
                <a:gd name="connsiteX1" fmla="*/ 68847 w 2737913"/>
                <a:gd name="connsiteY1" fmla="*/ 0 h 688474"/>
                <a:gd name="connsiteX2" fmla="*/ 2669066 w 2737913"/>
                <a:gd name="connsiteY2" fmla="*/ 0 h 688474"/>
                <a:gd name="connsiteX3" fmla="*/ 2737913 w 2737913"/>
                <a:gd name="connsiteY3" fmla="*/ 68847 h 688474"/>
                <a:gd name="connsiteX4" fmla="*/ 2737913 w 2737913"/>
                <a:gd name="connsiteY4" fmla="*/ 619627 h 688474"/>
                <a:gd name="connsiteX5" fmla="*/ 2669066 w 2737913"/>
                <a:gd name="connsiteY5" fmla="*/ 688474 h 688474"/>
                <a:gd name="connsiteX6" fmla="*/ 68847 w 2737913"/>
                <a:gd name="connsiteY6" fmla="*/ 688474 h 688474"/>
                <a:gd name="connsiteX7" fmla="*/ 0 w 2737913"/>
                <a:gd name="connsiteY7" fmla="*/ 619627 h 688474"/>
                <a:gd name="connsiteX8" fmla="*/ 0 w 2737913"/>
                <a:gd name="connsiteY8" fmla="*/ 68847 h 688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37913" h="688474">
                  <a:moveTo>
                    <a:pt x="0" y="68847"/>
                  </a:moveTo>
                  <a:cubicBezTo>
                    <a:pt x="0" y="30824"/>
                    <a:pt x="30824" y="0"/>
                    <a:pt x="68847" y="0"/>
                  </a:cubicBezTo>
                  <a:lnTo>
                    <a:pt x="2669066" y="0"/>
                  </a:lnTo>
                  <a:cubicBezTo>
                    <a:pt x="2707089" y="0"/>
                    <a:pt x="2737913" y="30824"/>
                    <a:pt x="2737913" y="68847"/>
                  </a:cubicBezTo>
                  <a:lnTo>
                    <a:pt x="2737913" y="619627"/>
                  </a:lnTo>
                  <a:cubicBezTo>
                    <a:pt x="2737913" y="657650"/>
                    <a:pt x="2707089" y="688474"/>
                    <a:pt x="2669066" y="688474"/>
                  </a:cubicBezTo>
                  <a:lnTo>
                    <a:pt x="68847" y="688474"/>
                  </a:lnTo>
                  <a:cubicBezTo>
                    <a:pt x="30824" y="688474"/>
                    <a:pt x="0" y="657650"/>
                    <a:pt x="0" y="619627"/>
                  </a:cubicBezTo>
                  <a:lnTo>
                    <a:pt x="0" y="68847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2075" tIns="48105" rIns="62075" bIns="48105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2200" kern="1200" dirty="0" smtClean="0"/>
                <a:t>Tietoa toistavat tai pelkistetyt tehtävät</a:t>
              </a:r>
              <a:endParaRPr lang="fi-FI" sz="2200" kern="1200" dirty="0"/>
            </a:p>
          </p:txBody>
        </p:sp>
        <p:sp>
          <p:nvSpPr>
            <p:cNvPr id="7170" name="Freeform 7169"/>
            <p:cNvSpPr/>
            <p:nvPr/>
          </p:nvSpPr>
          <p:spPr>
            <a:xfrm>
              <a:off x="221341" y="2428756"/>
              <a:ext cx="271720" cy="309941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099417"/>
                  </a:lnTo>
                  <a:lnTo>
                    <a:pt x="271720" y="3099417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171" name="Freeform 7170"/>
            <p:cNvSpPr/>
            <p:nvPr/>
          </p:nvSpPr>
          <p:spPr>
            <a:xfrm>
              <a:off x="493061" y="5183936"/>
              <a:ext cx="2782372" cy="688474"/>
            </a:xfrm>
            <a:custGeom>
              <a:avLst/>
              <a:gdLst>
                <a:gd name="connsiteX0" fmla="*/ 0 w 2782372"/>
                <a:gd name="connsiteY0" fmla="*/ 68847 h 688474"/>
                <a:gd name="connsiteX1" fmla="*/ 68847 w 2782372"/>
                <a:gd name="connsiteY1" fmla="*/ 0 h 688474"/>
                <a:gd name="connsiteX2" fmla="*/ 2713525 w 2782372"/>
                <a:gd name="connsiteY2" fmla="*/ 0 h 688474"/>
                <a:gd name="connsiteX3" fmla="*/ 2782372 w 2782372"/>
                <a:gd name="connsiteY3" fmla="*/ 68847 h 688474"/>
                <a:gd name="connsiteX4" fmla="*/ 2782372 w 2782372"/>
                <a:gd name="connsiteY4" fmla="*/ 619627 h 688474"/>
                <a:gd name="connsiteX5" fmla="*/ 2713525 w 2782372"/>
                <a:gd name="connsiteY5" fmla="*/ 688474 h 688474"/>
                <a:gd name="connsiteX6" fmla="*/ 68847 w 2782372"/>
                <a:gd name="connsiteY6" fmla="*/ 688474 h 688474"/>
                <a:gd name="connsiteX7" fmla="*/ 0 w 2782372"/>
                <a:gd name="connsiteY7" fmla="*/ 619627 h 688474"/>
                <a:gd name="connsiteX8" fmla="*/ 0 w 2782372"/>
                <a:gd name="connsiteY8" fmla="*/ 68847 h 688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2372" h="688474">
                  <a:moveTo>
                    <a:pt x="0" y="68847"/>
                  </a:moveTo>
                  <a:cubicBezTo>
                    <a:pt x="0" y="30824"/>
                    <a:pt x="30824" y="0"/>
                    <a:pt x="68847" y="0"/>
                  </a:cubicBezTo>
                  <a:lnTo>
                    <a:pt x="2713525" y="0"/>
                  </a:lnTo>
                  <a:cubicBezTo>
                    <a:pt x="2751548" y="0"/>
                    <a:pt x="2782372" y="30824"/>
                    <a:pt x="2782372" y="68847"/>
                  </a:cubicBezTo>
                  <a:lnTo>
                    <a:pt x="2782372" y="619627"/>
                  </a:lnTo>
                  <a:cubicBezTo>
                    <a:pt x="2782372" y="657650"/>
                    <a:pt x="2751548" y="688474"/>
                    <a:pt x="2713525" y="688474"/>
                  </a:cubicBezTo>
                  <a:lnTo>
                    <a:pt x="68847" y="688474"/>
                  </a:lnTo>
                  <a:cubicBezTo>
                    <a:pt x="30824" y="688474"/>
                    <a:pt x="0" y="657650"/>
                    <a:pt x="0" y="619627"/>
                  </a:cubicBezTo>
                  <a:lnTo>
                    <a:pt x="0" y="68847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2075" tIns="48105" rIns="62075" bIns="48105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2200" kern="1200" dirty="0" smtClean="0"/>
                <a:t>Yksilötehtävät</a:t>
              </a:r>
              <a:endParaRPr lang="fi-FI" sz="2200" kern="1200" dirty="0"/>
            </a:p>
          </p:txBody>
        </p:sp>
        <p:sp>
          <p:nvSpPr>
            <p:cNvPr id="7172" name="Freeform 7171"/>
            <p:cNvSpPr/>
            <p:nvPr/>
          </p:nvSpPr>
          <p:spPr>
            <a:xfrm>
              <a:off x="221341" y="2428756"/>
              <a:ext cx="271720" cy="396000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960009"/>
                  </a:lnTo>
                  <a:lnTo>
                    <a:pt x="271720" y="3960009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173" name="Freeform 7172"/>
            <p:cNvSpPr/>
            <p:nvPr/>
          </p:nvSpPr>
          <p:spPr>
            <a:xfrm>
              <a:off x="493061" y="6044529"/>
              <a:ext cx="2723946" cy="688474"/>
            </a:xfrm>
            <a:custGeom>
              <a:avLst/>
              <a:gdLst>
                <a:gd name="connsiteX0" fmla="*/ 0 w 2723946"/>
                <a:gd name="connsiteY0" fmla="*/ 68847 h 688474"/>
                <a:gd name="connsiteX1" fmla="*/ 68847 w 2723946"/>
                <a:gd name="connsiteY1" fmla="*/ 0 h 688474"/>
                <a:gd name="connsiteX2" fmla="*/ 2655099 w 2723946"/>
                <a:gd name="connsiteY2" fmla="*/ 0 h 688474"/>
                <a:gd name="connsiteX3" fmla="*/ 2723946 w 2723946"/>
                <a:gd name="connsiteY3" fmla="*/ 68847 h 688474"/>
                <a:gd name="connsiteX4" fmla="*/ 2723946 w 2723946"/>
                <a:gd name="connsiteY4" fmla="*/ 619627 h 688474"/>
                <a:gd name="connsiteX5" fmla="*/ 2655099 w 2723946"/>
                <a:gd name="connsiteY5" fmla="*/ 688474 h 688474"/>
                <a:gd name="connsiteX6" fmla="*/ 68847 w 2723946"/>
                <a:gd name="connsiteY6" fmla="*/ 688474 h 688474"/>
                <a:gd name="connsiteX7" fmla="*/ 0 w 2723946"/>
                <a:gd name="connsiteY7" fmla="*/ 619627 h 688474"/>
                <a:gd name="connsiteX8" fmla="*/ 0 w 2723946"/>
                <a:gd name="connsiteY8" fmla="*/ 68847 h 688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3946" h="688474">
                  <a:moveTo>
                    <a:pt x="0" y="68847"/>
                  </a:moveTo>
                  <a:cubicBezTo>
                    <a:pt x="0" y="30824"/>
                    <a:pt x="30824" y="0"/>
                    <a:pt x="68847" y="0"/>
                  </a:cubicBezTo>
                  <a:lnTo>
                    <a:pt x="2655099" y="0"/>
                  </a:lnTo>
                  <a:cubicBezTo>
                    <a:pt x="2693122" y="0"/>
                    <a:pt x="2723946" y="30824"/>
                    <a:pt x="2723946" y="68847"/>
                  </a:cubicBezTo>
                  <a:lnTo>
                    <a:pt x="2723946" y="619627"/>
                  </a:lnTo>
                  <a:cubicBezTo>
                    <a:pt x="2723946" y="657650"/>
                    <a:pt x="2693122" y="688474"/>
                    <a:pt x="2655099" y="688474"/>
                  </a:cubicBezTo>
                  <a:lnTo>
                    <a:pt x="68847" y="688474"/>
                  </a:lnTo>
                  <a:cubicBezTo>
                    <a:pt x="30824" y="688474"/>
                    <a:pt x="0" y="657650"/>
                    <a:pt x="0" y="619627"/>
                  </a:cubicBezTo>
                  <a:lnTo>
                    <a:pt x="0" y="68847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2075" tIns="48105" rIns="62075" bIns="48105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2200" kern="1200" dirty="0" smtClean="0"/>
                <a:t>Paperiin ja kynään perustuvat tehtävät</a:t>
              </a:r>
              <a:endParaRPr lang="fi-FI" sz="2200" kern="1200" dirty="0"/>
            </a:p>
          </p:txBody>
        </p:sp>
        <p:sp>
          <p:nvSpPr>
            <p:cNvPr id="7176" name="Freeform 7175"/>
            <p:cNvSpPr/>
            <p:nvPr/>
          </p:nvSpPr>
          <p:spPr>
            <a:xfrm>
              <a:off x="3382133" y="1740282"/>
              <a:ext cx="3277785" cy="688474"/>
            </a:xfrm>
            <a:custGeom>
              <a:avLst/>
              <a:gdLst>
                <a:gd name="connsiteX0" fmla="*/ 0 w 3277785"/>
                <a:gd name="connsiteY0" fmla="*/ 68847 h 688474"/>
                <a:gd name="connsiteX1" fmla="*/ 68847 w 3277785"/>
                <a:gd name="connsiteY1" fmla="*/ 0 h 688474"/>
                <a:gd name="connsiteX2" fmla="*/ 3208938 w 3277785"/>
                <a:gd name="connsiteY2" fmla="*/ 0 h 688474"/>
                <a:gd name="connsiteX3" fmla="*/ 3277785 w 3277785"/>
                <a:gd name="connsiteY3" fmla="*/ 68847 h 688474"/>
                <a:gd name="connsiteX4" fmla="*/ 3277785 w 3277785"/>
                <a:gd name="connsiteY4" fmla="*/ 619627 h 688474"/>
                <a:gd name="connsiteX5" fmla="*/ 3208938 w 3277785"/>
                <a:gd name="connsiteY5" fmla="*/ 688474 h 688474"/>
                <a:gd name="connsiteX6" fmla="*/ 68847 w 3277785"/>
                <a:gd name="connsiteY6" fmla="*/ 688474 h 688474"/>
                <a:gd name="connsiteX7" fmla="*/ 0 w 3277785"/>
                <a:gd name="connsiteY7" fmla="*/ 619627 h 688474"/>
                <a:gd name="connsiteX8" fmla="*/ 0 w 3277785"/>
                <a:gd name="connsiteY8" fmla="*/ 68847 h 688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77785" h="688474">
                  <a:moveTo>
                    <a:pt x="0" y="68847"/>
                  </a:moveTo>
                  <a:cubicBezTo>
                    <a:pt x="0" y="30824"/>
                    <a:pt x="30824" y="0"/>
                    <a:pt x="68847" y="0"/>
                  </a:cubicBezTo>
                  <a:lnTo>
                    <a:pt x="3208938" y="0"/>
                  </a:lnTo>
                  <a:cubicBezTo>
                    <a:pt x="3246961" y="0"/>
                    <a:pt x="3277785" y="30824"/>
                    <a:pt x="3277785" y="68847"/>
                  </a:cubicBezTo>
                  <a:lnTo>
                    <a:pt x="3277785" y="619627"/>
                  </a:lnTo>
                  <a:cubicBezTo>
                    <a:pt x="3277785" y="657650"/>
                    <a:pt x="3246961" y="688474"/>
                    <a:pt x="3208938" y="688474"/>
                  </a:cubicBezTo>
                  <a:lnTo>
                    <a:pt x="68847" y="688474"/>
                  </a:lnTo>
                  <a:cubicBezTo>
                    <a:pt x="30824" y="688474"/>
                    <a:pt x="0" y="657650"/>
                    <a:pt x="0" y="619627"/>
                  </a:cubicBezTo>
                  <a:lnTo>
                    <a:pt x="0" y="68847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7315" tIns="58265" rIns="77315" bIns="58265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3000" kern="1200" dirty="0" smtClean="0">
                  <a:solidFill>
                    <a:srgbClr val="000000"/>
                  </a:solidFill>
                </a:rPr>
                <a:t>Tietotyön kohteet</a:t>
              </a:r>
              <a:endParaRPr lang="fi-FI" sz="3000" kern="1200" dirty="0">
                <a:solidFill>
                  <a:srgbClr val="000000"/>
                </a:solidFill>
              </a:endParaRPr>
            </a:p>
          </p:txBody>
        </p:sp>
        <p:sp>
          <p:nvSpPr>
            <p:cNvPr id="7177" name="Freeform 7176"/>
            <p:cNvSpPr/>
            <p:nvPr/>
          </p:nvSpPr>
          <p:spPr>
            <a:xfrm>
              <a:off x="3709912" y="2428756"/>
              <a:ext cx="363631" cy="4903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490340"/>
                  </a:lnTo>
                  <a:lnTo>
                    <a:pt x="363631" y="49034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178" name="Freeform 7177"/>
            <p:cNvSpPr/>
            <p:nvPr/>
          </p:nvSpPr>
          <p:spPr>
            <a:xfrm>
              <a:off x="4073543" y="2574859"/>
              <a:ext cx="2564175" cy="688474"/>
            </a:xfrm>
            <a:custGeom>
              <a:avLst/>
              <a:gdLst>
                <a:gd name="connsiteX0" fmla="*/ 0 w 2564175"/>
                <a:gd name="connsiteY0" fmla="*/ 68847 h 688474"/>
                <a:gd name="connsiteX1" fmla="*/ 68847 w 2564175"/>
                <a:gd name="connsiteY1" fmla="*/ 0 h 688474"/>
                <a:gd name="connsiteX2" fmla="*/ 2495328 w 2564175"/>
                <a:gd name="connsiteY2" fmla="*/ 0 h 688474"/>
                <a:gd name="connsiteX3" fmla="*/ 2564175 w 2564175"/>
                <a:gd name="connsiteY3" fmla="*/ 68847 h 688474"/>
                <a:gd name="connsiteX4" fmla="*/ 2564175 w 2564175"/>
                <a:gd name="connsiteY4" fmla="*/ 619627 h 688474"/>
                <a:gd name="connsiteX5" fmla="*/ 2495328 w 2564175"/>
                <a:gd name="connsiteY5" fmla="*/ 688474 h 688474"/>
                <a:gd name="connsiteX6" fmla="*/ 68847 w 2564175"/>
                <a:gd name="connsiteY6" fmla="*/ 688474 h 688474"/>
                <a:gd name="connsiteX7" fmla="*/ 0 w 2564175"/>
                <a:gd name="connsiteY7" fmla="*/ 619627 h 688474"/>
                <a:gd name="connsiteX8" fmla="*/ 0 w 2564175"/>
                <a:gd name="connsiteY8" fmla="*/ 68847 h 688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4175" h="688474">
                  <a:moveTo>
                    <a:pt x="0" y="68847"/>
                  </a:moveTo>
                  <a:cubicBezTo>
                    <a:pt x="0" y="30824"/>
                    <a:pt x="30824" y="0"/>
                    <a:pt x="68847" y="0"/>
                  </a:cubicBezTo>
                  <a:lnTo>
                    <a:pt x="2495328" y="0"/>
                  </a:lnTo>
                  <a:cubicBezTo>
                    <a:pt x="2533351" y="0"/>
                    <a:pt x="2564175" y="30824"/>
                    <a:pt x="2564175" y="68847"/>
                  </a:cubicBezTo>
                  <a:lnTo>
                    <a:pt x="2564175" y="619627"/>
                  </a:lnTo>
                  <a:cubicBezTo>
                    <a:pt x="2564175" y="657650"/>
                    <a:pt x="2533351" y="688474"/>
                    <a:pt x="2495328" y="688474"/>
                  </a:cubicBezTo>
                  <a:lnTo>
                    <a:pt x="68847" y="688474"/>
                  </a:lnTo>
                  <a:cubicBezTo>
                    <a:pt x="30824" y="688474"/>
                    <a:pt x="0" y="657650"/>
                    <a:pt x="0" y="619627"/>
                  </a:cubicBezTo>
                  <a:lnTo>
                    <a:pt x="0" y="68847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2075" tIns="48105" rIns="62075" bIns="48105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2200" kern="1200" dirty="0" smtClean="0"/>
                <a:t>Monimutkaiset, avoimet ongelmat</a:t>
              </a:r>
              <a:endParaRPr lang="fi-FI" sz="2200" kern="1200" dirty="0"/>
            </a:p>
          </p:txBody>
        </p:sp>
        <p:sp>
          <p:nvSpPr>
            <p:cNvPr id="7179" name="Freeform 7178"/>
            <p:cNvSpPr/>
            <p:nvPr/>
          </p:nvSpPr>
          <p:spPr>
            <a:xfrm>
              <a:off x="3709912" y="2428756"/>
              <a:ext cx="358674" cy="138968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389680"/>
                  </a:lnTo>
                  <a:lnTo>
                    <a:pt x="358674" y="138968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180" name="Freeform 7179"/>
            <p:cNvSpPr/>
            <p:nvPr/>
          </p:nvSpPr>
          <p:spPr>
            <a:xfrm>
              <a:off x="4068586" y="3474199"/>
              <a:ext cx="2659769" cy="688474"/>
            </a:xfrm>
            <a:custGeom>
              <a:avLst/>
              <a:gdLst>
                <a:gd name="connsiteX0" fmla="*/ 0 w 2659769"/>
                <a:gd name="connsiteY0" fmla="*/ 68847 h 688474"/>
                <a:gd name="connsiteX1" fmla="*/ 68847 w 2659769"/>
                <a:gd name="connsiteY1" fmla="*/ 0 h 688474"/>
                <a:gd name="connsiteX2" fmla="*/ 2590922 w 2659769"/>
                <a:gd name="connsiteY2" fmla="*/ 0 h 688474"/>
                <a:gd name="connsiteX3" fmla="*/ 2659769 w 2659769"/>
                <a:gd name="connsiteY3" fmla="*/ 68847 h 688474"/>
                <a:gd name="connsiteX4" fmla="*/ 2659769 w 2659769"/>
                <a:gd name="connsiteY4" fmla="*/ 619627 h 688474"/>
                <a:gd name="connsiteX5" fmla="*/ 2590922 w 2659769"/>
                <a:gd name="connsiteY5" fmla="*/ 688474 h 688474"/>
                <a:gd name="connsiteX6" fmla="*/ 68847 w 2659769"/>
                <a:gd name="connsiteY6" fmla="*/ 688474 h 688474"/>
                <a:gd name="connsiteX7" fmla="*/ 0 w 2659769"/>
                <a:gd name="connsiteY7" fmla="*/ 619627 h 688474"/>
                <a:gd name="connsiteX8" fmla="*/ 0 w 2659769"/>
                <a:gd name="connsiteY8" fmla="*/ 68847 h 688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9769" h="688474">
                  <a:moveTo>
                    <a:pt x="0" y="68847"/>
                  </a:moveTo>
                  <a:cubicBezTo>
                    <a:pt x="0" y="30824"/>
                    <a:pt x="30824" y="0"/>
                    <a:pt x="68847" y="0"/>
                  </a:cubicBezTo>
                  <a:lnTo>
                    <a:pt x="2590922" y="0"/>
                  </a:lnTo>
                  <a:cubicBezTo>
                    <a:pt x="2628945" y="0"/>
                    <a:pt x="2659769" y="30824"/>
                    <a:pt x="2659769" y="68847"/>
                  </a:cubicBezTo>
                  <a:lnTo>
                    <a:pt x="2659769" y="619627"/>
                  </a:lnTo>
                  <a:cubicBezTo>
                    <a:pt x="2659769" y="657650"/>
                    <a:pt x="2628945" y="688474"/>
                    <a:pt x="2590922" y="688474"/>
                  </a:cubicBezTo>
                  <a:lnTo>
                    <a:pt x="68847" y="688474"/>
                  </a:lnTo>
                  <a:cubicBezTo>
                    <a:pt x="30824" y="688474"/>
                    <a:pt x="0" y="657650"/>
                    <a:pt x="0" y="619627"/>
                  </a:cubicBezTo>
                  <a:lnTo>
                    <a:pt x="0" y="68847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2075" tIns="48105" rIns="62075" bIns="48105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i-FI" sz="2200" kern="1200" dirty="0" smtClean="0"/>
                <a:t>Pitkäaikaisen ponnistelun tehtävät</a:t>
              </a:r>
              <a:endParaRPr lang="fi-FI" sz="2200" kern="1200" dirty="0"/>
            </a:p>
          </p:txBody>
        </p:sp>
        <p:sp>
          <p:nvSpPr>
            <p:cNvPr id="7181" name="Freeform 7180"/>
            <p:cNvSpPr/>
            <p:nvPr/>
          </p:nvSpPr>
          <p:spPr>
            <a:xfrm>
              <a:off x="3709912" y="2428756"/>
              <a:ext cx="381564" cy="227659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276593"/>
                  </a:lnTo>
                  <a:lnTo>
                    <a:pt x="381564" y="2276593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182" name="Freeform 7181"/>
            <p:cNvSpPr/>
            <p:nvPr/>
          </p:nvSpPr>
          <p:spPr>
            <a:xfrm>
              <a:off x="4091477" y="4361112"/>
              <a:ext cx="2659769" cy="688474"/>
            </a:xfrm>
            <a:custGeom>
              <a:avLst/>
              <a:gdLst>
                <a:gd name="connsiteX0" fmla="*/ 0 w 2659769"/>
                <a:gd name="connsiteY0" fmla="*/ 68847 h 688474"/>
                <a:gd name="connsiteX1" fmla="*/ 68847 w 2659769"/>
                <a:gd name="connsiteY1" fmla="*/ 0 h 688474"/>
                <a:gd name="connsiteX2" fmla="*/ 2590922 w 2659769"/>
                <a:gd name="connsiteY2" fmla="*/ 0 h 688474"/>
                <a:gd name="connsiteX3" fmla="*/ 2659769 w 2659769"/>
                <a:gd name="connsiteY3" fmla="*/ 68847 h 688474"/>
                <a:gd name="connsiteX4" fmla="*/ 2659769 w 2659769"/>
                <a:gd name="connsiteY4" fmla="*/ 619627 h 688474"/>
                <a:gd name="connsiteX5" fmla="*/ 2590922 w 2659769"/>
                <a:gd name="connsiteY5" fmla="*/ 688474 h 688474"/>
                <a:gd name="connsiteX6" fmla="*/ 68847 w 2659769"/>
                <a:gd name="connsiteY6" fmla="*/ 688474 h 688474"/>
                <a:gd name="connsiteX7" fmla="*/ 0 w 2659769"/>
                <a:gd name="connsiteY7" fmla="*/ 619627 h 688474"/>
                <a:gd name="connsiteX8" fmla="*/ 0 w 2659769"/>
                <a:gd name="connsiteY8" fmla="*/ 68847 h 688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9769" h="688474">
                  <a:moveTo>
                    <a:pt x="0" y="68847"/>
                  </a:moveTo>
                  <a:cubicBezTo>
                    <a:pt x="0" y="30824"/>
                    <a:pt x="30824" y="0"/>
                    <a:pt x="68847" y="0"/>
                  </a:cubicBezTo>
                  <a:lnTo>
                    <a:pt x="2590922" y="0"/>
                  </a:lnTo>
                  <a:cubicBezTo>
                    <a:pt x="2628945" y="0"/>
                    <a:pt x="2659769" y="30824"/>
                    <a:pt x="2659769" y="68847"/>
                  </a:cubicBezTo>
                  <a:lnTo>
                    <a:pt x="2659769" y="619627"/>
                  </a:lnTo>
                  <a:cubicBezTo>
                    <a:pt x="2659769" y="657650"/>
                    <a:pt x="2628945" y="688474"/>
                    <a:pt x="2590922" y="688474"/>
                  </a:cubicBezTo>
                  <a:lnTo>
                    <a:pt x="68847" y="688474"/>
                  </a:lnTo>
                  <a:cubicBezTo>
                    <a:pt x="30824" y="688474"/>
                    <a:pt x="0" y="657650"/>
                    <a:pt x="0" y="619627"/>
                  </a:cubicBezTo>
                  <a:lnTo>
                    <a:pt x="0" y="68847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2075" tIns="48105" rIns="62075" bIns="48105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2200" kern="1200" dirty="0" smtClean="0"/>
                <a:t>Tiedonrakentamisen tehtävät</a:t>
              </a:r>
              <a:endParaRPr lang="fi-FI" sz="2200" kern="1200" dirty="0"/>
            </a:p>
          </p:txBody>
        </p:sp>
        <p:sp>
          <p:nvSpPr>
            <p:cNvPr id="7183" name="Freeform 7182"/>
            <p:cNvSpPr/>
            <p:nvPr/>
          </p:nvSpPr>
          <p:spPr>
            <a:xfrm>
              <a:off x="3709912" y="2428756"/>
              <a:ext cx="381564" cy="311385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113854"/>
                  </a:lnTo>
                  <a:lnTo>
                    <a:pt x="381564" y="3113854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184" name="Freeform 7183"/>
            <p:cNvSpPr/>
            <p:nvPr/>
          </p:nvSpPr>
          <p:spPr>
            <a:xfrm>
              <a:off x="4091477" y="5198373"/>
              <a:ext cx="2654944" cy="688474"/>
            </a:xfrm>
            <a:custGeom>
              <a:avLst/>
              <a:gdLst>
                <a:gd name="connsiteX0" fmla="*/ 0 w 2654944"/>
                <a:gd name="connsiteY0" fmla="*/ 68847 h 688474"/>
                <a:gd name="connsiteX1" fmla="*/ 68847 w 2654944"/>
                <a:gd name="connsiteY1" fmla="*/ 0 h 688474"/>
                <a:gd name="connsiteX2" fmla="*/ 2586097 w 2654944"/>
                <a:gd name="connsiteY2" fmla="*/ 0 h 688474"/>
                <a:gd name="connsiteX3" fmla="*/ 2654944 w 2654944"/>
                <a:gd name="connsiteY3" fmla="*/ 68847 h 688474"/>
                <a:gd name="connsiteX4" fmla="*/ 2654944 w 2654944"/>
                <a:gd name="connsiteY4" fmla="*/ 619627 h 688474"/>
                <a:gd name="connsiteX5" fmla="*/ 2586097 w 2654944"/>
                <a:gd name="connsiteY5" fmla="*/ 688474 h 688474"/>
                <a:gd name="connsiteX6" fmla="*/ 68847 w 2654944"/>
                <a:gd name="connsiteY6" fmla="*/ 688474 h 688474"/>
                <a:gd name="connsiteX7" fmla="*/ 0 w 2654944"/>
                <a:gd name="connsiteY7" fmla="*/ 619627 h 688474"/>
                <a:gd name="connsiteX8" fmla="*/ 0 w 2654944"/>
                <a:gd name="connsiteY8" fmla="*/ 68847 h 688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4944" h="688474">
                  <a:moveTo>
                    <a:pt x="0" y="68847"/>
                  </a:moveTo>
                  <a:cubicBezTo>
                    <a:pt x="0" y="30824"/>
                    <a:pt x="30824" y="0"/>
                    <a:pt x="68847" y="0"/>
                  </a:cubicBezTo>
                  <a:lnTo>
                    <a:pt x="2586097" y="0"/>
                  </a:lnTo>
                  <a:cubicBezTo>
                    <a:pt x="2624120" y="0"/>
                    <a:pt x="2654944" y="30824"/>
                    <a:pt x="2654944" y="68847"/>
                  </a:cubicBezTo>
                  <a:lnTo>
                    <a:pt x="2654944" y="619627"/>
                  </a:lnTo>
                  <a:cubicBezTo>
                    <a:pt x="2654944" y="657650"/>
                    <a:pt x="2624120" y="688474"/>
                    <a:pt x="2586097" y="688474"/>
                  </a:cubicBezTo>
                  <a:lnTo>
                    <a:pt x="68847" y="688474"/>
                  </a:lnTo>
                  <a:cubicBezTo>
                    <a:pt x="30824" y="688474"/>
                    <a:pt x="0" y="657650"/>
                    <a:pt x="0" y="619627"/>
                  </a:cubicBezTo>
                  <a:lnTo>
                    <a:pt x="0" y="68847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2075" tIns="48105" rIns="62075" bIns="48105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2200" kern="1200" dirty="0" smtClean="0"/>
                <a:t>Yhteisölliset tehtävät</a:t>
              </a:r>
              <a:endParaRPr lang="fi-FI" sz="2200" kern="1200" dirty="0"/>
            </a:p>
          </p:txBody>
        </p:sp>
        <p:sp>
          <p:nvSpPr>
            <p:cNvPr id="7185" name="Freeform 7184"/>
            <p:cNvSpPr/>
            <p:nvPr/>
          </p:nvSpPr>
          <p:spPr>
            <a:xfrm>
              <a:off x="3709912" y="2428756"/>
              <a:ext cx="404455" cy="396129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961292"/>
                  </a:lnTo>
                  <a:lnTo>
                    <a:pt x="404455" y="396129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186" name="Freeform 7185"/>
            <p:cNvSpPr/>
            <p:nvPr/>
          </p:nvSpPr>
          <p:spPr>
            <a:xfrm>
              <a:off x="4114367" y="6045811"/>
              <a:ext cx="2626689" cy="688474"/>
            </a:xfrm>
            <a:custGeom>
              <a:avLst/>
              <a:gdLst>
                <a:gd name="connsiteX0" fmla="*/ 0 w 2626689"/>
                <a:gd name="connsiteY0" fmla="*/ 68847 h 688474"/>
                <a:gd name="connsiteX1" fmla="*/ 68847 w 2626689"/>
                <a:gd name="connsiteY1" fmla="*/ 0 h 688474"/>
                <a:gd name="connsiteX2" fmla="*/ 2557842 w 2626689"/>
                <a:gd name="connsiteY2" fmla="*/ 0 h 688474"/>
                <a:gd name="connsiteX3" fmla="*/ 2626689 w 2626689"/>
                <a:gd name="connsiteY3" fmla="*/ 68847 h 688474"/>
                <a:gd name="connsiteX4" fmla="*/ 2626689 w 2626689"/>
                <a:gd name="connsiteY4" fmla="*/ 619627 h 688474"/>
                <a:gd name="connsiteX5" fmla="*/ 2557842 w 2626689"/>
                <a:gd name="connsiteY5" fmla="*/ 688474 h 688474"/>
                <a:gd name="connsiteX6" fmla="*/ 68847 w 2626689"/>
                <a:gd name="connsiteY6" fmla="*/ 688474 h 688474"/>
                <a:gd name="connsiteX7" fmla="*/ 0 w 2626689"/>
                <a:gd name="connsiteY7" fmla="*/ 619627 h 688474"/>
                <a:gd name="connsiteX8" fmla="*/ 0 w 2626689"/>
                <a:gd name="connsiteY8" fmla="*/ 68847 h 688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6689" h="688474">
                  <a:moveTo>
                    <a:pt x="0" y="68847"/>
                  </a:moveTo>
                  <a:cubicBezTo>
                    <a:pt x="0" y="30824"/>
                    <a:pt x="30824" y="0"/>
                    <a:pt x="68847" y="0"/>
                  </a:cubicBezTo>
                  <a:lnTo>
                    <a:pt x="2557842" y="0"/>
                  </a:lnTo>
                  <a:cubicBezTo>
                    <a:pt x="2595865" y="0"/>
                    <a:pt x="2626689" y="30824"/>
                    <a:pt x="2626689" y="68847"/>
                  </a:cubicBezTo>
                  <a:lnTo>
                    <a:pt x="2626689" y="619627"/>
                  </a:lnTo>
                  <a:cubicBezTo>
                    <a:pt x="2626689" y="657650"/>
                    <a:pt x="2595865" y="688474"/>
                    <a:pt x="2557842" y="688474"/>
                  </a:cubicBezTo>
                  <a:lnTo>
                    <a:pt x="68847" y="688474"/>
                  </a:lnTo>
                  <a:cubicBezTo>
                    <a:pt x="30824" y="688474"/>
                    <a:pt x="0" y="657650"/>
                    <a:pt x="0" y="619627"/>
                  </a:cubicBezTo>
                  <a:lnTo>
                    <a:pt x="0" y="68847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2075" tIns="48105" rIns="62075" bIns="48105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2200" kern="1200" dirty="0" smtClean="0"/>
                <a:t>Teknologiavälitteiset tehtävät</a:t>
              </a:r>
              <a:endParaRPr lang="fi-FI" sz="2200" kern="1200" dirty="0"/>
            </a:p>
          </p:txBody>
        </p:sp>
      </p:grp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6771888" y="2613512"/>
            <a:ext cx="2370392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endParaRPr lang="fi-FI" sz="2400" i="1" dirty="0" smtClean="0">
              <a:solidFill>
                <a:srgbClr val="FF0000"/>
              </a:solidFill>
              <a:latin typeface="Tahoma" pitchFamily="34" charset="0"/>
            </a:endParaRPr>
          </a:p>
          <a:p>
            <a:endParaRPr lang="fi-FI" sz="2400" i="1" dirty="0">
              <a:solidFill>
                <a:srgbClr val="FF0000"/>
              </a:solidFill>
              <a:latin typeface="Tahoma" pitchFamily="34" charset="0"/>
            </a:endParaRPr>
          </a:p>
          <a:p>
            <a:endParaRPr lang="fi-FI" sz="2400" i="1" dirty="0" smtClean="0">
              <a:solidFill>
                <a:srgbClr val="FF0000"/>
              </a:solidFill>
              <a:latin typeface="Tahoma" pitchFamily="34" charset="0"/>
            </a:endParaRPr>
          </a:p>
          <a:p>
            <a:endParaRPr lang="fi-FI" sz="2400" i="1" dirty="0">
              <a:solidFill>
                <a:srgbClr val="FF0000"/>
              </a:solidFill>
              <a:latin typeface="Tahoma" pitchFamily="34" charset="0"/>
            </a:endParaRPr>
          </a:p>
          <a:p>
            <a:endParaRPr lang="fi-FI" sz="2400" i="1" dirty="0" smtClean="0">
              <a:solidFill>
                <a:srgbClr val="FF0000"/>
              </a:solidFill>
              <a:latin typeface="Tahoma" pitchFamily="34" charset="0"/>
            </a:endParaRPr>
          </a:p>
          <a:p>
            <a:endParaRPr lang="fi-FI" sz="2400" i="1" dirty="0">
              <a:solidFill>
                <a:srgbClr val="FF0000"/>
              </a:solidFill>
              <a:latin typeface="Tahoma" pitchFamily="34" charset="0"/>
            </a:endParaRPr>
          </a:p>
          <a:p>
            <a:endParaRPr lang="fi-FI" sz="2400" i="1" dirty="0" smtClean="0">
              <a:solidFill>
                <a:srgbClr val="FF0000"/>
              </a:solidFill>
              <a:latin typeface="Tahoma" pitchFamily="34" charset="0"/>
            </a:endParaRPr>
          </a:p>
          <a:p>
            <a:r>
              <a:rPr lang="fi-FI" sz="2400" i="1" dirty="0" smtClean="0">
                <a:solidFill>
                  <a:srgbClr val="FF0000"/>
                </a:solidFill>
                <a:latin typeface="Tahoma" pitchFamily="34" charset="0"/>
              </a:rPr>
              <a:t>Professori</a:t>
            </a:r>
          </a:p>
          <a:p>
            <a:r>
              <a:rPr lang="fi-FI" sz="2400" i="1" dirty="0" smtClean="0">
                <a:solidFill>
                  <a:srgbClr val="FF0000"/>
                </a:solidFill>
                <a:latin typeface="Tahoma" pitchFamily="34" charset="0"/>
              </a:rPr>
              <a:t>Kai Hakkarainen</a:t>
            </a:r>
            <a:endParaRPr lang="fi-FI" sz="2400" i="1" dirty="0">
              <a:solidFill>
                <a:srgbClr val="FF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95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Ilmiölähtöisyys (Lonka ym. 2015)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Oppiaineiden rajat ylittävät projektit tai opintokokonaisuudet, joissa maailmaa tarkastellaan tietystä ilmiöstä käsin</a:t>
            </a:r>
          </a:p>
          <a:p>
            <a:r>
              <a:rPr lang="fi-FI" dirty="0" smtClean="0"/>
              <a:t>Esim. ”Elämä ja kuolema”, ”Sota ja rauha”</a:t>
            </a:r>
          </a:p>
          <a:p>
            <a:r>
              <a:rPr lang="fi-FI" dirty="0" smtClean="0"/>
              <a:t>Luonnontieteet, humanismi, taito- ja taideaineet</a:t>
            </a:r>
          </a:p>
          <a:p>
            <a:r>
              <a:rPr lang="fi-FI" dirty="0" smtClean="0"/>
              <a:t>Ruokkivat kokonaisvaltaista ajattelua ja elämyksellisyyttä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443AA-6613-4AD8-A988-EDF0095BD908}" type="datetime1">
              <a:rPr lang="fi-FI" smtClean="0"/>
              <a:t>25.3.2015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Prof. Kirsti Lonka KehPsy 2. luento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7DCB-0D4E-004E-8727-65A0C5205DCE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405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235" y="150125"/>
            <a:ext cx="3139354" cy="1132765"/>
          </a:xfrm>
        </p:spPr>
        <p:txBody>
          <a:bodyPr>
            <a:normAutofit/>
          </a:bodyPr>
          <a:lstStyle/>
          <a:p>
            <a:r>
              <a:rPr lang="fi-FI" sz="2400" dirty="0" smtClean="0"/>
              <a:t>”</a:t>
            </a:r>
            <a:r>
              <a:rPr lang="fi-FI" sz="3200" dirty="0" smtClean="0"/>
              <a:t>Laajennettu työmuisti”</a:t>
            </a:r>
            <a:endParaRPr lang="fi-FI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3547359" cy="4669969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90000"/>
              </a:lnSpc>
              <a:buFont typeface="Arial"/>
              <a:buChar char="•"/>
            </a:pPr>
            <a:r>
              <a:rPr lang="fi-FI" altLang="fi-FI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Älykäs toiminta on jaettua ihmisten </a:t>
            </a:r>
            <a:r>
              <a:rPr lang="fi-FI" altLang="fi-FI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 </a:t>
            </a:r>
            <a:r>
              <a:rPr lang="fi-FI" altLang="fi-FI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hänen apuvälineidensä </a:t>
            </a:r>
            <a:r>
              <a:rPr lang="fi-FI" altLang="fi-FI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kesken</a:t>
            </a:r>
          </a:p>
          <a:p>
            <a:pPr marL="342900" lvl="0" indent="-342900">
              <a:lnSpc>
                <a:spcPct val="90000"/>
              </a:lnSpc>
              <a:buFont typeface="Arial"/>
              <a:buChar char="•"/>
            </a:pPr>
            <a:r>
              <a:rPr lang="fi-FI" altLang="fi-FI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Oppiminen </a:t>
            </a:r>
            <a:r>
              <a:rPr lang="fi-FI" altLang="fi-FI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 ole vain tiedon hankkimista, vaan siihen liittyy sosiaalisia </a:t>
            </a:r>
            <a:r>
              <a:rPr lang="fi-FI" altLang="fi-FI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käytäntöjä ja erilaisia tietokäytäntöjä</a:t>
            </a:r>
            <a:endParaRPr lang="fi-FI" altLang="fi-FI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buFont typeface="Arial"/>
              <a:buChar char="•"/>
            </a:pPr>
            <a:r>
              <a:rPr lang="fi-FI" altLang="fi-FI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 sukupolvet näkevät asiat eri lailla</a:t>
            </a:r>
          </a:p>
          <a:p>
            <a:pPr marL="342900" lvl="0" indent="-342900">
              <a:lnSpc>
                <a:spcPct val="90000"/>
              </a:lnSpc>
              <a:buFont typeface="Arial"/>
              <a:buChar char="•"/>
            </a:pPr>
            <a:r>
              <a:rPr lang="fi-FI" altLang="fi-FI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Jokaisella </a:t>
            </a:r>
            <a:r>
              <a:rPr lang="fi-FI" altLang="fi-FI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sukupolvella on omat apuvälineensä</a:t>
            </a:r>
          </a:p>
          <a:p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14EA-4CC6-4996-9980-59B77E6DB2FF}" type="datetime1">
              <a:rPr lang="fi-FI" smtClean="0"/>
              <a:t>25.3.2015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Professori Kirsti Lonka 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7DCB-0D4E-004E-8727-65A0C5205DCE}" type="slidenum">
              <a:rPr lang="fi-FI" smtClean="0"/>
              <a:pPr/>
              <a:t>12</a:t>
            </a:fld>
            <a:endParaRPr lang="fi-FI"/>
          </a:p>
        </p:txBody>
      </p:sp>
      <p:pic>
        <p:nvPicPr>
          <p:cNvPr id="19" name="Picture 206" descr="C:\Users\lonka\AppData\Local\Microsoft\Windows\Temporary Internet Files\Content.IE5\ICXWD1RS\mobile-20110315-111206[1]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359" y="334187"/>
            <a:ext cx="4263655" cy="316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j01678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257" y="3465416"/>
            <a:ext cx="1276498" cy="87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336613"/>
              </p:ext>
            </p:extLst>
          </p:nvPr>
        </p:nvGraphicFramePr>
        <p:xfrm>
          <a:off x="8050425" y="3071820"/>
          <a:ext cx="56604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2" name="Leike" r:id="rId5" imgW="3265560" imgH="2722680" progId="MS_ClipArt_Gallery.2">
                  <p:embed/>
                </p:oleObj>
              </mc:Choice>
              <mc:Fallback>
                <p:oleObj name="Leike" r:id="rId5" imgW="3265560" imgH="27226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0425" y="3071820"/>
                        <a:ext cx="566043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8" descr="BD05011_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645" y="903767"/>
            <a:ext cx="1763605" cy="206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9" descr="BS00554_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359" y="4444409"/>
            <a:ext cx="1294518" cy="135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lonka\AppData\Local\Microsoft\Windows\Temporary Internet Files\Content.IE5\L9JA4C9S\HP%20TouchSmart%20tm2,%20tablet%20PC,%20tablet%20open%20on%20white%20(1)[1]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755" y="3516320"/>
            <a:ext cx="5715000" cy="319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93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Suuret ikäluokat (1940-1959)</a:t>
            </a:r>
            <a:endParaRPr lang="fi-FI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57F81-626C-4028-BAF2-7949D2EDE597}" type="datetime1">
              <a:rPr lang="fi-FI" smtClean="0"/>
              <a:t>25.3.2015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Professori Kirsti Lonka 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7DCB-0D4E-004E-8727-65A0C5205DCE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9" name="Text Placeholder 8"/>
          <p:cNvSpPr>
            <a:spLocks noGrp="1"/>
          </p:cNvSpPr>
          <p:nvPr>
            <p:ph type="body" idx="4294967295"/>
          </p:nvPr>
        </p:nvSpPr>
        <p:spPr>
          <a:xfrm>
            <a:off x="0" y="1535113"/>
            <a:ext cx="4040188" cy="4237890"/>
          </a:xfrm>
        </p:spPr>
        <p:txBody>
          <a:bodyPr>
            <a:normAutofit/>
          </a:bodyPr>
          <a:lstStyle/>
          <a:p>
            <a:r>
              <a:rPr lang="fi-FI" dirty="0"/>
              <a:t>Lankapuhelin</a:t>
            </a:r>
          </a:p>
          <a:p>
            <a:r>
              <a:rPr lang="fi-FI" dirty="0"/>
              <a:t>Radio </a:t>
            </a:r>
          </a:p>
          <a:p>
            <a:r>
              <a:rPr lang="fi-FI" dirty="0"/>
              <a:t>Autot alkoivat </a:t>
            </a:r>
            <a:r>
              <a:rPr lang="fi-FI" dirty="0" smtClean="0"/>
              <a:t>yleistyä</a:t>
            </a:r>
          </a:p>
          <a:p>
            <a:r>
              <a:rPr lang="fi-FI" dirty="0" smtClean="0"/>
              <a:t>Vaatimaton ja </a:t>
            </a:r>
          </a:p>
          <a:p>
            <a:pPr marL="0" indent="0">
              <a:buNone/>
            </a:pPr>
            <a:r>
              <a:rPr lang="fi-FI" dirty="0" smtClean="0"/>
              <a:t>työorientoitunut </a:t>
            </a:r>
          </a:p>
          <a:p>
            <a:pPr marL="0" indent="0">
              <a:buNone/>
            </a:pPr>
            <a:r>
              <a:rPr lang="fi-FI" dirty="0" smtClean="0"/>
              <a:t>kulttuuri</a:t>
            </a:r>
            <a:endParaRPr lang="fi-FI" dirty="0"/>
          </a:p>
          <a:p>
            <a:endParaRPr lang="fi-FI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5102225" y="1535113"/>
            <a:ext cx="4041775" cy="639762"/>
          </a:xfrm>
        </p:spPr>
        <p:txBody>
          <a:bodyPr>
            <a:normAutofit/>
          </a:bodyPr>
          <a:lstStyle/>
          <a:p>
            <a:endParaRPr lang="fi-FI" dirty="0"/>
          </a:p>
        </p:txBody>
      </p:sp>
      <p:pic>
        <p:nvPicPr>
          <p:cNvPr id="6147" name="Picture 3" descr="C:\Users\lonka\AppData\Local\Microsoft\Windows\Temporary Internet Files\Content.IE5\U9UKL17W\2271381672_bcee91058f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464" y="1417638"/>
            <a:ext cx="5773002" cy="445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80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Sukupolvi X 1960-1980</a:t>
            </a:r>
            <a:endParaRPr lang="fi-FI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Televisio (tai väri – TV)</a:t>
            </a:r>
          </a:p>
          <a:p>
            <a:r>
              <a:rPr lang="fi-FI" dirty="0" smtClean="0"/>
              <a:t>PC, lerput ja korput</a:t>
            </a:r>
          </a:p>
          <a:p>
            <a:r>
              <a:rPr lang="fi-FI" dirty="0" smtClean="0"/>
              <a:t>VHS, CD</a:t>
            </a:r>
          </a:p>
          <a:p>
            <a:r>
              <a:rPr lang="fi-FI" dirty="0" err="1" smtClean="0"/>
              <a:t>Post-it</a:t>
            </a:r>
            <a:r>
              <a:rPr lang="fi-FI" dirty="0" smtClean="0"/>
              <a:t> </a:t>
            </a:r>
            <a:r>
              <a:rPr lang="fi-FI" dirty="0"/>
              <a:t>–</a:t>
            </a:r>
            <a:r>
              <a:rPr lang="fi-FI" dirty="0" smtClean="0"/>
              <a:t>laput</a:t>
            </a:r>
          </a:p>
          <a:p>
            <a:r>
              <a:rPr lang="fi-FI" dirty="0" smtClean="0"/>
              <a:t>Stereot</a:t>
            </a:r>
          </a:p>
          <a:p>
            <a:endParaRPr lang="fi-FI" dirty="0" smtClean="0"/>
          </a:p>
          <a:p>
            <a:r>
              <a:rPr lang="fi-FI" dirty="0" smtClean="0"/>
              <a:t>Oppimista ja perhettä sekä vapaa-aikaa arvostava kulttuuri</a:t>
            </a:r>
          </a:p>
          <a:p>
            <a:endParaRPr lang="fi-FI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fi-FI" dirty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57F81-626C-4028-BAF2-7949D2EDE597}" type="datetime1">
              <a:rPr lang="fi-FI" smtClean="0"/>
              <a:t>25.3.2015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Professori Kirsti Lonka 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7DCB-0D4E-004E-8727-65A0C5205DCE}" type="slidenum">
              <a:rPr lang="fi-FI" smtClean="0"/>
              <a:pPr/>
              <a:t>14</a:t>
            </a:fld>
            <a:endParaRPr lang="fi-FI"/>
          </a:p>
        </p:txBody>
      </p:sp>
      <p:pic>
        <p:nvPicPr>
          <p:cNvPr id="6146" name="Picture 2" descr="C:\Users\lonka\AppData\Local\Microsoft\Windows\Temporary Internet Files\Content.IE5\L9JA4C9S\tv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613" y="1231710"/>
            <a:ext cx="4676814" cy="542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12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Sukupolvi </a:t>
            </a:r>
            <a:r>
              <a:rPr lang="fi-FI" dirty="0"/>
              <a:t>Y</a:t>
            </a:r>
            <a:r>
              <a:rPr lang="fi-FI" dirty="0" smtClean="0"/>
              <a:t> 1981-1994</a:t>
            </a:r>
            <a:endParaRPr lang="fi-FI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DVD, www</a:t>
            </a:r>
          </a:p>
          <a:p>
            <a:r>
              <a:rPr lang="fi-FI" dirty="0" smtClean="0"/>
              <a:t>Google</a:t>
            </a:r>
            <a:endParaRPr lang="fi-FI" dirty="0"/>
          </a:p>
          <a:p>
            <a:r>
              <a:rPr lang="fi-FI" dirty="0" err="1" smtClean="0"/>
              <a:t>Digikamera</a:t>
            </a:r>
            <a:r>
              <a:rPr lang="fi-FI" dirty="0" smtClean="0"/>
              <a:t> </a:t>
            </a:r>
          </a:p>
          <a:p>
            <a:r>
              <a:rPr lang="fi-FI" dirty="0" smtClean="0"/>
              <a:t>Moniarvoisuutta, viihtymistä ja sosiaalista tietoisuutta arvostava kulttuuri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57F81-626C-4028-BAF2-7949D2EDE597}" type="datetime1">
              <a:rPr lang="fi-FI" smtClean="0"/>
              <a:t>25.3.2015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Professori Kirsti Lonka 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7DCB-0D4E-004E-8727-65A0C5205DCE}" type="slidenum">
              <a:rPr lang="fi-FI" smtClean="0"/>
              <a:pPr/>
              <a:t>15</a:t>
            </a:fld>
            <a:endParaRPr lang="fi-FI"/>
          </a:p>
        </p:txBody>
      </p:sp>
      <p:pic>
        <p:nvPicPr>
          <p:cNvPr id="7170" name="Picture 2" descr="C:\Users\lonka\AppData\Local\Microsoft\Windows\Temporary Internet Files\Content.IE5\ICXWD1RS\Nikon-Coolpix-S6150-Camera-400x4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504" y="3792371"/>
            <a:ext cx="3863620" cy="386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lonka\AppData\Local\Microsoft\Windows\Temporary Internet Files\Content.IE5\L9JA4C9S\250px-DVD-RW_crop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558" y="1417638"/>
            <a:ext cx="3461906" cy="359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60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Z &amp; </a:t>
            </a:r>
            <a:r>
              <a:rPr lang="fi-FI" dirty="0" err="1" smtClean="0"/>
              <a:t>Diginatiivit</a:t>
            </a:r>
            <a:r>
              <a:rPr lang="fi-FI" dirty="0" smtClean="0"/>
              <a:t> 1995-&gt;</a:t>
            </a:r>
            <a:endParaRPr lang="fi-FI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Internet</a:t>
            </a:r>
          </a:p>
          <a:p>
            <a:r>
              <a:rPr lang="fi-FI" dirty="0"/>
              <a:t>M</a:t>
            </a:r>
            <a:r>
              <a:rPr lang="fi-FI" dirty="0" smtClean="0"/>
              <a:t>uistitikku</a:t>
            </a:r>
            <a:endParaRPr lang="fi-FI" dirty="0"/>
          </a:p>
          <a:p>
            <a:r>
              <a:rPr lang="fi-FI" dirty="0" smtClean="0"/>
              <a:t>Kännykät, kännykkäkamerat</a:t>
            </a:r>
          </a:p>
          <a:p>
            <a:r>
              <a:rPr lang="fi-FI" dirty="0" smtClean="0"/>
              <a:t>Tabletit, älypuhelimet</a:t>
            </a:r>
            <a:endParaRPr lang="fi-FI" dirty="0"/>
          </a:p>
          <a:p>
            <a:r>
              <a:rPr lang="fi-FI" dirty="0"/>
              <a:t>Sosiaalinen media (</a:t>
            </a:r>
            <a:r>
              <a:rPr lang="fi-FI" dirty="0" smtClean="0"/>
              <a:t>2008)</a:t>
            </a:r>
          </a:p>
          <a:p>
            <a:r>
              <a:rPr lang="fi-FI" dirty="0" smtClean="0"/>
              <a:t>Pilvipalvelut</a:t>
            </a:r>
          </a:p>
          <a:p>
            <a:r>
              <a:rPr lang="fi-FI" dirty="0" smtClean="0"/>
              <a:t>Ääniviestit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57F81-626C-4028-BAF2-7949D2EDE597}" type="datetime1">
              <a:rPr lang="fi-FI" smtClean="0"/>
              <a:t>25.3.2015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Professori Kirsti Lonka 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7DCB-0D4E-004E-8727-65A0C5205DCE}" type="slidenum">
              <a:rPr lang="fi-FI" smtClean="0"/>
              <a:pPr/>
              <a:t>16</a:t>
            </a:fld>
            <a:endParaRPr lang="fi-FI"/>
          </a:p>
        </p:txBody>
      </p:sp>
      <p:pic>
        <p:nvPicPr>
          <p:cNvPr id="9218" name="Picture 2" descr="C:\Users\lonka\AppData\Local\Microsoft\Windows\Temporary Internet Files\Content.IE5\ICXWD1RS\social_media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930" y="1310185"/>
            <a:ext cx="4613843" cy="461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lonka\AppData\Local\Microsoft\Windows\Temporary Internet Files\Content.IE5\L9JA4C9S\3597665438_2442e88ed4_z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87" y="4746034"/>
            <a:ext cx="2009557" cy="118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lonka\AppData\Local\Microsoft\Windows\Temporary Internet Files\Content.IE5\L9JA4C9S\mobile-phone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755" y="2699123"/>
            <a:ext cx="3712191" cy="263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60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i-FI" b="1" dirty="0" err="1" smtClean="0">
                <a:solidFill>
                  <a:schemeClr val="accent1"/>
                </a:solidFill>
              </a:rPr>
              <a:t>Diginatiivit</a:t>
            </a:r>
            <a:r>
              <a:rPr lang="fi-FI" b="1" dirty="0" smtClean="0">
                <a:solidFill>
                  <a:schemeClr val="accent1"/>
                </a:solidFill>
              </a:rPr>
              <a:t/>
            </a:r>
            <a:br>
              <a:rPr lang="fi-FI" b="1" dirty="0" smtClean="0">
                <a:solidFill>
                  <a:schemeClr val="accent1"/>
                </a:solidFill>
              </a:rPr>
            </a:br>
            <a:r>
              <a:rPr lang="fi-FI" b="1" dirty="0" smtClean="0">
                <a:solidFill>
                  <a:schemeClr val="accent1"/>
                </a:solidFill>
              </a:rPr>
              <a:t>(</a:t>
            </a:r>
            <a:r>
              <a:rPr lang="fi-FI" b="1" dirty="0" err="1" smtClean="0">
                <a:solidFill>
                  <a:schemeClr val="accent1"/>
                </a:solidFill>
              </a:rPr>
              <a:t>Prensky</a:t>
            </a:r>
            <a:r>
              <a:rPr lang="fi-FI" b="1" dirty="0" smtClean="0">
                <a:solidFill>
                  <a:schemeClr val="accent1"/>
                </a:solidFill>
              </a:rPr>
              <a:t>, 2001)</a:t>
            </a:r>
            <a:r>
              <a:rPr lang="fi-FI" dirty="0" smtClean="0">
                <a:solidFill>
                  <a:schemeClr val="accent4"/>
                </a:solidFill>
              </a:rPr>
              <a:t> </a:t>
            </a:r>
            <a:endParaRPr lang="fi-FI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dirty="0" smtClean="0"/>
              <a:t>Monen asian </a:t>
            </a:r>
            <a:r>
              <a:rPr lang="fi-FI" smtClean="0"/>
              <a:t>tekeminen </a:t>
            </a:r>
            <a:r>
              <a:rPr lang="fi-FI" smtClean="0"/>
              <a:t>lomittain</a:t>
            </a:r>
            <a:r>
              <a:rPr lang="fi-FI" smtClean="0"/>
              <a:t>, </a:t>
            </a:r>
            <a:r>
              <a:rPr lang="fi-FI" dirty="0" smtClean="0"/>
              <a:t>lukeminen ruudulta, pelaaminen, keskustelu, </a:t>
            </a:r>
            <a:r>
              <a:rPr lang="fi-FI" dirty="0" err="1" smtClean="0"/>
              <a:t>chattailu</a:t>
            </a:r>
            <a:r>
              <a:rPr lang="fi-FI" dirty="0" smtClean="0"/>
              <a:t>.</a:t>
            </a:r>
          </a:p>
          <a:p>
            <a:pPr marL="0" indent="0">
              <a:buNone/>
            </a:pPr>
            <a:r>
              <a:rPr lang="fi-FI" dirty="0" smtClean="0"/>
              <a:t>Uudet sosiodigitaaliset käytännöt. 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/>
              <a:t>Löysimme 4 eri ryhmää</a:t>
            </a:r>
          </a:p>
          <a:p>
            <a:pPr>
              <a:buFontTx/>
              <a:buChar char="-"/>
            </a:pPr>
            <a:r>
              <a:rPr lang="fi-FI" dirty="0"/>
              <a:t>Peruskäyttäjät</a:t>
            </a:r>
          </a:p>
          <a:p>
            <a:pPr>
              <a:buFontTx/>
              <a:buChar char="-"/>
            </a:pPr>
            <a:r>
              <a:rPr lang="fi-FI" dirty="0" err="1"/>
              <a:t>SOME-aktiivit</a:t>
            </a:r>
            <a:endParaRPr lang="fi-FI" dirty="0"/>
          </a:p>
          <a:p>
            <a:pPr>
              <a:buFontTx/>
              <a:buChar char="-"/>
            </a:pPr>
            <a:r>
              <a:rPr lang="fi-FI" dirty="0"/>
              <a:t>Pelaajat</a:t>
            </a:r>
          </a:p>
          <a:p>
            <a:pPr>
              <a:buFontTx/>
              <a:buChar char="-"/>
            </a:pPr>
            <a:r>
              <a:rPr lang="fi-FI" dirty="0"/>
              <a:t>Luovat osallistujat sekä kunnon ”nörtit”</a:t>
            </a:r>
          </a:p>
          <a:p>
            <a:pPr marL="0" indent="0">
              <a:buNone/>
            </a:pPr>
            <a:r>
              <a:rPr lang="fi-FI" dirty="0"/>
              <a:t>	(Hietajärvi ym., 2014)</a:t>
            </a:r>
          </a:p>
          <a:p>
            <a:pPr>
              <a:buFontTx/>
              <a:buChar char="-"/>
            </a:pPr>
            <a:endParaRPr lang="fi-FI" dirty="0" smtClean="0"/>
          </a:p>
          <a:p>
            <a:endParaRPr lang="fi-FI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F43E-A635-42AB-BE16-D1A5C90126B1}" type="datetime1">
              <a:rPr lang="fi-FI" smtClean="0"/>
              <a:t>25.3.2015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Prof. Kirsti Lonka KehPsy 2. luento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7DCB-0D4E-004E-8727-65A0C5205DCE}" type="slidenum">
              <a:rPr lang="fi-FI" smtClean="0"/>
              <a:pPr/>
              <a:t>17</a:t>
            </a:fld>
            <a:endParaRPr lang="fi-FI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69581" y="1108017"/>
            <a:ext cx="5308976" cy="421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13613"/>
            <a:ext cx="9830628" cy="7855353"/>
          </a:xfrm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23881" y="36512"/>
            <a:ext cx="3312307" cy="2858161"/>
          </a:xfrm>
        </p:spPr>
        <p:txBody>
          <a:bodyPr>
            <a:normAutofit/>
          </a:bodyPr>
          <a:lstStyle/>
          <a:p>
            <a:pPr algn="l"/>
            <a:r>
              <a:rPr lang="fi-FI" altLang="fi-FI" sz="3200" i="1" dirty="0" err="1" smtClean="0">
                <a:solidFill>
                  <a:schemeClr val="bg1"/>
                </a:solidFill>
                <a:ea typeface="ヒラギノ角ゴ Pro W3" pitchFamily="-110" charset="-128"/>
              </a:rPr>
              <a:t>Carr</a:t>
            </a:r>
            <a:r>
              <a:rPr lang="fi-FI" altLang="fi-FI" sz="3200" i="1" dirty="0" smtClean="0">
                <a:solidFill>
                  <a:schemeClr val="bg1"/>
                </a:solidFill>
                <a:ea typeface="ヒラギノ角ゴ Pro W3" pitchFamily="-110" charset="-128"/>
              </a:rPr>
              <a:t> (2012)</a:t>
            </a:r>
            <a:br>
              <a:rPr lang="fi-FI" altLang="fi-FI" sz="3200" i="1" dirty="0" smtClean="0">
                <a:solidFill>
                  <a:schemeClr val="bg1"/>
                </a:solidFill>
                <a:ea typeface="ヒラギノ角ゴ Pro W3" pitchFamily="-110" charset="-128"/>
              </a:rPr>
            </a:br>
            <a:r>
              <a:rPr lang="fi-FI" altLang="fi-FI" sz="3200" i="1" dirty="0" smtClean="0">
                <a:solidFill>
                  <a:schemeClr val="bg1"/>
                </a:solidFill>
                <a:ea typeface="ヒラギノ角ゴ Pro W3" pitchFamily="-110" charset="-128"/>
              </a:rPr>
              <a:t>The </a:t>
            </a:r>
            <a:r>
              <a:rPr lang="fi-FI" altLang="fi-FI" sz="3200" i="1" dirty="0" err="1" smtClean="0">
                <a:solidFill>
                  <a:schemeClr val="bg1"/>
                </a:solidFill>
                <a:ea typeface="ヒラギノ角ゴ Pro W3" pitchFamily="-110" charset="-128"/>
              </a:rPr>
              <a:t>Shallows</a:t>
            </a:r>
            <a:r>
              <a:rPr lang="fi-FI" altLang="fi-FI" sz="3200" i="1" dirty="0" smtClean="0">
                <a:solidFill>
                  <a:schemeClr val="bg1"/>
                </a:solidFill>
                <a:ea typeface="ヒラギノ角ゴ Pro W3" pitchFamily="-110" charset="-128"/>
              </a:rPr>
              <a:t>. Norton</a:t>
            </a:r>
            <a:r>
              <a:rPr lang="fi-FI" altLang="fi-FI" sz="4000" dirty="0" smtClean="0">
                <a:solidFill>
                  <a:schemeClr val="bg1"/>
                </a:solidFill>
                <a:ea typeface="ヒラギノ角ゴ Pro W3" pitchFamily="-110" charset="-128"/>
              </a:rPr>
              <a:t>.</a:t>
            </a:r>
          </a:p>
        </p:txBody>
      </p:sp>
      <p:sp>
        <p:nvSpPr>
          <p:cNvPr id="17414" name="Text Box 10"/>
          <p:cNvSpPr txBox="1">
            <a:spLocks noChangeArrowheads="1"/>
          </p:cNvSpPr>
          <p:nvPr/>
        </p:nvSpPr>
        <p:spPr bwMode="auto">
          <a:xfrm>
            <a:off x="354842" y="1555845"/>
            <a:ext cx="6114198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10" charset="-128"/>
              </a:defRPr>
            </a:lvl9pPr>
          </a:lstStyle>
          <a:p>
            <a:pPr eaLnBrk="1" hangingPunct="1"/>
            <a:r>
              <a:rPr lang="fi-FI" altLang="fi-FI" sz="2800" b="1" dirty="0" smtClean="0">
                <a:solidFill>
                  <a:schemeClr val="bg2"/>
                </a:solidFill>
                <a:latin typeface="Tahoma" pitchFamily="34" charset="0"/>
                <a:cs typeface="Arial" charset="0"/>
              </a:rPr>
              <a:t>Onko </a:t>
            </a:r>
            <a:r>
              <a:rPr lang="fi-FI" altLang="fi-FI" sz="2800" b="1" dirty="0" err="1" smtClean="0">
                <a:solidFill>
                  <a:schemeClr val="bg2"/>
                </a:solidFill>
                <a:latin typeface="Tahoma" pitchFamily="34" charset="0"/>
                <a:cs typeface="Arial" charset="0"/>
              </a:rPr>
              <a:t>diginatiiveilla</a:t>
            </a:r>
            <a:r>
              <a:rPr lang="fi-FI" altLang="fi-FI" sz="2800" b="1" dirty="0" smtClean="0">
                <a:solidFill>
                  <a:schemeClr val="bg2"/>
                </a:solidFill>
                <a:latin typeface="Tahoma" pitchFamily="34" charset="0"/>
                <a:cs typeface="Arial" charset="0"/>
              </a:rPr>
              <a:t> </a:t>
            </a:r>
          </a:p>
          <a:p>
            <a:pPr eaLnBrk="1" hangingPunct="1"/>
            <a:r>
              <a:rPr lang="fi-FI" altLang="fi-FI" sz="2800" b="1" dirty="0" smtClean="0">
                <a:solidFill>
                  <a:schemeClr val="bg2"/>
                </a:solidFill>
                <a:latin typeface="Tahoma" pitchFamily="34" charset="0"/>
                <a:cs typeface="Arial" charset="0"/>
              </a:rPr>
              <a:t>heinäsirkkamieli? </a:t>
            </a:r>
          </a:p>
          <a:p>
            <a:pPr eaLnBrk="1" hangingPunct="1"/>
            <a:endParaRPr lang="fi-FI" altLang="fi-FI" sz="2800" b="1" dirty="0" smtClean="0">
              <a:solidFill>
                <a:schemeClr val="bg2"/>
              </a:solidFill>
              <a:latin typeface="Tahoma" pitchFamily="34" charset="0"/>
              <a:cs typeface="Arial" charset="0"/>
            </a:endParaRPr>
          </a:p>
          <a:p>
            <a:pPr eaLnBrk="1" hangingPunct="1"/>
            <a:r>
              <a:rPr lang="fi-FI" altLang="fi-FI" sz="2800" b="1" dirty="0" smtClean="0">
                <a:solidFill>
                  <a:schemeClr val="bg2"/>
                </a:solidFill>
                <a:latin typeface="Tahoma" pitchFamily="34" charset="0"/>
                <a:cs typeface="Arial" charset="0"/>
              </a:rPr>
              <a:t>Vai ovatko he parempia </a:t>
            </a:r>
          </a:p>
          <a:p>
            <a:pPr eaLnBrk="1" hangingPunct="1"/>
            <a:r>
              <a:rPr lang="fi-FI" altLang="fi-FI" sz="2800" b="1" dirty="0" smtClean="0">
                <a:solidFill>
                  <a:schemeClr val="bg2"/>
                </a:solidFill>
                <a:latin typeface="Tahoma" pitchFamily="34" charset="0"/>
                <a:cs typeface="Arial" charset="0"/>
              </a:rPr>
              <a:t>luomaan </a:t>
            </a:r>
            <a:r>
              <a:rPr lang="fi-FI" altLang="fi-FI" sz="2800" b="1" dirty="0">
                <a:solidFill>
                  <a:schemeClr val="bg2"/>
                </a:solidFill>
                <a:latin typeface="Tahoma" pitchFamily="34" charset="0"/>
                <a:cs typeface="Arial" charset="0"/>
              </a:rPr>
              <a:t>ja </a:t>
            </a:r>
            <a:r>
              <a:rPr lang="fi-FI" altLang="fi-FI" sz="2800" b="1" dirty="0" smtClean="0">
                <a:solidFill>
                  <a:schemeClr val="bg2"/>
                </a:solidFill>
                <a:latin typeface="Tahoma" pitchFamily="34" charset="0"/>
                <a:cs typeface="Arial" charset="0"/>
              </a:rPr>
              <a:t>rakentamaan </a:t>
            </a:r>
          </a:p>
          <a:p>
            <a:pPr eaLnBrk="1" hangingPunct="1"/>
            <a:r>
              <a:rPr lang="fi-FI" altLang="fi-FI" sz="2800" b="1" dirty="0" smtClean="0">
                <a:solidFill>
                  <a:schemeClr val="bg2"/>
                </a:solidFill>
                <a:latin typeface="Tahoma" pitchFamily="34" charset="0"/>
                <a:cs typeface="Arial" charset="0"/>
              </a:rPr>
              <a:t>tietoa yhdessä kuin me? </a:t>
            </a:r>
            <a:endParaRPr lang="fi-FI" altLang="fi-FI" sz="2800" b="1" dirty="0">
              <a:solidFill>
                <a:schemeClr val="bg2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07976" y="5581934"/>
            <a:ext cx="6028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>
                <a:solidFill>
                  <a:schemeClr val="bg1"/>
                </a:solidFill>
              </a:rPr>
              <a:t>Lääkärit ovat aina olleet moniajon </a:t>
            </a:r>
          </a:p>
          <a:p>
            <a:r>
              <a:rPr lang="fi-FI" sz="2400" dirty="0" smtClean="0">
                <a:solidFill>
                  <a:schemeClr val="bg1"/>
                </a:solidFill>
              </a:rPr>
              <a:t>mestareita. </a:t>
            </a:r>
          </a:p>
          <a:p>
            <a:r>
              <a:rPr lang="fi-FI" sz="2400" dirty="0" smtClean="0">
                <a:solidFill>
                  <a:schemeClr val="bg1"/>
                </a:solidFill>
              </a:rPr>
              <a:t>Eivät silti mitään heinäsirkkoja!</a:t>
            </a:r>
            <a:endParaRPr lang="fi-FI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88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Diginatiivi</a:t>
            </a:r>
            <a:r>
              <a:rPr lang="fi-FI" dirty="0" smtClean="0"/>
              <a:t> ja muukalainen oppimassa	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02869"/>
          </a:xfrm>
        </p:spPr>
        <p:txBody>
          <a:bodyPr>
            <a:normAutofit fontScale="92500" lnSpcReduction="10000"/>
          </a:bodyPr>
          <a:lstStyle/>
          <a:p>
            <a:r>
              <a:rPr lang="fi-FI" dirty="0" err="1" smtClean="0"/>
              <a:t>Diginatiivi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fi-FI" b="1" dirty="0" smtClean="0"/>
              <a:t>Web-pohjainen tieto</a:t>
            </a:r>
          </a:p>
          <a:p>
            <a:r>
              <a:rPr lang="fi-FI" b="1" dirty="0" smtClean="0"/>
              <a:t>Käyttää harvoin kynää</a:t>
            </a:r>
          </a:p>
          <a:p>
            <a:r>
              <a:rPr lang="fi-FI" b="1" dirty="0" smtClean="0"/>
              <a:t>Sosiodigitaalisesti </a:t>
            </a:r>
            <a:r>
              <a:rPr lang="fi-FI" b="1" dirty="0" err="1" smtClean="0"/>
              <a:t>verkostunut</a:t>
            </a:r>
            <a:endParaRPr lang="fi-FI" b="1" dirty="0" smtClean="0"/>
          </a:p>
          <a:p>
            <a:r>
              <a:rPr lang="fi-FI" b="1" dirty="0" smtClean="0"/>
              <a:t>Ihmisen on tärkeää päästä tietolähteisiin käsiksi saadakseen tietoa</a:t>
            </a:r>
          </a:p>
          <a:p>
            <a:r>
              <a:rPr lang="fi-FI" b="1" dirty="0" smtClean="0"/>
              <a:t>Riippuvainen </a:t>
            </a:r>
            <a:r>
              <a:rPr lang="fi-FI" b="1" dirty="0" err="1" smtClean="0"/>
              <a:t>mobiililaitteista</a:t>
            </a:r>
            <a:endParaRPr lang="fi-FI" b="1" dirty="0" smtClean="0"/>
          </a:p>
          <a:p>
            <a:r>
              <a:rPr lang="fi-FI" b="1" dirty="0" smtClean="0"/>
              <a:t>Käyttää digitaalisia välineitä hallitakseen informaatiovirtaa</a:t>
            </a:r>
            <a:endParaRPr lang="fi-FI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78173"/>
            <a:ext cx="4041775" cy="859809"/>
          </a:xfrm>
        </p:spPr>
        <p:txBody>
          <a:bodyPr/>
          <a:lstStyle/>
          <a:p>
            <a:r>
              <a:rPr lang="fi-FI" dirty="0" err="1" smtClean="0"/>
              <a:t>Digimuukalainen</a:t>
            </a:r>
            <a:endParaRPr lang="fi-FI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60812"/>
            <a:ext cx="4041775" cy="4285397"/>
          </a:xfrm>
        </p:spPr>
        <p:txBody>
          <a:bodyPr>
            <a:noAutofit/>
          </a:bodyPr>
          <a:lstStyle/>
          <a:p>
            <a:r>
              <a:rPr lang="fi-FI" sz="2200" b="1" dirty="0" smtClean="0"/>
              <a:t>Tieto kirjoista ja lehdistä</a:t>
            </a:r>
          </a:p>
          <a:p>
            <a:r>
              <a:rPr lang="fi-FI" sz="2200" b="1" dirty="0" smtClean="0"/>
              <a:t>Käyttää paljon kynää ja paperia </a:t>
            </a:r>
          </a:p>
          <a:p>
            <a:r>
              <a:rPr lang="fi-FI" sz="2200" b="1" dirty="0" smtClean="0"/>
              <a:t>Pelkää tai ei ymmärrä sosiodigitaalisen vuorovaikutuksen muotoja</a:t>
            </a:r>
          </a:p>
          <a:p>
            <a:r>
              <a:rPr lang="fi-FI" sz="2200" b="1" dirty="0" smtClean="0"/>
              <a:t>Asiantuntija on tärkein tietäjä. Hän kertoo oikeat vastaukset. </a:t>
            </a:r>
          </a:p>
          <a:p>
            <a:r>
              <a:rPr lang="fi-FI" sz="2200" b="1" dirty="0" smtClean="0"/>
              <a:t>Sähköposti keskeinen informaatiokanava</a:t>
            </a:r>
            <a:endParaRPr lang="fi-FI" sz="2200" b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7AE87-BF72-4269-B7C7-D2FE87813012}" type="datetime1">
              <a:rPr lang="fi-FI" smtClean="0"/>
              <a:t>25.3.2015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z="2000" dirty="0" smtClean="0">
                <a:solidFill>
                  <a:schemeClr val="tx1"/>
                </a:solidFill>
              </a:rPr>
              <a:t>Professori Kirsti Lonka </a:t>
            </a:r>
            <a:r>
              <a:rPr lang="fi-FI" sz="2000" dirty="0">
                <a:solidFill>
                  <a:schemeClr val="tx1"/>
                </a:solidFill>
              </a:rPr>
              <a:t>   LÄHDE: 33charts.com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7DCB-0D4E-004E-8727-65A0C5205DCE}" type="slidenum">
              <a:rPr lang="fi-FI" smtClean="0"/>
              <a:pPr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700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560"/>
            <a:ext cx="8229600" cy="1561524"/>
          </a:xfrm>
        </p:spPr>
        <p:txBody>
          <a:bodyPr>
            <a:noAutofit/>
          </a:bodyPr>
          <a:lstStyle/>
          <a:p>
            <a:pPr algn="l"/>
            <a:r>
              <a:rPr lang="fi-FI" sz="4000" dirty="0" smtClean="0">
                <a:solidFill>
                  <a:srgbClr val="3366FF"/>
                </a:solidFill>
              </a:rPr>
              <a:t>Mistä tulevaisuuden osaajia?</a:t>
            </a:r>
            <a:endParaRPr lang="fi-FI" sz="4000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866653"/>
            <a:ext cx="5562600" cy="3630154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400" dirty="0"/>
              <a:t>Ihmisten toivotaan olevan innovatiivisia, yrittäjähenkisiä ja luovia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 smtClean="0"/>
              <a:t>Nykypäivän työskentely tapahtuu erilaisissa verkostoissa ja projekteissa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 smtClean="0"/>
              <a:t>On ratkaistava monimutkaisia, </a:t>
            </a:r>
            <a:r>
              <a:rPr lang="fi-FI" sz="2400" dirty="0"/>
              <a:t>eri tieteenaloja </a:t>
            </a:r>
            <a:r>
              <a:rPr lang="fi-FI" sz="2400" dirty="0" smtClean="0"/>
              <a:t>hyödyntäviä ongelmia yhdessä</a:t>
            </a:r>
            <a:endParaRPr lang="fi-FI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 smtClean="0"/>
              <a:t>Työelämässä käytetään paljon erilaisia ajattelun ja toiminnan apuvälineitä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 smtClean="0"/>
              <a:t>Miten tällaisia taitoja kehittyy kouluissa ja oppilaitoksissa?</a:t>
            </a:r>
          </a:p>
          <a:p>
            <a:pPr>
              <a:buFont typeface="Arial" panose="020B0604020202020204" pitchFamily="34" charset="0"/>
              <a:buChar char="•"/>
            </a:pPr>
            <a:endParaRPr lang="fi-FI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fi-FI" sz="2000" dirty="0" smtClean="0"/>
          </a:p>
          <a:p>
            <a:pPr marL="0" indent="0">
              <a:buNone/>
            </a:pPr>
            <a:endParaRPr lang="fi-FI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E750-2630-4448-B6A9-DE6D544F1D67}" type="datetime1">
              <a:rPr lang="fi-FI" smtClean="0"/>
              <a:t>25.3.2015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7DCB-0D4E-004E-8727-65A0C5205DCE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Professori Kirsti Lonka </a:t>
            </a:r>
            <a:endParaRPr lang="fi-FI" dirty="0"/>
          </a:p>
        </p:txBody>
      </p:sp>
      <p:pic>
        <p:nvPicPr>
          <p:cNvPr id="7" name="Picture 7" descr="C:\Documents and Settings\lonka\Local Settings\Temporary Internet Files\Content.IE5\BJ5MVSW1\MP90044322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2191" y="1466587"/>
            <a:ext cx="2474609" cy="1868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E:\WDC-ELE\wdc-ele kuvia\Opetuslabra posteri-5.jpg"/>
          <p:cNvPicPr>
            <a:picLocks noChangeAspect="1" noChangeArrowheads="1"/>
          </p:cNvPicPr>
          <p:nvPr/>
        </p:nvPicPr>
        <p:blipFill>
          <a:blip r:embed="rId4" cstate="print"/>
          <a:srcRect l="22377" r="22377"/>
          <a:stretch>
            <a:fillRect/>
          </a:stretch>
        </p:blipFill>
        <p:spPr bwMode="auto">
          <a:xfrm>
            <a:off x="6212191" y="3595683"/>
            <a:ext cx="2474609" cy="1896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486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i-FI" dirty="0" smtClean="0"/>
              <a:t>Miten saada </a:t>
            </a:r>
            <a:r>
              <a:rPr lang="fi-FI" dirty="0" err="1" smtClean="0"/>
              <a:t>diginuoret</a:t>
            </a:r>
            <a:r>
              <a:rPr lang="fi-FI" dirty="0" smtClean="0"/>
              <a:t> innostumaan? </a:t>
            </a:r>
            <a:endParaRPr lang="fi-FI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Pohdintaa</a:t>
            </a:r>
            <a:endParaRPr lang="fi-FI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 smtClean="0"/>
              <a:t>Lisää pohdintaa?</a:t>
            </a:r>
            <a:endParaRPr lang="fi-FI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16F5-A6F2-486C-88EF-DC1589BD10E7}" type="datetime1">
              <a:rPr lang="fi-FI" smtClean="0"/>
              <a:t>25.3.2015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Prof. Kirsti Lonka KehPsy 2. luento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7DCB-0D4E-004E-8727-65A0C5205DCE}" type="slidenum">
              <a:rPr lang="fi-FI" smtClean="0"/>
              <a:pPr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23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Mitä uutta koulutukselle?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fi-FI" dirty="0" smtClean="0"/>
              <a:t>Sukupolvien välinen oppiminen, opettajat oppimassa,  yhteisöllinen tiedon luominen</a:t>
            </a:r>
          </a:p>
          <a:p>
            <a:pPr>
              <a:buFontTx/>
              <a:buChar char="-"/>
            </a:pPr>
            <a:r>
              <a:rPr lang="fi-FI" dirty="0" smtClean="0"/>
              <a:t>Uudenlaiset tilat ja tietokäytännöt</a:t>
            </a:r>
          </a:p>
          <a:p>
            <a:pPr>
              <a:buFontTx/>
              <a:buChar char="-"/>
            </a:pPr>
            <a:r>
              <a:rPr lang="fi-FI" dirty="0" smtClean="0"/>
              <a:t>Käänteinen ja oivaltava oppiminen</a:t>
            </a:r>
          </a:p>
          <a:p>
            <a:pPr>
              <a:buFontTx/>
              <a:buChar char="-"/>
            </a:pPr>
            <a:r>
              <a:rPr lang="fi-FI" dirty="0" smtClean="0"/>
              <a:t>Opetusteknologiasta kohti uudenlaisia sosiodigitaalisia vuorovaikutuksen muotoja</a:t>
            </a:r>
          </a:p>
          <a:p>
            <a:pPr>
              <a:buFontTx/>
              <a:buChar char="-"/>
            </a:pPr>
            <a:r>
              <a:rPr lang="fi-FI" dirty="0" smtClean="0"/>
              <a:t>Upotettu todellisuus (</a:t>
            </a:r>
            <a:r>
              <a:rPr lang="fi-FI" dirty="0" err="1" smtClean="0"/>
              <a:t>augmented</a:t>
            </a:r>
            <a:r>
              <a:rPr lang="fi-FI" dirty="0" smtClean="0"/>
              <a:t> </a:t>
            </a:r>
            <a:r>
              <a:rPr lang="fi-FI" dirty="0" err="1" smtClean="0"/>
              <a:t>reality</a:t>
            </a:r>
            <a:r>
              <a:rPr lang="fi-FI" dirty="0" smtClean="0"/>
              <a:t>)</a:t>
            </a:r>
          </a:p>
          <a:p>
            <a:pPr>
              <a:buFontTx/>
              <a:buChar char="-"/>
            </a:pPr>
            <a:r>
              <a:rPr lang="fi-FI" dirty="0" smtClean="0"/>
              <a:t>Verkostoitunut älykkyys</a:t>
            </a:r>
          </a:p>
          <a:p>
            <a:pPr marL="0" indent="0">
              <a:buNone/>
            </a:pPr>
            <a:endParaRPr lang="fi-FI" dirty="0" smtClean="0"/>
          </a:p>
          <a:p>
            <a:pPr>
              <a:buFontTx/>
              <a:buChar char="-"/>
            </a:pPr>
            <a:endParaRPr lang="fi-FI" dirty="0" smtClean="0"/>
          </a:p>
          <a:p>
            <a:pPr marL="0" indent="0">
              <a:buNone/>
            </a:pPr>
            <a:endParaRPr lang="fi-FI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57F81-626C-4028-BAF2-7949D2EDE597}" type="datetime1">
              <a:rPr lang="fi-FI" smtClean="0"/>
              <a:t>25.3.2015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Professori Kirsti Lonka 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7DCB-0D4E-004E-8727-65A0C5205DCE}" type="slidenum">
              <a:rPr lang="fi-FI" smtClean="0"/>
              <a:pPr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657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bg2">
                    <a:lumMod val="50000"/>
                  </a:schemeClr>
                </a:solidFill>
              </a:rPr>
              <a:t>KUN TULEVAT OPETTAJATKIN OVAT DIGINATIIVEJA…</a:t>
            </a:r>
            <a:endParaRPr lang="fi-FI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6926-E42A-4786-9439-DFC0B9305EDE}" type="datetime1">
              <a:rPr lang="fi-FI" smtClean="0"/>
              <a:t>25.3.2015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Prof. Kirsti Lonka KehPsy 2. luento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7DCB-0D4E-004E-8727-65A0C5205DCE}" type="slidenum">
              <a:rPr lang="fi-FI" smtClean="0"/>
              <a:pPr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849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kehys 1"/>
          <p:cNvSpPr txBox="1"/>
          <p:nvPr/>
        </p:nvSpPr>
        <p:spPr>
          <a:xfrm>
            <a:off x="182704" y="98710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 smtClean="0">
                <a:solidFill>
                  <a:prstClr val="black"/>
                </a:solidFill>
                <a:latin typeface="+mj-lt"/>
              </a:rPr>
              <a:t>Minerva-torin historia. Lyhyesti.</a:t>
            </a:r>
            <a:endParaRPr lang="fi-FI" sz="2000" b="1" dirty="0">
              <a:solidFill>
                <a:prstClr val="black"/>
              </a:solidFill>
              <a:latin typeface="+mj-lt"/>
            </a:endParaRPr>
          </a:p>
          <a:p>
            <a:r>
              <a:rPr lang="fi-FI" sz="2000" b="1" dirty="0" smtClean="0">
                <a:solidFill>
                  <a:prstClr val="black"/>
                </a:solidFill>
              </a:rPr>
              <a:t>Lonka (2012) </a:t>
            </a:r>
            <a:endParaRPr lang="fi-FI" sz="2000" b="1" dirty="0">
              <a:solidFill>
                <a:prstClr val="black"/>
              </a:solidFill>
            </a:endParaRPr>
          </a:p>
        </p:txBody>
      </p:sp>
      <p:pic>
        <p:nvPicPr>
          <p:cNvPr id="3" name="Picture 5" descr="image3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35951">
            <a:off x="401663" y="773170"/>
            <a:ext cx="3199903" cy="24804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0" name="Ryhmä 9"/>
          <p:cNvGrpSpPr/>
          <p:nvPr/>
        </p:nvGrpSpPr>
        <p:grpSpPr>
          <a:xfrm>
            <a:off x="521512" y="791796"/>
            <a:ext cx="6778917" cy="5579808"/>
            <a:chOff x="695350" y="791796"/>
            <a:chExt cx="9038556" cy="5579808"/>
          </a:xfrm>
        </p:grpSpPr>
        <p:pic>
          <p:nvPicPr>
            <p:cNvPr id="4" name="Picture 6" descr="image39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40640" y="791796"/>
              <a:ext cx="4293266" cy="286101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5" name="Picture 2" descr="F:\Minerva-tori\VUOROKAUSI MINERVA-TORILLA\TORILLA-46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1300683">
              <a:off x="2264737" y="4472951"/>
              <a:ext cx="2847979" cy="189865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6" name="Picture 2" descr="C:\Users\Lauri\Dropbox\Minervatori\Minervatorin kuvat\Students webpages-18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36256" y="3875820"/>
              <a:ext cx="3566068" cy="237257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4" descr="http://tampereenoppimisymparistot.files.wordpress.com/2012/09/oppimisen-seminaari_8-11-2012_kuva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21338058">
              <a:off x="695350" y="3442838"/>
              <a:ext cx="4245839" cy="86596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pic>
        <p:nvPicPr>
          <p:cNvPr id="8" name="Picture 2" descr="http://ksv.hel.fi/sites/default/files/images/WDC2012_Logo_Cyan_A_RGB_1776_1.preview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9178" y="413059"/>
            <a:ext cx="1390036" cy="13928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53058" y="6516094"/>
            <a:ext cx="5539194" cy="431800"/>
          </a:xfrm>
          <a:prstGeom prst="rect">
            <a:avLst/>
          </a:prstGeom>
          <a:effectLst>
            <a:glow rad="127000">
              <a:schemeClr val="bg2">
                <a:lumMod val="75000"/>
                <a:alpha val="77000"/>
              </a:schemeClr>
            </a:glow>
          </a:effectLst>
        </p:spPr>
        <p:txBody>
          <a:bodyPr/>
          <a:lstStyle/>
          <a:p>
            <a:r>
              <a:rPr lang="fi-FI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Professori Kirsti Lonka </a:t>
            </a: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2065-C13C-49ED-A763-0B61011D92B1}" type="datetime1">
              <a:rPr lang="fi-FI" smtClean="0"/>
              <a:t>25.3.2015</a:t>
            </a:fld>
            <a:endParaRPr lang="fi-FI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7DCB-0D4E-004E-8727-65A0C5205DCE}" type="slidenum">
              <a:rPr lang="fi-FI" smtClean="0"/>
              <a:pPr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904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68014" y="457201"/>
            <a:ext cx="8875985" cy="32792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Video </a:t>
            </a:r>
            <a:r>
              <a:rPr lang="en-US" dirty="0" err="1" smtClean="0"/>
              <a:t>muuntojoustavista</a:t>
            </a:r>
            <a:r>
              <a:rPr lang="en-US" dirty="0" smtClean="0"/>
              <a:t> </a:t>
            </a:r>
            <a:r>
              <a:rPr lang="en-US" dirty="0" err="1" smtClean="0"/>
              <a:t>oppimisen</a:t>
            </a:r>
            <a:r>
              <a:rPr lang="en-US" dirty="0" smtClean="0"/>
              <a:t> </a:t>
            </a:r>
            <a:r>
              <a:rPr lang="en-US" dirty="0" err="1" smtClean="0"/>
              <a:t>tiloista</a:t>
            </a:r>
            <a:r>
              <a:rPr lang="en-US" dirty="0" smtClean="0"/>
              <a:t> </a:t>
            </a:r>
            <a:r>
              <a:rPr lang="en-US" dirty="0" err="1" smtClean="0"/>
              <a:t>opettajankoulutuksessa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vimeo.com/60818003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By </a:t>
            </a:r>
            <a:r>
              <a:rPr lang="en-US" dirty="0" err="1" smtClean="0"/>
              <a:t>Mikko.I.Halonen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Taito- ja </a:t>
            </a:r>
            <a:r>
              <a:rPr lang="en-US" dirty="0" err="1" smtClean="0"/>
              <a:t>Taideaineet</a:t>
            </a:r>
            <a:r>
              <a:rPr lang="en-US" dirty="0" smtClean="0"/>
              <a:t> vimeo.com/HUFBS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cap="none" dirty="0" smtClean="0"/>
              <a:t>Minerva-tori on </a:t>
            </a:r>
            <a:r>
              <a:rPr lang="en-US" sz="2200" cap="none" dirty="0" err="1" smtClean="0"/>
              <a:t>tulevaisuuden</a:t>
            </a:r>
            <a:r>
              <a:rPr lang="en-US" sz="2200" cap="none" dirty="0" smtClean="0"/>
              <a:t> </a:t>
            </a:r>
            <a:r>
              <a:rPr lang="en-US" sz="2200" cap="none" dirty="0" err="1" smtClean="0"/>
              <a:t>opettajankoulutuksen</a:t>
            </a:r>
            <a:r>
              <a:rPr lang="en-US" sz="2200" cap="none" dirty="0" smtClean="0"/>
              <a:t> </a:t>
            </a:r>
            <a:r>
              <a:rPr lang="en-US" sz="2200" cap="none" dirty="0" err="1" smtClean="0"/>
              <a:t>tila</a:t>
            </a:r>
            <a:r>
              <a:rPr lang="en-US" sz="2200" cap="none" dirty="0" smtClean="0"/>
              <a:t>, </a:t>
            </a:r>
            <a:r>
              <a:rPr lang="en-US" sz="2200" cap="none" dirty="0" err="1" smtClean="0"/>
              <a:t>joka</a:t>
            </a:r>
            <a:r>
              <a:rPr lang="en-US" sz="2200" cap="none" dirty="0" smtClean="0"/>
              <a:t> </a:t>
            </a:r>
            <a:r>
              <a:rPr lang="en-US" sz="2200" cap="none" dirty="0" err="1" smtClean="0"/>
              <a:t>rakennettiin</a:t>
            </a:r>
            <a:r>
              <a:rPr lang="en-US" sz="2200" cap="none" dirty="0" smtClean="0"/>
              <a:t> design-</a:t>
            </a:r>
            <a:r>
              <a:rPr lang="en-US" sz="2200" cap="none" dirty="0" err="1" smtClean="0"/>
              <a:t>pääkaupunkivuonna</a:t>
            </a:r>
            <a:r>
              <a:rPr lang="en-US" sz="2200" cap="none" dirty="0" smtClean="0"/>
              <a:t> 2012 prof </a:t>
            </a:r>
            <a:r>
              <a:rPr lang="en-US" sz="2200" cap="none" dirty="0" err="1"/>
              <a:t>K</a:t>
            </a:r>
            <a:r>
              <a:rPr lang="en-US" sz="2200" cap="none" dirty="0" err="1" smtClean="0"/>
              <a:t>irsti</a:t>
            </a:r>
            <a:r>
              <a:rPr lang="en-US" sz="2200" cap="none" dirty="0" smtClean="0"/>
              <a:t> </a:t>
            </a:r>
            <a:r>
              <a:rPr lang="en-US" sz="2200" cap="none" dirty="0" err="1"/>
              <a:t>L</a:t>
            </a:r>
            <a:r>
              <a:rPr lang="en-US" sz="2200" cap="none" dirty="0" err="1" smtClean="0"/>
              <a:t>ongan</a:t>
            </a:r>
            <a:r>
              <a:rPr lang="en-US" sz="2200" cap="none" dirty="0" smtClean="0"/>
              <a:t> </a:t>
            </a:r>
            <a:r>
              <a:rPr lang="en-US" sz="2200" cap="none" dirty="0" err="1" smtClean="0"/>
              <a:t>johtaman</a:t>
            </a:r>
            <a:r>
              <a:rPr lang="en-US" sz="2200" cap="none" dirty="0" smtClean="0"/>
              <a:t> ELE (Engaging Learning Environment) –</a:t>
            </a:r>
            <a:r>
              <a:rPr lang="en-US" sz="2200" cap="none" dirty="0" err="1" smtClean="0"/>
              <a:t>hankkeen</a:t>
            </a:r>
            <a:r>
              <a:rPr lang="en-US" sz="2200" cap="none" dirty="0" smtClean="0"/>
              <a:t>  ja </a:t>
            </a:r>
            <a:r>
              <a:rPr lang="en-US" sz="2200" cap="none" dirty="0" err="1" smtClean="0"/>
              <a:t>käyttäytymistieteellisen</a:t>
            </a:r>
            <a:r>
              <a:rPr lang="en-US" sz="2200" cap="none" dirty="0" smtClean="0"/>
              <a:t> </a:t>
            </a:r>
            <a:r>
              <a:rPr lang="en-US" sz="2200" cap="none" dirty="0" err="1" smtClean="0"/>
              <a:t>tiedekunnan</a:t>
            </a:r>
            <a:r>
              <a:rPr lang="en-US" sz="2200" cap="none" dirty="0" smtClean="0"/>
              <a:t> </a:t>
            </a:r>
            <a:r>
              <a:rPr lang="en-US" sz="2200" cap="none" dirty="0" err="1" smtClean="0"/>
              <a:t>varoilla</a:t>
            </a:r>
            <a:r>
              <a:rPr lang="en-US" sz="2200" cap="none" dirty="0" smtClean="0"/>
              <a:t> </a:t>
            </a:r>
            <a:r>
              <a:rPr lang="en-US" sz="2200" cap="none" dirty="0" err="1" smtClean="0"/>
              <a:t>sekä</a:t>
            </a:r>
            <a:r>
              <a:rPr lang="en-US" sz="2200" cap="none" dirty="0" smtClean="0"/>
              <a:t> RYM </a:t>
            </a:r>
            <a:r>
              <a:rPr lang="en-US" sz="2200" cap="none" dirty="0" err="1" smtClean="0"/>
              <a:t>sisäympäristöt</a:t>
            </a:r>
            <a:r>
              <a:rPr lang="en-US" sz="2200" cap="none" dirty="0" smtClean="0"/>
              <a:t> –</a:t>
            </a:r>
            <a:r>
              <a:rPr lang="en-US" sz="2200" cap="none" dirty="0" err="1" smtClean="0"/>
              <a:t>hankkeen</a:t>
            </a:r>
            <a:r>
              <a:rPr lang="en-US" sz="2200" cap="none" dirty="0" smtClean="0"/>
              <a:t> </a:t>
            </a:r>
            <a:r>
              <a:rPr lang="en-US" sz="2200" cap="none" dirty="0" err="1" smtClean="0"/>
              <a:t>tuella</a:t>
            </a:r>
            <a:r>
              <a:rPr lang="en-US" sz="2200" cap="none" dirty="0" smtClean="0"/>
              <a:t>. </a:t>
            </a:r>
            <a:r>
              <a:rPr lang="en-US" sz="2200" cap="none" dirty="0" err="1" smtClean="0"/>
              <a:t>Erityisesti</a:t>
            </a:r>
            <a:r>
              <a:rPr lang="en-US" sz="2200" cap="none" dirty="0" smtClean="0"/>
              <a:t> </a:t>
            </a:r>
            <a:r>
              <a:rPr lang="en-US" sz="2200" cap="none" dirty="0" err="1" smtClean="0"/>
              <a:t>taito</a:t>
            </a:r>
            <a:r>
              <a:rPr lang="en-US" sz="2200" cap="none" dirty="0" smtClean="0"/>
              <a:t>- ja </a:t>
            </a:r>
            <a:r>
              <a:rPr lang="en-US" sz="2200" cap="none" dirty="0" err="1" smtClean="0"/>
              <a:t>taideaineiden</a:t>
            </a:r>
            <a:r>
              <a:rPr lang="en-US" sz="2200" cap="none" dirty="0" smtClean="0"/>
              <a:t> </a:t>
            </a:r>
            <a:r>
              <a:rPr lang="en-US" sz="2200" cap="none" dirty="0" err="1" smtClean="0"/>
              <a:t>opettajat</a:t>
            </a:r>
            <a:r>
              <a:rPr lang="en-US" sz="2200" cap="none" dirty="0" smtClean="0"/>
              <a:t> </a:t>
            </a:r>
            <a:r>
              <a:rPr lang="en-US" sz="2200" cap="none" dirty="0" err="1" smtClean="0"/>
              <a:t>ovat</a:t>
            </a:r>
            <a:r>
              <a:rPr lang="en-US" sz="2200" cap="none" dirty="0" smtClean="0"/>
              <a:t> </a:t>
            </a:r>
            <a:r>
              <a:rPr lang="en-US" sz="2200" cap="none" dirty="0" err="1" smtClean="0"/>
              <a:t>innostuneesti</a:t>
            </a:r>
            <a:r>
              <a:rPr lang="en-US" sz="2200" cap="none" dirty="0" smtClean="0"/>
              <a:t> </a:t>
            </a:r>
            <a:r>
              <a:rPr lang="en-US" sz="2200" cap="none" dirty="0" err="1" smtClean="0"/>
              <a:t>hyödyntäneet</a:t>
            </a:r>
            <a:r>
              <a:rPr lang="en-US" sz="2200" cap="none" dirty="0" smtClean="0"/>
              <a:t> </a:t>
            </a:r>
            <a:r>
              <a:rPr lang="en-US" sz="2200" cap="none" dirty="0" err="1" smtClean="0"/>
              <a:t>torin</a:t>
            </a:r>
            <a:r>
              <a:rPr lang="en-US" sz="2200" cap="none" dirty="0" smtClean="0"/>
              <a:t> </a:t>
            </a:r>
            <a:r>
              <a:rPr lang="en-US" sz="2200" cap="none" dirty="0" err="1" smtClean="0"/>
              <a:t>mahdollisuuksia</a:t>
            </a:r>
            <a:r>
              <a:rPr lang="en-US" sz="2200" cap="none" dirty="0" smtClean="0"/>
              <a:t>.</a:t>
            </a:r>
            <a:endParaRPr lang="en-US" sz="2200" cap="none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22313" y="2906713"/>
            <a:ext cx="7772400" cy="221708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4F42E4-79F9-4A4F-8439-6693E7666650}" type="datetime1">
              <a:rPr lang="fi-FI" smtClean="0"/>
              <a:pPr>
                <a:defRPr/>
              </a:pPr>
              <a:t>25.3.2015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Professori Kirsti Lonka, OKL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66AF60-9A55-453E-B10E-91DD934478AD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55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5229230"/>
            <a:ext cx="1600200" cy="1628775"/>
          </a:xfrm>
          <a:prstGeom prst="rect">
            <a:avLst/>
          </a:prstGeom>
        </p:spPr>
      </p:pic>
      <p:pic>
        <p:nvPicPr>
          <p:cNvPr id="8" name="Picture 2" descr="E:\WDC-ELE\wdc-ele kuvia\Opetuslabra posteri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" y="-1"/>
            <a:ext cx="4536281" cy="4985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E:\WDC-ELE\wdc-ele kuvia\Opetuslabra posteri-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0369" y="1379342"/>
            <a:ext cx="6206132" cy="5478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Lauri\Dropbox\Minervatori\Minervatorin kuvat\Students webpages-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7313" y="3648080"/>
            <a:ext cx="3618471" cy="3209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kstiruutu 10"/>
          <p:cNvSpPr txBox="1"/>
          <p:nvPr/>
        </p:nvSpPr>
        <p:spPr>
          <a:xfrm>
            <a:off x="4536282" y="0"/>
            <a:ext cx="4620220" cy="138499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i-FI" sz="2800" dirty="0" smtClean="0"/>
              <a:t>Esimerkkejä yhteisöllisestä tiedonrakentamisesta </a:t>
            </a:r>
            <a:r>
              <a:rPr lang="fi-FI" sz="2800" dirty="0" err="1" smtClean="0"/>
              <a:t>Flinga.fi</a:t>
            </a:r>
            <a:r>
              <a:rPr lang="fi-FI" sz="2800" smtClean="0"/>
              <a:t> sovellusta </a:t>
            </a:r>
            <a:r>
              <a:rPr lang="fi-FI" sz="2800" dirty="0" smtClean="0"/>
              <a:t>hyödyntäen.</a:t>
            </a:r>
            <a:endParaRPr lang="fi-FI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5041900" y="1968500"/>
            <a:ext cx="2537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solidFill>
                  <a:schemeClr val="bg2"/>
                </a:solidFill>
              </a:rPr>
              <a:t>Kuvat: Veikko </a:t>
            </a:r>
            <a:r>
              <a:rPr lang="fi-FI" dirty="0" err="1" smtClean="0">
                <a:solidFill>
                  <a:schemeClr val="bg2"/>
                </a:solidFill>
              </a:rPr>
              <a:t>Somerpuro</a:t>
            </a:r>
            <a:endParaRPr lang="fi-FI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52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5040" y="330398"/>
            <a:ext cx="6858000" cy="1504950"/>
          </a:xfrm>
        </p:spPr>
        <p:txBody>
          <a:bodyPr>
            <a:noAutofit/>
          </a:bodyPr>
          <a:lstStyle/>
          <a:p>
            <a:pPr algn="l"/>
            <a:r>
              <a:rPr lang="fi-FI" sz="4800" dirty="0" smtClean="0">
                <a:ea typeface="ヒラギノ角ゴ Pro W3" pitchFamily="-110" charset="-128"/>
              </a:rPr>
              <a:t>Oivaltava oppiminen – millaista on oivalluksen ilo?</a:t>
            </a:r>
            <a:endParaRPr lang="fi-FI" sz="4800" dirty="0"/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162030"/>
            <a:ext cx="650081" cy="661690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650081" y="6480178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Faculty of Behavioural Sciences / Professor </a:t>
            </a:r>
            <a:r>
              <a:rPr lang="en-GB" dirty="0" err="1" smtClean="0">
                <a:solidFill>
                  <a:prstClr val="black">
                    <a:tint val="75000"/>
                  </a:prstClr>
                </a:solidFill>
              </a:rPr>
              <a:t>Kirsti</a:t>
            </a:r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GB" dirty="0" err="1" smtClean="0">
                <a:solidFill>
                  <a:prstClr val="black">
                    <a:tint val="75000"/>
                  </a:prstClr>
                </a:solidFill>
              </a:rPr>
              <a:t>Lonka</a:t>
            </a:r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, 2014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Kuva 12" descr="OTSIKKOKUVA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423037">
            <a:off x="3890219" y="2082712"/>
            <a:ext cx="3177976" cy="1114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Kuva 13" descr="OTSIKKOKUVA 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9149" y="2639836"/>
            <a:ext cx="3138775" cy="1100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Kuva 14" descr="OTSIKKOKUVA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5605" y="4320540"/>
            <a:ext cx="3263765" cy="11443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2" descr="F:\Minerva-tori\VUOROKAUSI MINERVA-TORILLA\TORILLA-4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300683">
            <a:off x="4433374" y="3747329"/>
            <a:ext cx="2665778" cy="2233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0522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89" y="212485"/>
            <a:ext cx="7130657" cy="5265289"/>
          </a:xfr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62030"/>
            <a:ext cx="650081" cy="66169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650081" y="6480176"/>
            <a:ext cx="5464116" cy="365125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Faculty of Behavioural Sciences / Professor </a:t>
            </a:r>
            <a:r>
              <a:rPr lang="en-GB" dirty="0" err="1" smtClean="0">
                <a:solidFill>
                  <a:prstClr val="black">
                    <a:tint val="75000"/>
                  </a:prstClr>
                </a:solidFill>
              </a:rPr>
              <a:t>Kirsti</a:t>
            </a:r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GB" dirty="0" err="1" smtClean="0">
                <a:solidFill>
                  <a:prstClr val="black">
                    <a:tint val="75000"/>
                  </a:prstClr>
                </a:solidFill>
              </a:rPr>
              <a:t>Lonka</a:t>
            </a:r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, 2014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21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passion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5825" y="-179210"/>
            <a:ext cx="3169193" cy="2376620"/>
          </a:xfrm>
          <a:prstGeom prst="rect">
            <a:avLst/>
          </a:prstGeom>
          <a:noFill/>
        </p:spPr>
      </p:pic>
      <p:sp>
        <p:nvSpPr>
          <p:cNvPr id="3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650081" y="6480176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Faculty of Behavioural Sciences / KM Lauri Vaara, 2014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62030"/>
            <a:ext cx="650081" cy="661690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809" y="644286"/>
            <a:ext cx="2213846" cy="3841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994" y="4024283"/>
            <a:ext cx="3280375" cy="2917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Kuva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809" y="4303233"/>
            <a:ext cx="2464533" cy="265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Kuva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851" y="3267087"/>
            <a:ext cx="4151462" cy="3686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Kuva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34" y="-138832"/>
            <a:ext cx="3286664" cy="352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6" y="-37506"/>
            <a:ext cx="1520550" cy="3513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t="2392" r="3684" b="-220"/>
          <a:stretch/>
        </p:blipFill>
        <p:spPr>
          <a:xfrm>
            <a:off x="7692847" y="-44066"/>
            <a:ext cx="1501466" cy="361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090" y="2075832"/>
            <a:ext cx="3402278" cy="2409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814" y="3267087"/>
            <a:ext cx="1708916" cy="17013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Kuva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752" y="-520971"/>
            <a:ext cx="2319487" cy="222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kstiruutu 20"/>
          <p:cNvSpPr txBox="1"/>
          <p:nvPr/>
        </p:nvSpPr>
        <p:spPr>
          <a:xfrm>
            <a:off x="7471341" y="6553451"/>
            <a:ext cx="2297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rgbClr val="00B0F0"/>
                </a:solidFill>
              </a:rPr>
              <a:t>Kuvat: Mikko Halonen</a:t>
            </a:r>
          </a:p>
        </p:txBody>
      </p:sp>
      <p:sp>
        <p:nvSpPr>
          <p:cNvPr id="22" name="Tekstiruutu 21"/>
          <p:cNvSpPr txBox="1"/>
          <p:nvPr/>
        </p:nvSpPr>
        <p:spPr>
          <a:xfrm>
            <a:off x="3670342" y="6571781"/>
            <a:ext cx="1950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prstClr val="black"/>
                </a:solidFill>
              </a:rPr>
              <a:t>Kuva: smartpaint.fi</a:t>
            </a:r>
          </a:p>
        </p:txBody>
      </p:sp>
    </p:spTree>
    <p:extLst>
      <p:ext uri="{BB962C8B-B14F-4D97-AF65-F5344CB8AC3E}">
        <p14:creationId xmlns:p14="http://schemas.microsoft.com/office/powerpoint/2010/main" val="309976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2647" y="482378"/>
            <a:ext cx="5068437" cy="1143000"/>
          </a:xfrm>
        </p:spPr>
        <p:txBody>
          <a:bodyPr>
            <a:noAutofit/>
          </a:bodyPr>
          <a:lstStyle/>
          <a:p>
            <a:pPr algn="l"/>
            <a:r>
              <a:rPr lang="fi-FI" sz="4000" dirty="0" smtClean="0">
                <a:solidFill>
                  <a:srgbClr val="3366FF"/>
                </a:solidFill>
              </a:rPr>
              <a:t>Käänteinen oppiminen eli </a:t>
            </a:r>
            <a:r>
              <a:rPr lang="fi-FI" sz="4000" dirty="0" err="1" smtClean="0">
                <a:solidFill>
                  <a:srgbClr val="3366FF"/>
                </a:solidFill>
              </a:rPr>
              <a:t>Flipped</a:t>
            </a:r>
            <a:r>
              <a:rPr lang="fi-FI" sz="4000" dirty="0" smtClean="0">
                <a:solidFill>
                  <a:srgbClr val="3366FF"/>
                </a:solidFill>
              </a:rPr>
              <a:t> </a:t>
            </a:r>
            <a:r>
              <a:rPr lang="fi-FI" sz="4000" dirty="0" err="1" smtClean="0">
                <a:solidFill>
                  <a:srgbClr val="3366FF"/>
                </a:solidFill>
              </a:rPr>
              <a:t>classroom</a:t>
            </a:r>
            <a:r>
              <a:rPr lang="fi-FI" sz="4000" dirty="0">
                <a:solidFill>
                  <a:srgbClr val="3366FF"/>
                </a:solidFill>
              </a:rPr>
              <a:t>? </a:t>
            </a:r>
            <a:br>
              <a:rPr lang="fi-FI" sz="4000" dirty="0">
                <a:solidFill>
                  <a:srgbClr val="3366FF"/>
                </a:solidFill>
              </a:rPr>
            </a:br>
            <a:r>
              <a:rPr lang="fi-FI" sz="1200" dirty="0">
                <a:solidFill>
                  <a:srgbClr val="3366FF"/>
                </a:solidFill>
              </a:rPr>
              <a:t>http://vimeo.com/62238077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463" y="2020106"/>
            <a:ext cx="6700837" cy="3680108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err="1"/>
              <a:t>Luokkahuone</a:t>
            </a:r>
            <a:r>
              <a:rPr lang="en-US" sz="2000" dirty="0"/>
              <a:t> “</a:t>
            </a:r>
            <a:r>
              <a:rPr lang="en-US" sz="2000" dirty="0" err="1"/>
              <a:t>ylösalaisin</a:t>
            </a:r>
            <a:r>
              <a:rPr lang="en-US" sz="2000" dirty="0"/>
              <a:t>”: </a:t>
            </a:r>
            <a:r>
              <a:rPr lang="en-US" sz="2000" dirty="0" err="1"/>
              <a:t>yhteistä</a:t>
            </a:r>
            <a:r>
              <a:rPr lang="en-US" sz="2000" dirty="0"/>
              <a:t> </a:t>
            </a:r>
            <a:r>
              <a:rPr lang="en-US" sz="2000" dirty="0" err="1"/>
              <a:t>aikaa</a:t>
            </a:r>
            <a:r>
              <a:rPr lang="en-US" sz="2000" dirty="0"/>
              <a:t> </a:t>
            </a:r>
            <a:r>
              <a:rPr lang="en-US" sz="2000" dirty="0" err="1"/>
              <a:t>ei</a:t>
            </a:r>
            <a:r>
              <a:rPr lang="en-US" sz="2000" dirty="0"/>
              <a:t> </a:t>
            </a:r>
            <a:r>
              <a:rPr lang="en-US" sz="2000" dirty="0" err="1"/>
              <a:t>enää</a:t>
            </a:r>
            <a:r>
              <a:rPr lang="en-US" sz="2000" dirty="0"/>
              <a:t> </a:t>
            </a:r>
            <a:r>
              <a:rPr lang="en-US" sz="2000" dirty="0" err="1"/>
              <a:t>tuhlata</a:t>
            </a:r>
            <a:r>
              <a:rPr lang="en-US" sz="2000" dirty="0"/>
              <a:t> </a:t>
            </a:r>
            <a:r>
              <a:rPr lang="en-US" sz="2000" dirty="0" err="1"/>
              <a:t>tiedon</a:t>
            </a:r>
            <a:r>
              <a:rPr lang="en-US" sz="2000" dirty="0"/>
              <a:t> </a:t>
            </a:r>
            <a:r>
              <a:rPr lang="en-US" sz="2000" dirty="0" err="1"/>
              <a:t>jakamiseen</a:t>
            </a: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err="1"/>
              <a:t>Tiedot</a:t>
            </a:r>
            <a:r>
              <a:rPr lang="en-US" sz="2000" dirty="0"/>
              <a:t> </a:t>
            </a:r>
            <a:r>
              <a:rPr lang="en-US" sz="2000" dirty="0" err="1"/>
              <a:t>voidaan</a:t>
            </a:r>
            <a:r>
              <a:rPr lang="en-US" sz="2000" dirty="0"/>
              <a:t> </a:t>
            </a:r>
            <a:r>
              <a:rPr lang="en-US" sz="2000" dirty="0" err="1"/>
              <a:t>innostavasti</a:t>
            </a:r>
            <a:r>
              <a:rPr lang="en-US" sz="2000" dirty="0"/>
              <a:t> </a:t>
            </a:r>
            <a:r>
              <a:rPr lang="en-US" sz="2000" dirty="0" err="1"/>
              <a:t>opiskella</a:t>
            </a:r>
            <a:r>
              <a:rPr lang="en-US" sz="2000" dirty="0"/>
              <a:t> </a:t>
            </a:r>
            <a:r>
              <a:rPr lang="en-US" sz="2000" dirty="0" err="1"/>
              <a:t>kavereiden</a:t>
            </a:r>
            <a:r>
              <a:rPr lang="en-US" sz="2000" dirty="0"/>
              <a:t> </a:t>
            </a:r>
            <a:r>
              <a:rPr lang="en-US" sz="2000" dirty="0" err="1"/>
              <a:t>kanssa</a:t>
            </a:r>
            <a:r>
              <a:rPr lang="en-US" sz="2000" dirty="0"/>
              <a:t>, </a:t>
            </a:r>
            <a:r>
              <a:rPr lang="en-US" sz="2000" dirty="0" err="1"/>
              <a:t>kotona</a:t>
            </a:r>
            <a:r>
              <a:rPr lang="en-US" sz="2000" dirty="0"/>
              <a:t> tai </a:t>
            </a:r>
            <a:r>
              <a:rPr lang="en-US" sz="2000" dirty="0" err="1"/>
              <a:t>kirjastossa</a:t>
            </a:r>
            <a:r>
              <a:rPr lang="en-US" sz="2000" dirty="0"/>
              <a:t> </a:t>
            </a:r>
            <a:r>
              <a:rPr lang="en-US" sz="2000" dirty="0" err="1"/>
              <a:t>mobiililaitteiden</a:t>
            </a:r>
            <a:r>
              <a:rPr lang="en-US" sz="2000" dirty="0"/>
              <a:t> </a:t>
            </a:r>
            <a:r>
              <a:rPr lang="en-US" sz="2000" dirty="0" err="1"/>
              <a:t>tuella</a:t>
            </a: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err="1"/>
              <a:t>Opettajan</a:t>
            </a:r>
            <a:r>
              <a:rPr lang="en-US" sz="2000" dirty="0"/>
              <a:t> ja </a:t>
            </a:r>
            <a:r>
              <a:rPr lang="en-US" sz="2000" dirty="0" err="1"/>
              <a:t>opiskelijoiden</a:t>
            </a:r>
            <a:r>
              <a:rPr lang="en-US" sz="2000" dirty="0"/>
              <a:t> </a:t>
            </a:r>
            <a:r>
              <a:rPr lang="en-US" sz="2000" dirty="0" err="1"/>
              <a:t>yhteinen</a:t>
            </a:r>
            <a:r>
              <a:rPr lang="en-US" sz="2000" dirty="0"/>
              <a:t> </a:t>
            </a:r>
            <a:r>
              <a:rPr lang="en-US" sz="2000" dirty="0" err="1"/>
              <a:t>aika</a:t>
            </a:r>
            <a:r>
              <a:rPr lang="en-US" sz="2000" dirty="0"/>
              <a:t> </a:t>
            </a:r>
            <a:r>
              <a:rPr lang="en-US" sz="2000" dirty="0" err="1"/>
              <a:t>käytetään</a:t>
            </a:r>
            <a:r>
              <a:rPr lang="en-US" sz="2000" dirty="0"/>
              <a:t> </a:t>
            </a:r>
            <a:r>
              <a:rPr lang="en-US" sz="2000" dirty="0" err="1"/>
              <a:t>keskusteluun</a:t>
            </a:r>
            <a:r>
              <a:rPr lang="en-US" sz="2000" dirty="0" smtClean="0"/>
              <a:t>, </a:t>
            </a:r>
            <a:r>
              <a:rPr lang="en-US" sz="2000" dirty="0" err="1" smtClean="0"/>
              <a:t>käsillä</a:t>
            </a:r>
            <a:r>
              <a:rPr lang="en-US" sz="2000" dirty="0" smtClean="0"/>
              <a:t> </a:t>
            </a:r>
            <a:r>
              <a:rPr lang="en-US" sz="2000" dirty="0" err="1" smtClean="0"/>
              <a:t>tekemiseen</a:t>
            </a:r>
            <a:r>
              <a:rPr lang="en-US" sz="2000" dirty="0"/>
              <a:t> </a:t>
            </a:r>
            <a:r>
              <a:rPr lang="en-US" sz="2000" dirty="0" err="1" smtClean="0"/>
              <a:t>yms</a:t>
            </a:r>
            <a:r>
              <a:rPr lang="en-US" sz="2000" dirty="0" smtClean="0"/>
              <a:t>., </a:t>
            </a:r>
            <a:r>
              <a:rPr lang="en-US" sz="2000" dirty="0" err="1"/>
              <a:t>missä</a:t>
            </a:r>
            <a:r>
              <a:rPr lang="en-US" sz="2000" dirty="0"/>
              <a:t> </a:t>
            </a:r>
            <a:r>
              <a:rPr lang="en-US" sz="2000" dirty="0" err="1"/>
              <a:t>teknologiaa</a:t>
            </a:r>
            <a:r>
              <a:rPr lang="en-US" sz="2000" dirty="0"/>
              <a:t> </a:t>
            </a:r>
            <a:r>
              <a:rPr lang="en-US" sz="2000" dirty="0" err="1"/>
              <a:t>voidaan</a:t>
            </a:r>
            <a:r>
              <a:rPr lang="en-US" sz="2000" dirty="0"/>
              <a:t> </a:t>
            </a:r>
            <a:r>
              <a:rPr lang="en-US" sz="2000" dirty="0" err="1"/>
              <a:t>käyttää</a:t>
            </a:r>
            <a:r>
              <a:rPr lang="en-US" sz="2000" dirty="0"/>
              <a:t> </a:t>
            </a:r>
            <a:r>
              <a:rPr lang="en-US" sz="2000" dirty="0" err="1"/>
              <a:t>myös</a:t>
            </a:r>
            <a:r>
              <a:rPr lang="en-US" sz="2000" dirty="0"/>
              <a:t> </a:t>
            </a:r>
            <a:r>
              <a:rPr lang="en-US" sz="2000" dirty="0" err="1"/>
              <a:t>apuna</a:t>
            </a: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err="1"/>
              <a:t>Toiminta</a:t>
            </a:r>
            <a:r>
              <a:rPr lang="en-US" sz="2000" dirty="0"/>
              <a:t> </a:t>
            </a:r>
            <a:r>
              <a:rPr lang="en-US" sz="2000" dirty="0" err="1"/>
              <a:t>suuntautuu</a:t>
            </a:r>
            <a:r>
              <a:rPr lang="en-US" sz="2000" dirty="0"/>
              <a:t> </a:t>
            </a:r>
            <a:r>
              <a:rPr lang="en-US" sz="2000" dirty="0" err="1"/>
              <a:t>yhteiseen</a:t>
            </a:r>
            <a:r>
              <a:rPr lang="en-US" sz="2000" dirty="0"/>
              <a:t> </a:t>
            </a:r>
            <a:r>
              <a:rPr lang="en-US" sz="2000" dirty="0" err="1"/>
              <a:t>kohteeseen</a:t>
            </a:r>
            <a:r>
              <a:rPr lang="en-US" sz="2000" dirty="0"/>
              <a:t>, </a:t>
            </a:r>
            <a:r>
              <a:rPr lang="en-US" sz="2000" dirty="0" err="1"/>
              <a:t>kuten</a:t>
            </a:r>
            <a:r>
              <a:rPr lang="en-US" sz="2000" dirty="0"/>
              <a:t> </a:t>
            </a:r>
            <a:r>
              <a:rPr lang="en-US" sz="2000" dirty="0" err="1"/>
              <a:t>projektiin</a:t>
            </a: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err="1"/>
              <a:t>Tämä</a:t>
            </a:r>
            <a:r>
              <a:rPr lang="en-US" sz="2000" dirty="0"/>
              <a:t> </a:t>
            </a:r>
            <a:r>
              <a:rPr lang="en-US" sz="2000" dirty="0" err="1"/>
              <a:t>vaatii</a:t>
            </a:r>
            <a:r>
              <a:rPr lang="en-US" sz="2000" dirty="0"/>
              <a:t> </a:t>
            </a:r>
            <a:r>
              <a:rPr lang="en-US" sz="2000" dirty="0" err="1"/>
              <a:t>jaettua</a:t>
            </a:r>
            <a:r>
              <a:rPr lang="en-US" sz="2000" dirty="0"/>
              <a:t> </a:t>
            </a:r>
            <a:r>
              <a:rPr lang="en-US" sz="2000" dirty="0" err="1"/>
              <a:t>vastuuta</a:t>
            </a:r>
            <a:r>
              <a:rPr lang="en-US" sz="2000" dirty="0"/>
              <a:t>, </a:t>
            </a:r>
            <a:r>
              <a:rPr lang="en-US" sz="2000" dirty="0" err="1"/>
              <a:t>jossa</a:t>
            </a:r>
            <a:r>
              <a:rPr lang="en-US" sz="2000" dirty="0"/>
              <a:t> </a:t>
            </a:r>
            <a:r>
              <a:rPr lang="en-US" sz="2000" dirty="0" err="1"/>
              <a:t>opettaja</a:t>
            </a:r>
            <a:r>
              <a:rPr lang="en-US" sz="2000" dirty="0"/>
              <a:t> </a:t>
            </a:r>
            <a:r>
              <a:rPr lang="en-US" sz="2000" dirty="0" err="1"/>
              <a:t>ja</a:t>
            </a:r>
            <a:r>
              <a:rPr lang="en-US" sz="2000" dirty="0"/>
              <a:t> </a:t>
            </a:r>
            <a:r>
              <a:rPr lang="en-US" sz="2000" dirty="0" err="1"/>
              <a:t>opiskelijat</a:t>
            </a:r>
            <a:r>
              <a:rPr lang="en-US" sz="2000" dirty="0"/>
              <a:t> </a:t>
            </a:r>
            <a:r>
              <a:rPr lang="en-US" sz="2000" dirty="0" err="1"/>
              <a:t>yhdessä</a:t>
            </a:r>
            <a:r>
              <a:rPr lang="en-US" sz="2000" dirty="0"/>
              <a:t> </a:t>
            </a:r>
            <a:r>
              <a:rPr lang="en-US" sz="2000" dirty="0" err="1"/>
              <a:t>ovat</a:t>
            </a:r>
            <a:r>
              <a:rPr lang="en-US" sz="2000" dirty="0"/>
              <a:t> </a:t>
            </a:r>
            <a:r>
              <a:rPr lang="en-US" sz="2000" dirty="0" err="1"/>
              <a:t>vastuullisia</a:t>
            </a:r>
            <a:r>
              <a:rPr lang="en-US" sz="2000" dirty="0"/>
              <a:t> </a:t>
            </a:r>
            <a:r>
              <a:rPr lang="en-US" sz="2000" dirty="0" err="1" smtClean="0"/>
              <a:t>toimijoita</a:t>
            </a:r>
            <a:r>
              <a:rPr lang="en-US" sz="2000" dirty="0"/>
              <a:t>.</a:t>
            </a:r>
            <a:endParaRPr lang="fi-FI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8.4.2014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7DCB-0D4E-004E-8727-65A0C5205DCE}" type="slidenum">
              <a:rPr lang="fi-FI" smtClean="0"/>
              <a:pPr/>
              <a:t>29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Professori</a:t>
            </a:r>
            <a:r>
              <a:rPr lang="en-US" dirty="0" smtClean="0"/>
              <a:t> </a:t>
            </a:r>
            <a:r>
              <a:rPr lang="en-US" dirty="0" err="1" smtClean="0"/>
              <a:t>Kirsti</a:t>
            </a:r>
            <a:r>
              <a:rPr lang="en-US" dirty="0" smtClean="0"/>
              <a:t> </a:t>
            </a:r>
            <a:r>
              <a:rPr lang="en-US" dirty="0" err="1" smtClean="0"/>
              <a:t>Lonka</a:t>
            </a:r>
            <a:r>
              <a:rPr lang="en-US" dirty="0" smtClean="0"/>
              <a:t>, KM </a:t>
            </a:r>
            <a:r>
              <a:rPr lang="en-US" dirty="0" err="1" smtClean="0"/>
              <a:t>Lauri</a:t>
            </a:r>
            <a:r>
              <a:rPr lang="en-US" dirty="0" smtClean="0"/>
              <a:t> </a:t>
            </a:r>
            <a:r>
              <a:rPr lang="en-US" dirty="0" err="1" smtClean="0"/>
              <a:t>Vaara</a:t>
            </a:r>
            <a:r>
              <a:rPr lang="en-US" dirty="0" smtClean="0"/>
              <a:t>, KM </a:t>
            </a:r>
            <a:r>
              <a:rPr lang="en-US" dirty="0" err="1" smtClean="0"/>
              <a:t>Lauri</a:t>
            </a:r>
            <a:r>
              <a:rPr lang="en-US" dirty="0" smtClean="0"/>
              <a:t> </a:t>
            </a:r>
            <a:r>
              <a:rPr lang="en-US" dirty="0" err="1" smtClean="0"/>
              <a:t>Hietajärvi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950514" y="3057025"/>
            <a:ext cx="1901898" cy="26431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0577" y="87649"/>
            <a:ext cx="1502486" cy="193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0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Good</a:t>
            </a:r>
            <a:r>
              <a:rPr lang="fi-FI" dirty="0" smtClean="0"/>
              <a:t> </a:t>
            </a:r>
            <a:r>
              <a:rPr lang="fi-FI" dirty="0" err="1" smtClean="0"/>
              <a:t>students</a:t>
            </a:r>
            <a:r>
              <a:rPr lang="fi-FI" dirty="0" smtClean="0"/>
              <a:t> </a:t>
            </a:r>
            <a:r>
              <a:rPr lang="fi-FI" dirty="0" err="1" smtClean="0"/>
              <a:t>turn</a:t>
            </a:r>
            <a:r>
              <a:rPr lang="fi-FI" dirty="0" smtClean="0"/>
              <a:t> into </a:t>
            </a:r>
            <a:r>
              <a:rPr lang="fi-FI" dirty="0" err="1" smtClean="0"/>
              <a:t>bad</a:t>
            </a:r>
            <a:r>
              <a:rPr lang="fi-FI" dirty="0" smtClean="0"/>
              <a:t> </a:t>
            </a:r>
            <a:r>
              <a:rPr lang="fi-FI" dirty="0" err="1" smtClean="0"/>
              <a:t>innovators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Ted </a:t>
            </a:r>
            <a:r>
              <a:rPr lang="fi-FI" dirty="0" err="1" smtClean="0"/>
              <a:t>Dintersmith</a:t>
            </a:r>
            <a:r>
              <a:rPr lang="fi-FI" dirty="0" smtClean="0"/>
              <a:t> 2015</a:t>
            </a:r>
          </a:p>
          <a:p>
            <a:r>
              <a:rPr lang="fi-FI" dirty="0" smtClean="0"/>
              <a:t>www.edu21c.com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3835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2288" y="4582160"/>
            <a:ext cx="5486400" cy="558800"/>
          </a:xfrm>
        </p:spPr>
        <p:txBody>
          <a:bodyPr>
            <a:noAutofit/>
          </a:bodyPr>
          <a:lstStyle/>
          <a:p>
            <a:r>
              <a:rPr lang="fi-FI" sz="3200" dirty="0">
                <a:solidFill>
                  <a:schemeClr val="accent4"/>
                </a:solidFill>
              </a:rPr>
              <a:t>Matikan laitos ylösalaisin?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3" b="12343"/>
          <a:stretch>
            <a:fillRect/>
          </a:stretch>
        </p:blipFill>
        <p:spPr>
          <a:xfrm>
            <a:off x="1792288" y="109183"/>
            <a:ext cx="5486400" cy="420351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792288" y="5140960"/>
            <a:ext cx="5486400" cy="1031240"/>
          </a:xfrm>
        </p:spPr>
        <p:txBody>
          <a:bodyPr>
            <a:noAutofit/>
          </a:bodyPr>
          <a:lstStyle/>
          <a:p>
            <a:r>
              <a:rPr lang="fi-FI" sz="2800" b="1" dirty="0" err="1" smtClean="0"/>
              <a:t>HY:n</a:t>
            </a:r>
            <a:r>
              <a:rPr lang="fi-FI" sz="2800" b="1" dirty="0" smtClean="0"/>
              <a:t> </a:t>
            </a:r>
            <a:r>
              <a:rPr lang="fi-FI" sz="2800" b="1" dirty="0"/>
              <a:t>matematiikan laitos 2013: </a:t>
            </a:r>
            <a:br>
              <a:rPr lang="fi-FI" sz="2800" b="1" dirty="0"/>
            </a:br>
            <a:r>
              <a:rPr lang="fi-FI" sz="2800" b="1" dirty="0"/>
              <a:t>mestari-kisälli </a:t>
            </a:r>
            <a:r>
              <a:rPr lang="fi-FI" sz="2800" b="1" dirty="0" smtClean="0"/>
              <a:t>–oppiminen </a:t>
            </a:r>
            <a:endParaRPr lang="fi-FI" sz="2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Prof. Kirsti Lonka KehPsy 2. luento</a:t>
            </a:r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7ABC6-3B30-4272-9119-89B4E694BC48}" type="datetime1">
              <a:rPr lang="fi-FI" smtClean="0"/>
              <a:t>25.3.2015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7DCB-0D4E-004E-8727-65A0C5205DCE}" type="slidenum">
              <a:rPr lang="fi-FI" smtClean="0"/>
              <a:pPr/>
              <a:t>30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478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RATKOMO</a:t>
            </a:r>
            <a:endParaRPr lang="fi-FI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3" b="12343"/>
          <a:stretch>
            <a:fillRect/>
          </a:stretch>
        </p:blipFill>
        <p:spPr>
          <a:xfrm>
            <a:off x="1792288" y="534402"/>
            <a:ext cx="5486400" cy="419318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i-FI" sz="1800" dirty="0" smtClean="0"/>
              <a:t>Opettajan  tai opiskelijan roolista ohjaajan rooliin. Asteittain syvenevä asiantuntijuus.</a:t>
            </a:r>
            <a:endParaRPr lang="fi-FI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Prof. Kirsti Lonka KehPsy 2. luento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4857-ACFF-4914-A884-845AF0944F47}" type="datetime1">
              <a:rPr lang="fi-FI" smtClean="0"/>
              <a:t>25.3.2015</a:t>
            </a:fld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7DCB-0D4E-004E-8727-65A0C5205DCE}" type="slidenum">
              <a:rPr lang="fi-FI" smtClean="0"/>
              <a:pPr/>
              <a:t>31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358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EI MIKÄÄN HIGH-TECH RATKAISU </a:t>
            </a:r>
            <a:r>
              <a:rPr lang="fi-FI" dirty="0" smtClean="0">
                <a:sym typeface="Wingdings" panose="05000000000000000000" pitchFamily="2" charset="2"/>
              </a:rPr>
              <a:t></a:t>
            </a:r>
            <a:endParaRPr lang="fi-FI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3" b="1234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877754" cy="804862"/>
          </a:xfrm>
        </p:spPr>
        <p:txBody>
          <a:bodyPr>
            <a:noAutofit/>
          </a:bodyPr>
          <a:lstStyle/>
          <a:p>
            <a:r>
              <a:rPr lang="fi-FI" sz="1800" dirty="0" smtClean="0"/>
              <a:t>Yliopistoilla ja kouluilla ei ole liikaa rahaa. Pitää kehitellä pedagogisia ratkaisuja, joissa ajattelua voi jakaa ja ulkoistaa.</a:t>
            </a:r>
            <a:endParaRPr lang="fi-FI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Prof. Kirsti Lonka KehPsy 2. luento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1940-2524-45CC-B10F-96F4929E6AC7}" type="datetime1">
              <a:rPr lang="fi-FI" smtClean="0"/>
              <a:t>25.3.2015</a:t>
            </a:fld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7DCB-0D4E-004E-8727-65A0C5205DCE}" type="slidenum">
              <a:rPr lang="fi-FI" smtClean="0"/>
              <a:pPr/>
              <a:t>32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792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62030"/>
            <a:ext cx="650081" cy="661690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1322785" y="1214651"/>
            <a:ext cx="7316248" cy="401150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i-FI" sz="2400" dirty="0" err="1" smtClean="0">
                <a:solidFill>
                  <a:prstClr val="black"/>
                </a:solidFill>
              </a:rPr>
              <a:t>blogs.helsinki.fi/mindthegap</a:t>
            </a:r>
            <a:r>
              <a:rPr lang="fi-FI" sz="2400" dirty="0" smtClean="0">
                <a:solidFill>
                  <a:prstClr val="black"/>
                </a:solidFill>
              </a:rPr>
              <a:t> 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i-FI" sz="2400" dirty="0" err="1" smtClean="0">
                <a:solidFill>
                  <a:prstClr val="black"/>
                </a:solidFill>
              </a:rPr>
              <a:t>facebook.com/mindthegaptutkimus</a:t>
            </a:r>
            <a:endParaRPr lang="fi-FI" sz="2400" dirty="0" smtClean="0">
              <a:solidFill>
                <a:prstClr val="black"/>
              </a:solidFill>
            </a:endParaRP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endParaRPr lang="fi-FI" sz="2400" dirty="0" smtClean="0">
              <a:solidFill>
                <a:prstClr val="black"/>
              </a:solidFill>
            </a:endParaRP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endParaRPr lang="fi-FI" sz="2400" dirty="0" smtClean="0">
              <a:solidFill>
                <a:prstClr val="black"/>
              </a:solidFill>
              <a:hlinkClick r:id="rId3"/>
            </a:endParaRP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i-FI" sz="4500" dirty="0" err="1" smtClean="0">
                <a:solidFill>
                  <a:prstClr val="black"/>
                </a:solidFill>
                <a:hlinkClick r:id="rId3"/>
              </a:rPr>
              <a:t>www.wiredminds.fi/projects</a:t>
            </a:r>
            <a:r>
              <a:rPr lang="fi-FI" sz="4500" dirty="0" smtClean="0">
                <a:solidFill>
                  <a:prstClr val="black"/>
                </a:solidFill>
                <a:hlinkClick r:id="rId3"/>
              </a:rPr>
              <a:t>/</a:t>
            </a:r>
            <a:endParaRPr lang="fi-FI" sz="4500" dirty="0" smtClean="0">
              <a:solidFill>
                <a:prstClr val="black"/>
              </a:solidFill>
            </a:endParaRP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i-FI" sz="2900" dirty="0" smtClean="0">
                <a:solidFill>
                  <a:prstClr val="black"/>
                </a:solidFill>
              </a:rPr>
              <a:t>facebook.com/</a:t>
            </a:r>
            <a:r>
              <a:rPr lang="fi-FI" sz="2900" dirty="0" err="1" smtClean="0">
                <a:solidFill>
                  <a:prstClr val="black"/>
                </a:solidFill>
              </a:rPr>
              <a:t>wiredmindshub</a:t>
            </a:r>
            <a:endParaRPr lang="fi-FI" sz="2900" dirty="0">
              <a:solidFill>
                <a:prstClr val="black"/>
              </a:solidFill>
            </a:endParaRP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i-FI" sz="2400" dirty="0" smtClean="0">
                <a:solidFill>
                  <a:prstClr val="black"/>
                </a:solidFill>
              </a:rPr>
              <a:t>twitter.com/</a:t>
            </a:r>
            <a:r>
              <a:rPr lang="fi-FI" sz="2400" dirty="0" err="1" smtClean="0">
                <a:solidFill>
                  <a:prstClr val="black"/>
                </a:solidFill>
              </a:rPr>
              <a:t>wiredmindshub</a:t>
            </a:r>
            <a:endParaRPr lang="fi-FI" sz="2400" dirty="0" smtClean="0">
              <a:solidFill>
                <a:prstClr val="black"/>
              </a:solidFill>
            </a:endParaRP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i-FI" sz="2400" dirty="0" smtClean="0">
                <a:solidFill>
                  <a:prstClr val="black"/>
                </a:solidFill>
                <a:hlinkClick r:id="rId4"/>
              </a:rPr>
              <a:t>  </a:t>
            </a:r>
            <a:r>
              <a:rPr lang="fi-FI" sz="2400" dirty="0" err="1" smtClean="0">
                <a:solidFill>
                  <a:prstClr val="black"/>
                </a:solidFill>
                <a:hlinkClick r:id="rId4"/>
              </a:rPr>
              <a:t>www.rym.fi</a:t>
            </a:r>
            <a:r>
              <a:rPr lang="fi-FI" sz="2400" dirty="0" smtClean="0">
                <a:solidFill>
                  <a:prstClr val="black"/>
                </a:solidFill>
              </a:rPr>
              <a:t>           	</a:t>
            </a:r>
            <a:r>
              <a:rPr lang="fi-FI" sz="2400" b="1" dirty="0" smtClean="0">
                <a:solidFill>
                  <a:prstClr val="black"/>
                </a:solidFill>
              </a:rPr>
              <a:t>Lonka (ilmestyy 2015) 			 		Oivaltava oppiminen. Otava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50082" y="283381"/>
            <a:ext cx="5130403" cy="115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 smtClean="0">
                <a:solidFill>
                  <a:prstClr val="black"/>
                </a:solidFill>
              </a:rPr>
              <a:t>Lisätietoa ja tuoreita tuloksia: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625704" y="6165850"/>
            <a:ext cx="665559" cy="431800"/>
          </a:xfrm>
        </p:spPr>
        <p:txBody>
          <a:bodyPr/>
          <a:lstStyle/>
          <a:p>
            <a:endParaRPr lang="en-GB" alt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6291263" y="6165850"/>
            <a:ext cx="323850" cy="431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fi-FI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55" y="4553957"/>
            <a:ext cx="1614488" cy="1219200"/>
          </a:xfrm>
          <a:prstGeom prst="rect">
            <a:avLst/>
          </a:prstGeom>
        </p:spPr>
      </p:pic>
      <p:pic>
        <p:nvPicPr>
          <p:cNvPr id="11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8" y="2024844"/>
            <a:ext cx="1923558" cy="2024844"/>
          </a:xfrm>
          <a:prstGeom prst="rect">
            <a:avLst/>
          </a:prstGeom>
        </p:spPr>
      </p:pic>
      <p:sp>
        <p:nvSpPr>
          <p:cNvPr id="14" name="Tekstikehys 1"/>
          <p:cNvSpPr txBox="1"/>
          <p:nvPr/>
        </p:nvSpPr>
        <p:spPr>
          <a:xfrm>
            <a:off x="2004186" y="2379314"/>
            <a:ext cx="532859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667" dirty="0">
                <a:solidFill>
                  <a:schemeClr val="accent1"/>
                </a:solidFill>
                <a:hlinkClick r:id="rId7"/>
              </a:rPr>
              <a:t>http://vimeo.com/hufbs/timelapse</a:t>
            </a:r>
            <a:endParaRPr lang="fi-FI" sz="2667" dirty="0">
              <a:solidFill>
                <a:schemeClr val="accent1"/>
              </a:solidFill>
            </a:endParaRPr>
          </a:p>
        </p:txBody>
      </p:sp>
      <p:pic>
        <p:nvPicPr>
          <p:cNvPr id="15" name="Picture 4" descr="http://tampereenoppimisymparistot.files.wordpress.com/2012/09/oppimisen-seminaari_8-11-2012_kuv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891" y="5302176"/>
            <a:ext cx="4456694" cy="8244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234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Kirjallisuus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err="1" smtClean="0"/>
              <a:t>Codrington</a:t>
            </a:r>
            <a:r>
              <a:rPr lang="en-US" dirty="0" smtClean="0"/>
              <a:t>, G. &amp; Grant-Marshall, S. (2004)</a:t>
            </a:r>
            <a:r>
              <a:rPr lang="en-US" i="1" dirty="0" smtClean="0"/>
              <a:t>. Mind the Gap</a:t>
            </a:r>
            <a:r>
              <a:rPr lang="en-US" dirty="0" smtClean="0"/>
              <a:t>. Cape Town, South Africa: Penguin Books.</a:t>
            </a:r>
            <a:endParaRPr lang="fi-FI" dirty="0"/>
          </a:p>
          <a:p>
            <a:r>
              <a:rPr lang="en-US" dirty="0" err="1"/>
              <a:t>Dehaene</a:t>
            </a:r>
            <a:r>
              <a:rPr lang="en-US" dirty="0"/>
              <a:t>, S. &amp; J.-P. </a:t>
            </a:r>
            <a:r>
              <a:rPr lang="en-US" dirty="0" err="1"/>
              <a:t>Changeux</a:t>
            </a:r>
            <a:r>
              <a:rPr lang="en-US" dirty="0"/>
              <a:t> (2011). Experimental and theoretical approaches to conscious processing. </a:t>
            </a:r>
            <a:r>
              <a:rPr lang="fi-FI" i="1" dirty="0" err="1"/>
              <a:t>Neuron</a:t>
            </a:r>
            <a:r>
              <a:rPr lang="fi-FI" dirty="0"/>
              <a:t> 70:2, 200–227.</a:t>
            </a:r>
          </a:p>
          <a:p>
            <a:r>
              <a:rPr lang="fi-FI" dirty="0" err="1"/>
              <a:t>Kahneman</a:t>
            </a:r>
            <a:r>
              <a:rPr lang="fi-FI" dirty="0"/>
              <a:t>, D. (2012). </a:t>
            </a:r>
            <a:r>
              <a:rPr lang="fi-FI" i="1" dirty="0"/>
              <a:t>Ajattelu nopeasti ja hitaasti</a:t>
            </a:r>
            <a:r>
              <a:rPr lang="fi-FI" dirty="0"/>
              <a:t>. Suom. Kimmo Pietiläinen. </a:t>
            </a:r>
            <a:r>
              <a:rPr lang="sv-FI" dirty="0" err="1"/>
              <a:t>Helsinki</a:t>
            </a:r>
            <a:r>
              <a:rPr lang="sv-FI" dirty="0"/>
              <a:t>: Terra </a:t>
            </a:r>
            <a:r>
              <a:rPr lang="sv-FI" dirty="0" err="1"/>
              <a:t>Cognita</a:t>
            </a:r>
            <a:r>
              <a:rPr lang="sv-FI" dirty="0"/>
              <a:t>. (</a:t>
            </a:r>
            <a:r>
              <a:rPr lang="sv-FI" dirty="0" err="1"/>
              <a:t>Alkuteos</a:t>
            </a:r>
            <a:r>
              <a:rPr lang="sv-FI" dirty="0"/>
              <a:t>: </a:t>
            </a:r>
            <a:r>
              <a:rPr lang="sv-FI" i="1" dirty="0" err="1"/>
              <a:t>Thinking</a:t>
            </a:r>
            <a:r>
              <a:rPr lang="sv-FI" i="1" dirty="0"/>
              <a:t> Fast and </a:t>
            </a:r>
            <a:r>
              <a:rPr lang="sv-FI" i="1" dirty="0" err="1"/>
              <a:t>Slow</a:t>
            </a:r>
            <a:r>
              <a:rPr lang="sv-FI" dirty="0"/>
              <a:t>, 2012.)</a:t>
            </a:r>
            <a:endParaRPr lang="fi-FI" dirty="0"/>
          </a:p>
          <a:p>
            <a:r>
              <a:rPr lang="en-US" dirty="0"/>
              <a:t>Klein, G. (2009). </a:t>
            </a:r>
            <a:r>
              <a:rPr lang="en-US" i="1" dirty="0"/>
              <a:t>Streetlights and Shadows. Searching for the Keys to Adaptive Decision Making</a:t>
            </a:r>
            <a:r>
              <a:rPr lang="en-US" dirty="0"/>
              <a:t>. Cambridge, MA: MIT Press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Revonsuo</a:t>
            </a:r>
            <a:r>
              <a:rPr lang="en-US" dirty="0"/>
              <a:t>, A. (2010). </a:t>
            </a:r>
            <a:r>
              <a:rPr lang="en-US" i="1" dirty="0"/>
              <a:t>Consciousness. The Science of Subjectivity</a:t>
            </a:r>
            <a:r>
              <a:rPr lang="en-US" dirty="0"/>
              <a:t>. </a:t>
            </a:r>
            <a:r>
              <a:rPr lang="fi-FI" dirty="0"/>
              <a:t>London: </a:t>
            </a:r>
            <a:r>
              <a:rPr lang="fi-FI" dirty="0" err="1"/>
              <a:t>Psychology</a:t>
            </a:r>
            <a:r>
              <a:rPr lang="fi-FI" dirty="0"/>
              <a:t> Press</a:t>
            </a:r>
            <a:r>
              <a:rPr lang="fi-FI" dirty="0" smtClean="0"/>
              <a:t>.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Suomeksi: </a:t>
            </a:r>
          </a:p>
          <a:p>
            <a:pPr marL="0" indent="0">
              <a:buNone/>
            </a:pPr>
            <a:endParaRPr lang="fi-FI" i="1" dirty="0" smtClean="0"/>
          </a:p>
          <a:p>
            <a:pPr marL="0" indent="0">
              <a:buNone/>
            </a:pPr>
            <a:r>
              <a:rPr lang="fi-FI" dirty="0" smtClean="0"/>
              <a:t>Riitta </a:t>
            </a:r>
            <a:r>
              <a:rPr lang="fi-FI" dirty="0"/>
              <a:t>Hari, Jaakko Järvinen, Johannes Lehtonen, Kirsti Lonka, Anssi Peräkylä, </a:t>
            </a:r>
            <a:br>
              <a:rPr lang="fi-FI" dirty="0"/>
            </a:br>
            <a:r>
              <a:rPr lang="fi-FI" dirty="0"/>
              <a:t>Ilkka </a:t>
            </a:r>
            <a:r>
              <a:rPr lang="fi-FI" dirty="0" err="1"/>
              <a:t>Pyysiäinen</a:t>
            </a:r>
            <a:r>
              <a:rPr lang="fi-FI" dirty="0"/>
              <a:t>, Stephan </a:t>
            </a:r>
            <a:r>
              <a:rPr lang="fi-FI" dirty="0" err="1"/>
              <a:t>Salenius</a:t>
            </a:r>
            <a:r>
              <a:rPr lang="fi-FI" dirty="0"/>
              <a:t>, Mikko </a:t>
            </a:r>
            <a:r>
              <a:rPr lang="fi-FI" dirty="0" err="1"/>
              <a:t>Sams</a:t>
            </a:r>
            <a:r>
              <a:rPr lang="fi-FI" dirty="0"/>
              <a:t> &amp; Petri </a:t>
            </a:r>
            <a:r>
              <a:rPr lang="fi-FI" dirty="0" smtClean="0"/>
              <a:t>Ylikoski (2015)</a:t>
            </a:r>
            <a:r>
              <a:rPr lang="fi-FI" dirty="0"/>
              <a:t> </a:t>
            </a:r>
            <a:r>
              <a:rPr lang="fi-FI" i="1" dirty="0" smtClean="0"/>
              <a:t>Ihmisen mieli</a:t>
            </a:r>
            <a:r>
              <a:rPr lang="fi-FI" dirty="0" smtClean="0"/>
              <a:t>. Gaudeamus.</a:t>
            </a:r>
            <a:endParaRPr lang="fi-FI" dirty="0"/>
          </a:p>
          <a:p>
            <a:pPr marL="0" indent="0">
              <a:buNone/>
            </a:pPr>
            <a:r>
              <a:rPr lang="fi-FI" dirty="0" smtClean="0"/>
              <a:t>Hakkarainen</a:t>
            </a:r>
            <a:r>
              <a:rPr lang="fi-FI" dirty="0"/>
              <a:t>, K., K. Lonka &amp; L. Lipponen (2004). </a:t>
            </a:r>
            <a:r>
              <a:rPr lang="fi-FI" i="1" dirty="0"/>
              <a:t>Tutkiva oppiminen. Järki, tunteet ja kulttuuri oppimisen sytyttäjinä</a:t>
            </a:r>
            <a:r>
              <a:rPr lang="fi-FI" dirty="0"/>
              <a:t>. Helsinki: </a:t>
            </a:r>
            <a:r>
              <a:rPr lang="fi-FI" dirty="0" smtClean="0"/>
              <a:t>WSOY</a:t>
            </a:r>
          </a:p>
          <a:p>
            <a:pPr marL="0" indent="0">
              <a:buNone/>
            </a:pPr>
            <a:r>
              <a:rPr lang="fi-FI" dirty="0" smtClean="0"/>
              <a:t>Cantell, H. (toim. 2015) </a:t>
            </a:r>
            <a:r>
              <a:rPr lang="fi-FI" i="1" dirty="0" smtClean="0"/>
              <a:t>Näin rakennat monialaisia oppimiskokonaisuuksia. </a:t>
            </a:r>
            <a:r>
              <a:rPr lang="fi-FI" dirty="0" err="1" smtClean="0"/>
              <a:t>PS-kustannus</a:t>
            </a:r>
            <a:r>
              <a:rPr lang="fi-FI" dirty="0" smtClean="0"/>
              <a:t>.</a:t>
            </a:r>
          </a:p>
          <a:p>
            <a:pPr marL="0" indent="0">
              <a:buNone/>
            </a:pPr>
            <a:r>
              <a:rPr lang="fi-FI" dirty="0" smtClean="0"/>
              <a:t>Lonka, K. (ilmestyy 2015) </a:t>
            </a:r>
            <a:r>
              <a:rPr lang="fi-FI" i="1" dirty="0" smtClean="0"/>
              <a:t>Oivaltava oppiminen.</a:t>
            </a:r>
            <a:r>
              <a:rPr lang="fi-FI" dirty="0" smtClean="0"/>
              <a:t> Otava.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57F81-626C-4028-BAF2-7949D2EDE597}" type="datetime1">
              <a:rPr lang="fi-FI" smtClean="0"/>
              <a:t>25.3.2015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Professori Kirsti Lonka 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7DCB-0D4E-004E-8727-65A0C5205DCE}" type="slidenum">
              <a:rPr lang="fi-FI" smtClean="0"/>
              <a:pPr/>
              <a:t>34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92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364" y="152400"/>
            <a:ext cx="8620836" cy="1116013"/>
          </a:xfrm>
        </p:spPr>
        <p:txBody>
          <a:bodyPr>
            <a:noAutofit/>
          </a:bodyPr>
          <a:lstStyle/>
          <a:p>
            <a:r>
              <a:rPr lang="fi-FI" sz="3200" dirty="0" smtClean="0">
                <a:solidFill>
                  <a:schemeClr val="accent1"/>
                </a:solidFill>
              </a:rPr>
              <a:t>Hyvinvoinnin haasteita koulussa</a:t>
            </a:r>
            <a:endParaRPr lang="fi-FI" sz="3200" dirty="0">
              <a:solidFill>
                <a:schemeClr val="accent1"/>
              </a:solidFill>
            </a:endParaRPr>
          </a:p>
        </p:txBody>
      </p:sp>
      <p:pic>
        <p:nvPicPr>
          <p:cNvPr id="8" name="Content Placeholder 6"/>
          <p:cNvPicPr>
            <a:picLocks noGrp="1" noChangeAspect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952" y="3025140"/>
            <a:ext cx="1400695" cy="2103120"/>
          </a:xfrm>
        </p:spPr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4529566" y="1370013"/>
            <a:ext cx="4309634" cy="4953000"/>
          </a:xfrm>
        </p:spPr>
        <p:txBody>
          <a:bodyPr>
            <a:normAutofit fontScale="70000" lnSpcReduction="20000"/>
          </a:bodyPr>
          <a:lstStyle/>
          <a:p>
            <a:r>
              <a:rPr lang="fi-FI" dirty="0"/>
              <a:t>Pärjätään hyvin testeissä (esim. Pisa), mutta kouluviihtyvyys ja –motivaatio heikkoa</a:t>
            </a:r>
          </a:p>
          <a:p>
            <a:r>
              <a:rPr lang="fi-FI" dirty="0"/>
              <a:t>Hyvät pisteet tieteessä, mutta kiinnostus alhainen</a:t>
            </a:r>
          </a:p>
          <a:p>
            <a:r>
              <a:rPr lang="fi-FI" dirty="0"/>
              <a:t>Isot erot tyttöjen ja poikien välillä </a:t>
            </a:r>
            <a:r>
              <a:rPr lang="fi-FI" dirty="0" err="1"/>
              <a:t>LUMA-aineiden</a:t>
            </a:r>
            <a:r>
              <a:rPr lang="fi-FI" dirty="0"/>
              <a:t> arvostuksessa</a:t>
            </a:r>
          </a:p>
          <a:p>
            <a:r>
              <a:rPr lang="fi-FI" dirty="0"/>
              <a:t>Pojat </a:t>
            </a:r>
            <a:r>
              <a:rPr lang="fi-FI" dirty="0" err="1"/>
              <a:t>kyynistyvät</a:t>
            </a:r>
            <a:r>
              <a:rPr lang="fi-FI" dirty="0"/>
              <a:t>, vieraantuvat ja kyllästyvät koulussa, tytöt sen sijaan uupuvat – tämä voi heijastua jopa 20 vuoden päähän työelämässä!</a:t>
            </a:r>
          </a:p>
          <a:p>
            <a:r>
              <a:rPr lang="fi-FI" dirty="0"/>
              <a:t>Vain 20% kokee viikoittain syttymistä oppimiselle</a:t>
            </a:r>
          </a:p>
          <a:p>
            <a:r>
              <a:rPr lang="fi-FI" dirty="0"/>
              <a:t>Oppimista vai suorittamista?</a:t>
            </a:r>
          </a:p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27DCB-0D4E-004E-8727-65A0C5205DCE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116638"/>
            <a:ext cx="957263" cy="365125"/>
          </a:xfrm>
        </p:spPr>
        <p:txBody>
          <a:bodyPr/>
          <a:lstStyle/>
          <a:p>
            <a:r>
              <a:rPr lang="fi-FI" smtClean="0"/>
              <a:t>28.11.2013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2728913" y="6146800"/>
            <a:ext cx="6415087" cy="334963"/>
          </a:xfrm>
        </p:spPr>
        <p:txBody>
          <a:bodyPr/>
          <a:lstStyle/>
          <a:p>
            <a:r>
              <a:rPr lang="fi-FI" smtClean="0"/>
              <a:t>Professori Kirsti Lonka &amp; Mind the Gap -tutkimusryhmä </a:t>
            </a:r>
            <a:endParaRPr lang="fi-FI" dirty="0"/>
          </a:p>
        </p:txBody>
      </p:sp>
      <p:pic>
        <p:nvPicPr>
          <p:cNvPr id="9" name="Content Placeholder 7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70013"/>
            <a:ext cx="4271963" cy="6545262"/>
          </a:xfrm>
        </p:spPr>
      </p:pic>
    </p:spTree>
    <p:extLst>
      <p:ext uri="{BB962C8B-B14F-4D97-AF65-F5344CB8AC3E}">
        <p14:creationId xmlns:p14="http://schemas.microsoft.com/office/powerpoint/2010/main" val="168636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830"/>
            <a:ext cx="8229600" cy="1050877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Pohdintatehtävä: </a:t>
            </a:r>
            <a:br>
              <a:rPr lang="fi-FI" dirty="0" smtClean="0"/>
            </a:br>
            <a:r>
              <a:rPr lang="fi-FI" dirty="0" smtClean="0"/>
              <a:t>Mitä muutospaineita koet juuri nyt?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955" y="1269242"/>
            <a:ext cx="8871045" cy="4735773"/>
          </a:xfrm>
        </p:spPr>
        <p:txBody>
          <a:bodyPr>
            <a:normAutofit fontScale="47500" lnSpcReduction="20000"/>
          </a:bodyPr>
          <a:lstStyle/>
          <a:p>
            <a:r>
              <a:rPr lang="fi-FI" dirty="0" smtClean="0"/>
              <a:t>Suosiiko koulu tyttöjä? Temperamenttierot</a:t>
            </a:r>
          </a:p>
          <a:p>
            <a:r>
              <a:rPr lang="fi-FI" dirty="0" smtClean="0"/>
              <a:t>Opettajien ajattelutapa – helposti ei tule uudenlaisia näkökulmia </a:t>
            </a:r>
          </a:p>
          <a:p>
            <a:r>
              <a:rPr lang="fi-FI" dirty="0" smtClean="0"/>
              <a:t>Teknologian käyttö – muutospaine</a:t>
            </a:r>
          </a:p>
          <a:p>
            <a:r>
              <a:rPr lang="fi-FI" dirty="0" smtClean="0"/>
              <a:t>Tulevaisuuden ennustaminen 20 v päähän </a:t>
            </a:r>
          </a:p>
          <a:p>
            <a:r>
              <a:rPr lang="fi-FI" dirty="0" smtClean="0"/>
              <a:t>Opettajuuden muutos – miten käytäntöyhteisö tukee muutosta eikä sen sivuuttamista</a:t>
            </a:r>
          </a:p>
          <a:p>
            <a:r>
              <a:rPr lang="fi-FI" dirty="0" smtClean="0"/>
              <a:t>Oppilaiden rooli ja oppimisen omistajuus</a:t>
            </a:r>
          </a:p>
          <a:p>
            <a:r>
              <a:rPr lang="fi-FI" dirty="0" smtClean="0"/>
              <a:t>Rakennusten pitäisi palvella myös tulevaisuudessa, muunneltavuus, mahdollistaa, miellyttävä paikka tulla töihin – pitkät käytävät ja luokkia eristettyinä </a:t>
            </a:r>
          </a:p>
          <a:p>
            <a:r>
              <a:rPr lang="fi-FI" dirty="0" smtClean="0"/>
              <a:t>Koulurakennusten sisäpuolella, budjetit tiukkoja ja miten uudistaa sisustusta – kuntien antamat raamit </a:t>
            </a:r>
          </a:p>
          <a:p>
            <a:r>
              <a:rPr lang="fi-FI" dirty="0" smtClean="0"/>
              <a:t>Nähdäänkö koulut pelkästään rasitteina vai otetaanko huomioon arkkitehtien näkemykset – miten hyödynnetään nykyisiä?  Miten systeemiä voi kehittää? Tarvitsemmeko ehkä jopa vähemmän tilaa? Elinkaarimalli?</a:t>
            </a:r>
          </a:p>
          <a:p>
            <a:r>
              <a:rPr lang="fi-FI" dirty="0" smtClean="0"/>
              <a:t>Motivaatio ja sen haasteet sekä vuorovaikutustaidot</a:t>
            </a:r>
          </a:p>
          <a:p>
            <a:r>
              <a:rPr lang="fi-FI" dirty="0" smtClean="0"/>
              <a:t>Ärtymystä herättävä aloitus – polarisaatio – kaikki kukat kukkivat? </a:t>
            </a:r>
            <a:r>
              <a:rPr lang="fi-FI" dirty="0" err="1" smtClean="0"/>
              <a:t>Sukupuolisteretotypiat</a:t>
            </a:r>
            <a:endParaRPr lang="fi-FI" dirty="0" smtClean="0"/>
          </a:p>
          <a:p>
            <a:r>
              <a:rPr lang="fi-FI" dirty="0" smtClean="0"/>
              <a:t>Opetuksen prosessin käsittely, muokkaaminen, olemassa hyviä kouluja</a:t>
            </a:r>
          </a:p>
          <a:p>
            <a:r>
              <a:rPr lang="fi-FI" dirty="0" smtClean="0"/>
              <a:t>Rakenteet, varhaiskasvatus – eri organisaatioiden yhteistyö</a:t>
            </a:r>
          </a:p>
          <a:p>
            <a:r>
              <a:rPr lang="fi-FI" dirty="0" smtClean="0"/>
              <a:t>Emme ole keksimässä uutta? Vaan harharetken jälkeen juurille</a:t>
            </a:r>
            <a:endParaRPr lang="fi-FI" dirty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57F81-626C-4028-BAF2-7949D2EDE597}" type="datetime1">
              <a:rPr lang="fi-FI" smtClean="0"/>
              <a:t>25.3.2015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Professori Kirsti Lonka 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7DCB-0D4E-004E-8727-65A0C5205DCE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255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Tämän esityksen rakenne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Pohdintatehtävä</a:t>
            </a:r>
          </a:p>
          <a:p>
            <a:r>
              <a:rPr lang="fi-FI" dirty="0" smtClean="0"/>
              <a:t>Kiinnostus ja motivaatio </a:t>
            </a:r>
            <a:endParaRPr lang="fi-FI" dirty="0"/>
          </a:p>
          <a:p>
            <a:r>
              <a:rPr lang="fi-FI" dirty="0" smtClean="0"/>
              <a:t>Oivaltava oppiminen, ilmiölähtöisyys</a:t>
            </a:r>
          </a:p>
          <a:p>
            <a:r>
              <a:rPr lang="fi-FI" dirty="0" smtClean="0"/>
              <a:t>Laajennettu työmuisti</a:t>
            </a:r>
          </a:p>
          <a:p>
            <a:r>
              <a:rPr lang="fi-FI" dirty="0" smtClean="0"/>
              <a:t>Eri sukupolvien oppiminen ja </a:t>
            </a:r>
            <a:r>
              <a:rPr lang="fi-FI" dirty="0" err="1" smtClean="0"/>
              <a:t>diginatiivit</a:t>
            </a:r>
            <a:endParaRPr lang="fi-FI" dirty="0" smtClean="0"/>
          </a:p>
          <a:p>
            <a:r>
              <a:rPr lang="fi-FI" dirty="0" smtClean="0"/>
              <a:t>(Pohdintatehtävä – jos ehtii)</a:t>
            </a:r>
          </a:p>
          <a:p>
            <a:r>
              <a:rPr lang="fi-FI" dirty="0" smtClean="0"/>
              <a:t>Mitä uutta koulutukselle?</a:t>
            </a:r>
          </a:p>
          <a:p>
            <a:r>
              <a:rPr lang="fi-FI" dirty="0" smtClean="0"/>
              <a:t>Käänteinen oppiminen (</a:t>
            </a:r>
            <a:r>
              <a:rPr lang="fi-FI" dirty="0" err="1" smtClean="0"/>
              <a:t>flipped</a:t>
            </a:r>
            <a:r>
              <a:rPr lang="fi-FI" dirty="0" smtClean="0"/>
              <a:t> </a:t>
            </a:r>
            <a:r>
              <a:rPr lang="fi-FI" dirty="0" err="1" smtClean="0"/>
              <a:t>classroom</a:t>
            </a:r>
            <a:r>
              <a:rPr lang="fi-FI" dirty="0" smtClean="0"/>
              <a:t>)</a:t>
            </a:r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57F81-626C-4028-BAF2-7949D2EDE597}" type="datetime1">
              <a:rPr lang="fi-FI" smtClean="0"/>
              <a:t>25.3.2015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Professori Kirsti Lonka 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7DCB-0D4E-004E-8727-65A0C5205DCE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727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957263" y="252413"/>
            <a:ext cx="8186737" cy="1116012"/>
          </a:xfrm>
        </p:spPr>
        <p:txBody>
          <a:bodyPr>
            <a:normAutofit fontScale="90000"/>
          </a:bodyPr>
          <a:lstStyle/>
          <a:p>
            <a:pPr algn="l"/>
            <a:r>
              <a:rPr lang="fi-FI" dirty="0" smtClean="0">
                <a:solidFill>
                  <a:srgbClr val="3366FF"/>
                </a:solidFill>
                <a:ea typeface="Tahoma" pitchFamily="34" charset="0"/>
                <a:cs typeface="Aharoni" pitchFamily="2" charset="-79"/>
              </a:rPr>
              <a:t>Miten kiinnostus syntyy? </a:t>
            </a:r>
            <a:br>
              <a:rPr lang="fi-FI" dirty="0" smtClean="0">
                <a:solidFill>
                  <a:srgbClr val="3366FF"/>
                </a:solidFill>
                <a:ea typeface="Tahoma" pitchFamily="34" charset="0"/>
                <a:cs typeface="Aharoni" pitchFamily="2" charset="-79"/>
              </a:rPr>
            </a:br>
            <a:r>
              <a:rPr lang="fi-FI" altLang="fi-FI" sz="2800" dirty="0" smtClean="0">
                <a:ea typeface="ヒラギノ角ゴ Pro W3" pitchFamily="-110" charset="-128"/>
              </a:rPr>
              <a:t>Neljän vaiheen malli  (</a:t>
            </a:r>
            <a:r>
              <a:rPr lang="fi-FI" altLang="fi-FI" sz="2800" dirty="0" err="1" smtClean="0">
                <a:ea typeface="ヒラギノ角ゴ Pro W3" pitchFamily="-110" charset="-128"/>
              </a:rPr>
              <a:t>Hidi</a:t>
            </a:r>
            <a:r>
              <a:rPr lang="fi-FI" altLang="fi-FI" sz="2800" dirty="0" smtClean="0">
                <a:ea typeface="ヒラギノ角ゴ Pro W3" pitchFamily="-110" charset="-128"/>
              </a:rPr>
              <a:t> &amp; </a:t>
            </a:r>
            <a:r>
              <a:rPr lang="fi-FI" altLang="fi-FI" sz="2800" dirty="0" err="1" smtClean="0">
                <a:ea typeface="ヒラギノ角ゴ Pro W3" pitchFamily="-110" charset="-128"/>
              </a:rPr>
              <a:t>Renninger</a:t>
            </a:r>
            <a:r>
              <a:rPr lang="fi-FI" altLang="fi-FI" sz="2800" dirty="0" smtClean="0">
                <a:ea typeface="ヒラギノ角ゴ Pro W3" pitchFamily="-110" charset="-128"/>
              </a:rPr>
              <a:t>, 2006)</a:t>
            </a:r>
            <a:endParaRPr lang="en-US" altLang="fi-FI" dirty="0" smtClean="0">
              <a:ea typeface="ヒラギノ角ゴ Pro W3" pitchFamily="-110" charset="-128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092700" y="1965325"/>
            <a:ext cx="4032250" cy="4749800"/>
          </a:xfrm>
        </p:spPr>
        <p:txBody>
          <a:bodyPr/>
          <a:lstStyle/>
          <a:p>
            <a:r>
              <a:rPr lang="fi-FI" altLang="fi-FI" sz="2800" b="1" smtClean="0">
                <a:ea typeface="ヒラギノ角ゴ Pro W3" pitchFamily="-110" charset="-128"/>
              </a:rPr>
              <a:t> Tilannesidonnainen    kiinnostus (CATCH)</a:t>
            </a:r>
            <a:endParaRPr lang="fi-FI" altLang="fi-FI" sz="2800" smtClean="0">
              <a:ea typeface="ヒラギノ角ゴ Pro W3" pitchFamily="-110" charset="-128"/>
            </a:endParaRPr>
          </a:p>
          <a:p>
            <a:pPr>
              <a:buFont typeface="Wingdings" pitchFamily="2" charset="2"/>
              <a:buNone/>
            </a:pPr>
            <a:r>
              <a:rPr lang="fi-FI" altLang="fi-FI" sz="2800" smtClean="0">
                <a:ea typeface="ヒラギノ角ゴ Pro W3" pitchFamily="-110" charset="-128"/>
              </a:rPr>
              <a:t>	1.  sytytetty</a:t>
            </a:r>
          </a:p>
          <a:p>
            <a:pPr>
              <a:buFont typeface="Wingdings" pitchFamily="2" charset="2"/>
              <a:buNone/>
            </a:pPr>
            <a:r>
              <a:rPr lang="fi-FI" altLang="fi-FI" sz="2800" smtClean="0">
                <a:ea typeface="ヒラギノ角ゴ Pro W3" pitchFamily="-110" charset="-128"/>
              </a:rPr>
              <a:t>	2.  ylläpidetty</a:t>
            </a:r>
          </a:p>
          <a:p>
            <a:r>
              <a:rPr lang="fi-FI" altLang="fi-FI" sz="2800" b="1" smtClean="0">
                <a:ea typeface="ヒラギノ角ゴ Pro W3" pitchFamily="-110" charset="-128"/>
              </a:rPr>
              <a:t> Henkilökohtainen kiinnostus (HOLD)</a:t>
            </a:r>
            <a:endParaRPr lang="fi-FI" altLang="fi-FI" sz="2800" smtClean="0">
              <a:ea typeface="ヒラギノ角ゴ Pro W3" pitchFamily="-110" charset="-128"/>
            </a:endParaRPr>
          </a:p>
          <a:p>
            <a:pPr>
              <a:buFont typeface="Wingdings" pitchFamily="2" charset="2"/>
              <a:buNone/>
            </a:pPr>
            <a:r>
              <a:rPr lang="fi-FI" altLang="fi-FI" sz="2800" smtClean="0">
                <a:ea typeface="ヒラギノ角ゴ Pro W3" pitchFamily="-110" charset="-128"/>
              </a:rPr>
              <a:t>	 3. kehkeytyvä</a:t>
            </a:r>
          </a:p>
          <a:p>
            <a:pPr>
              <a:buFont typeface="Wingdings" pitchFamily="2" charset="2"/>
              <a:buNone/>
            </a:pPr>
            <a:r>
              <a:rPr lang="fi-FI" altLang="fi-FI" sz="2800" smtClean="0">
                <a:ea typeface="ヒラギノ角ゴ Pro W3" pitchFamily="-110" charset="-128"/>
              </a:rPr>
              <a:t>	 4. hyvin kehittynyt</a:t>
            </a:r>
            <a:endParaRPr lang="en-US" altLang="fi-FI" sz="2800" smtClean="0">
              <a:ea typeface="ヒラギノ角ゴ Pro W3" pitchFamily="-110" charset="-128"/>
            </a:endParaRPr>
          </a:p>
        </p:txBody>
      </p:sp>
      <p:pic>
        <p:nvPicPr>
          <p:cNvPr id="29700" name="Picture 4" descr="BD18217_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7263" y="1155700"/>
            <a:ext cx="3527425" cy="4961197"/>
          </a:xfrm>
        </p:spPr>
      </p:pic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1503362" y="1801813"/>
            <a:ext cx="26892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10" charset="-128"/>
              </a:defRPr>
            </a:lvl9pPr>
          </a:lstStyle>
          <a:p>
            <a:pPr eaLnBrk="1" hangingPunct="1"/>
            <a:endParaRPr lang="fi-FI" altLang="fi-FI" sz="1600" b="1" dirty="0" smtClean="0"/>
          </a:p>
          <a:p>
            <a:pPr eaLnBrk="1" hangingPunct="1"/>
            <a:r>
              <a:rPr lang="fi-FI" altLang="fi-FI" sz="1600" b="1" dirty="0" smtClean="0"/>
              <a:t>KIINNOSTAVA</a:t>
            </a:r>
            <a:r>
              <a:rPr lang="fi-FI" altLang="fi-FI" sz="1600" b="1" dirty="0"/>
              <a:t/>
            </a:r>
            <a:br>
              <a:rPr lang="fi-FI" altLang="fi-FI" sz="1600" b="1" dirty="0"/>
            </a:br>
            <a:r>
              <a:rPr lang="fi-FI" altLang="fi-FI" sz="1600" b="1" dirty="0"/>
              <a:t>TAPAUS?</a:t>
            </a:r>
          </a:p>
          <a:p>
            <a:pPr eaLnBrk="1" hangingPunct="1"/>
            <a:r>
              <a:rPr lang="fi-FI" altLang="fi-FI" sz="1600" b="1" dirty="0"/>
              <a:t>	</a:t>
            </a:r>
            <a:r>
              <a:rPr lang="fi-FI" altLang="fi-FI" sz="1600" b="1" dirty="0" smtClean="0"/>
              <a:t>OUTO </a:t>
            </a:r>
            <a:r>
              <a:rPr lang="fi-FI" altLang="fi-FI" sz="1600" b="1" dirty="0"/>
              <a:t>JUTTU?</a:t>
            </a:r>
          </a:p>
          <a:p>
            <a:pPr eaLnBrk="1" hangingPunct="1"/>
            <a:r>
              <a:rPr lang="fi-FI" altLang="fi-FI" sz="1600" b="1" dirty="0"/>
              <a:t>	</a:t>
            </a:r>
            <a:r>
              <a:rPr lang="fi-FI" altLang="fi-FI" sz="1600" b="1" dirty="0" smtClean="0"/>
              <a:t>JÄNNÄ </a:t>
            </a:r>
            <a:r>
              <a:rPr lang="fi-FI" altLang="fi-FI" sz="1600" b="1" dirty="0"/>
              <a:t>TARINA?</a:t>
            </a:r>
          </a:p>
        </p:txBody>
      </p:sp>
      <p:sp>
        <p:nvSpPr>
          <p:cNvPr id="29702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10" charset="-128"/>
              </a:defRPr>
            </a:lvl9pPr>
          </a:lstStyle>
          <a:p>
            <a:pPr eaLnBrk="1" hangingPunct="1"/>
            <a:fld id="{ABA4198C-47C0-4D48-AEDA-C4E79823DE6F}" type="slidenum">
              <a:rPr lang="en-US" altLang="fi-FI" smtClean="0">
                <a:solidFill>
                  <a:schemeClr val="tx2"/>
                </a:solidFill>
              </a:rPr>
              <a:pPr eaLnBrk="1" hangingPunct="1"/>
              <a:t>7</a:t>
            </a:fld>
            <a:endParaRPr lang="en-US" altLang="fi-FI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59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81950" y="557805"/>
            <a:ext cx="7119937" cy="1093788"/>
          </a:xfrm>
        </p:spPr>
        <p:txBody>
          <a:bodyPr>
            <a:normAutofit fontScale="90000"/>
          </a:bodyPr>
          <a:lstStyle/>
          <a:p>
            <a:r>
              <a:rPr lang="fi-FI" altLang="fi-FI" dirty="0" smtClean="0">
                <a:ea typeface="ヒラギノ角ゴ Pro W3" pitchFamily="-110" charset="-128"/>
              </a:rPr>
              <a:t>MILLAINEN OPETUS SYNNYTTÄÄ KIINNOSTUSTA? (</a:t>
            </a:r>
            <a:r>
              <a:rPr lang="fi-FI" altLang="fi-FI" dirty="0" err="1" smtClean="0">
                <a:ea typeface="ヒラギノ角ゴ Pro W3" pitchFamily="-110" charset="-128"/>
              </a:rPr>
              <a:t>Tsai</a:t>
            </a:r>
            <a:r>
              <a:rPr lang="fi-FI" altLang="fi-FI" dirty="0" smtClean="0">
                <a:ea typeface="ヒラギノ角ゴ Pro W3" pitchFamily="-110" charset="-128"/>
              </a:rPr>
              <a:t> et </a:t>
            </a:r>
            <a:r>
              <a:rPr lang="fi-FI" altLang="fi-FI" dirty="0" err="1" smtClean="0">
                <a:ea typeface="ヒラギノ角ゴ Pro W3" pitchFamily="-110" charset="-128"/>
              </a:rPr>
              <a:t>al</a:t>
            </a:r>
            <a:r>
              <a:rPr lang="fi-FI" altLang="fi-FI" dirty="0" smtClean="0">
                <a:ea typeface="ヒラギノ角ゴ Pro W3" pitchFamily="-110" charset="-128"/>
              </a:rPr>
              <a:t>, 2008)</a:t>
            </a:r>
            <a:endParaRPr lang="en-US" altLang="fi-FI" dirty="0" smtClean="0">
              <a:ea typeface="ヒラギノ角ゴ Pro W3" pitchFamily="-110" charset="-128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37230" y="2005013"/>
            <a:ext cx="7801970" cy="4548187"/>
          </a:xfrm>
        </p:spPr>
        <p:txBody>
          <a:bodyPr/>
          <a:lstStyle/>
          <a:p>
            <a:r>
              <a:rPr lang="fi-FI" altLang="fi-FI" sz="2400" b="1" dirty="0" smtClean="0">
                <a:ea typeface="ヒラギノ角ゴ Pro W3" pitchFamily="-110" charset="-128"/>
              </a:rPr>
              <a:t>Oppitunnit, joissa aktivoidaan opiskelijoiden aiempaa tietoa ja tuetaan heidän ymmärtämistään, ja jossa tavoitteet ovat läpinäkyvät koetaan myös miellyttäviksi ja kiinnostaviksi</a:t>
            </a:r>
          </a:p>
          <a:p>
            <a:r>
              <a:rPr lang="fi-FI" altLang="fi-FI" sz="2400" b="1" dirty="0" smtClean="0">
                <a:ea typeface="ヒラギノ角ゴ Pro W3" pitchFamily="-110" charset="-128"/>
              </a:rPr>
              <a:t>Vähäinen osallisuus tai liika opettajan kontrolli vähentää kiinnostuksen tunnetta</a:t>
            </a:r>
          </a:p>
          <a:p>
            <a:endParaRPr lang="fi-FI" altLang="fi-FI" sz="2400" b="1" dirty="0">
              <a:ea typeface="ヒラギノ角ゴ Pro W3" pitchFamily="-110" charset="-128"/>
            </a:endParaRPr>
          </a:p>
          <a:p>
            <a:r>
              <a:rPr lang="fi-FI" altLang="fi-FI" sz="2400" b="1" u="sng" dirty="0" smtClean="0">
                <a:ea typeface="ヒラギノ角ゴ Pro W3" pitchFamily="-110" charset="-128"/>
              </a:rPr>
              <a:t>Motivaatio</a:t>
            </a:r>
            <a:r>
              <a:rPr lang="fi-FI" altLang="fi-FI" sz="2400" b="1" dirty="0" smtClean="0">
                <a:ea typeface="ヒラギノ角ゴ Pro W3" pitchFamily="-110" charset="-128"/>
              </a:rPr>
              <a:t> tarkoittaa, että toiminta sinänsä on kiinnostavaa ja mukaansatempaavaa, eikä tarvitse keskittyä ulkoisiin palkkioihin tai rangaistuksiin.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10" charset="-128"/>
              </a:defRPr>
            </a:lvl9pPr>
          </a:lstStyle>
          <a:p>
            <a:pPr eaLnBrk="1" hangingPunct="1"/>
            <a:fld id="{F223DAB8-78BF-492B-AB08-84612856D2E6}" type="slidenum">
              <a:rPr lang="en-GB" altLang="fi-FI" smtClean="0">
                <a:solidFill>
                  <a:schemeClr val="tx2"/>
                </a:solidFill>
              </a:rPr>
              <a:pPr eaLnBrk="1" hangingPunct="1"/>
              <a:t>8</a:t>
            </a:fld>
            <a:endParaRPr lang="en-GB" altLang="fi-FI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97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ruutu 7"/>
          <p:cNvSpPr txBox="1"/>
          <p:nvPr/>
        </p:nvSpPr>
        <p:spPr>
          <a:xfrm>
            <a:off x="291168" y="162461"/>
            <a:ext cx="8729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 smtClean="0">
                <a:solidFill>
                  <a:prstClr val="black"/>
                </a:solidFill>
              </a:rPr>
              <a:t>Oivaltavan oppimisen malli (Lonka, 2015)</a:t>
            </a:r>
            <a:endParaRPr lang="fi-FI" sz="4000" dirty="0">
              <a:solidFill>
                <a:prstClr val="black"/>
              </a:solidFill>
            </a:endParaRPr>
          </a:p>
        </p:txBody>
      </p:sp>
      <p:pic>
        <p:nvPicPr>
          <p:cNvPr id="10" name="Kuva 9"/>
          <p:cNvPicPr/>
          <p:nvPr/>
        </p:nvPicPr>
        <p:blipFill>
          <a:blip r:embed="rId2" cstate="print"/>
          <a:srcRect t="2658"/>
          <a:stretch>
            <a:fillRect/>
          </a:stretch>
        </p:blipFill>
        <p:spPr bwMode="auto">
          <a:xfrm>
            <a:off x="3898900" y="1075645"/>
            <a:ext cx="4673600" cy="46607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uorakulmio 1"/>
          <p:cNvSpPr/>
          <p:nvPr/>
        </p:nvSpPr>
        <p:spPr>
          <a:xfrm>
            <a:off x="4173139" y="5339878"/>
            <a:ext cx="46842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kern="1600" dirty="0" smtClean="0">
                <a:solidFill>
                  <a:srgbClr val="2DA2BF">
                    <a:lumMod val="50000"/>
                  </a:srgbClr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Kokonaisvaltainen oivaltavan oppimisen malli, </a:t>
            </a:r>
            <a:r>
              <a:rPr lang="fi-FI" sz="1600" kern="1600" dirty="0" err="1" smtClean="0">
                <a:solidFill>
                  <a:srgbClr val="2DA2BF">
                    <a:lumMod val="50000"/>
                  </a:srgbClr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Engaging</a:t>
            </a:r>
            <a:r>
              <a:rPr lang="fi-FI" sz="1600" kern="1600" dirty="0" smtClean="0">
                <a:solidFill>
                  <a:srgbClr val="2DA2BF">
                    <a:lumMod val="50000"/>
                  </a:srgbClr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 Learning </a:t>
            </a:r>
            <a:r>
              <a:rPr lang="fi-FI" sz="1600" kern="1600" dirty="0" err="1" smtClean="0">
                <a:solidFill>
                  <a:srgbClr val="2DA2BF">
                    <a:lumMod val="50000"/>
                  </a:srgbClr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fi-FI" sz="1600" kern="1600" dirty="0" smtClean="0">
                <a:solidFill>
                  <a:srgbClr val="2DA2BF">
                    <a:lumMod val="50000"/>
                  </a:srgbClr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 (Lonka, 2011; 2012).</a:t>
            </a:r>
            <a:endParaRPr lang="fi-FI" sz="1600" dirty="0">
              <a:solidFill>
                <a:srgbClr val="2DA2BF">
                  <a:lumMod val="50000"/>
                </a:srgbClr>
              </a:solidFill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291169" y="1728222"/>
            <a:ext cx="360773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smtClean="0">
                <a:solidFill>
                  <a:prstClr val="black"/>
                </a:solidFill>
              </a:rPr>
              <a:t>.</a:t>
            </a:r>
          </a:p>
          <a:p>
            <a:r>
              <a:rPr lang="fi-FI" sz="2000" dirty="0" smtClean="0">
                <a:solidFill>
                  <a:prstClr val="black"/>
                </a:solidFill>
              </a:rPr>
              <a:t>1. Diagnosoi! Aktivoi!</a:t>
            </a:r>
          </a:p>
          <a:p>
            <a:r>
              <a:rPr lang="fi-FI" sz="2000" dirty="0" smtClean="0">
                <a:solidFill>
                  <a:prstClr val="black"/>
                </a:solidFill>
              </a:rPr>
              <a:t>    Sytytä kiinnostus.</a:t>
            </a:r>
          </a:p>
          <a:p>
            <a:endParaRPr lang="fi-FI" sz="2000" dirty="0">
              <a:solidFill>
                <a:prstClr val="black"/>
              </a:solidFill>
            </a:endParaRPr>
          </a:p>
          <a:p>
            <a:r>
              <a:rPr lang="fi-FI" sz="2000" dirty="0" smtClean="0">
                <a:solidFill>
                  <a:prstClr val="black"/>
                </a:solidFill>
              </a:rPr>
              <a:t>2. Tue oppimista ja ajattelua. </a:t>
            </a:r>
          </a:p>
          <a:p>
            <a:r>
              <a:rPr lang="fi-FI" sz="2000" dirty="0">
                <a:solidFill>
                  <a:prstClr val="black"/>
                </a:solidFill>
              </a:rPr>
              <a:t> </a:t>
            </a:r>
            <a:r>
              <a:rPr lang="fi-FI" sz="2000" dirty="0" smtClean="0">
                <a:solidFill>
                  <a:prstClr val="black"/>
                </a:solidFill>
              </a:rPr>
              <a:t>    Ylläpidä  kiinnostusta.</a:t>
            </a:r>
          </a:p>
          <a:p>
            <a:endParaRPr lang="fi-FI" sz="2000" dirty="0">
              <a:solidFill>
                <a:prstClr val="black"/>
              </a:solidFill>
            </a:endParaRPr>
          </a:p>
          <a:p>
            <a:r>
              <a:rPr lang="fi-FI" sz="2000" dirty="0" smtClean="0">
                <a:solidFill>
                  <a:prstClr val="black"/>
                </a:solidFill>
              </a:rPr>
              <a:t>3. Tarkastele muutosta – ei vain    </a:t>
            </a:r>
          </a:p>
          <a:p>
            <a:r>
              <a:rPr lang="fi-FI" sz="2000" dirty="0">
                <a:solidFill>
                  <a:prstClr val="black"/>
                </a:solidFill>
              </a:rPr>
              <a:t> </a:t>
            </a:r>
            <a:r>
              <a:rPr lang="fi-FI" sz="2000" dirty="0" smtClean="0">
                <a:solidFill>
                  <a:prstClr val="black"/>
                </a:solidFill>
              </a:rPr>
              <a:t>    tiedon lisääntymistä. </a:t>
            </a:r>
          </a:p>
          <a:p>
            <a:r>
              <a:rPr lang="fi-FI" sz="2000" dirty="0">
                <a:solidFill>
                  <a:prstClr val="black"/>
                </a:solidFill>
              </a:rPr>
              <a:t> </a:t>
            </a:r>
            <a:r>
              <a:rPr lang="fi-FI" sz="2000" dirty="0" smtClean="0">
                <a:solidFill>
                  <a:prstClr val="black"/>
                </a:solidFill>
              </a:rPr>
              <a:t>    Syvennä kiinnostusta</a:t>
            </a:r>
          </a:p>
          <a:p>
            <a:endParaRPr lang="fi-FI" sz="2000" dirty="0" smtClean="0">
              <a:solidFill>
                <a:prstClr val="black"/>
              </a:solidFill>
            </a:endParaRPr>
          </a:p>
          <a:p>
            <a:endParaRPr lang="fi-FI" sz="2000" dirty="0">
              <a:solidFill>
                <a:prstClr val="black"/>
              </a:solidFill>
            </a:endParaRPr>
          </a:p>
          <a:p>
            <a:r>
              <a:rPr lang="fi-FI" sz="2000" dirty="0" smtClean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70800" y="1728222"/>
            <a:ext cx="2094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prstClr val="black"/>
                </a:solidFill>
              </a:rPr>
              <a:t>Sytytä </a:t>
            </a:r>
          </a:p>
          <a:p>
            <a:r>
              <a:rPr lang="fi-FI" dirty="0" smtClean="0">
                <a:solidFill>
                  <a:prstClr val="black"/>
                </a:solidFill>
              </a:rPr>
              <a:t>kiinnostus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69200" y="4394200"/>
            <a:ext cx="1478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prstClr val="black"/>
                </a:solidFill>
              </a:rPr>
              <a:t>Ylläpidä</a:t>
            </a:r>
          </a:p>
          <a:p>
            <a:r>
              <a:rPr lang="fi-FI" dirty="0" smtClean="0">
                <a:solidFill>
                  <a:prstClr val="black"/>
                </a:solidFill>
              </a:rPr>
              <a:t>kiinnostusta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1900" y="1485900"/>
            <a:ext cx="1322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prstClr val="black"/>
                </a:solidFill>
              </a:rPr>
              <a:t>Syvennä </a:t>
            </a:r>
          </a:p>
          <a:p>
            <a:r>
              <a:rPr lang="fi-FI" dirty="0" smtClean="0">
                <a:solidFill>
                  <a:prstClr val="black"/>
                </a:solidFill>
              </a:rPr>
              <a:t>kiinnostusta</a:t>
            </a:r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26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</TotalTime>
  <Words>1342</Words>
  <Application>Microsoft Office PowerPoint</Application>
  <PresentationFormat>Näytössä katseltava diaesitys (4:3)</PresentationFormat>
  <Paragraphs>321</Paragraphs>
  <Slides>34</Slides>
  <Notes>5</Notes>
  <HiddenSlides>0</HiddenSlides>
  <MMClips>0</MMClips>
  <ScaleCrop>false</ScaleCrop>
  <HeadingPairs>
    <vt:vector size="6" baseType="variant">
      <vt:variant>
        <vt:lpstr>Teema</vt:lpstr>
      </vt:variant>
      <vt:variant>
        <vt:i4>2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34</vt:i4>
      </vt:variant>
    </vt:vector>
  </HeadingPairs>
  <TitlesOfParts>
    <vt:vector size="37" baseType="lpstr">
      <vt:lpstr>Office Theme</vt:lpstr>
      <vt:lpstr>1_Office-teema</vt:lpstr>
      <vt:lpstr>Leike</vt:lpstr>
      <vt:lpstr>   Motivaatio ja oppiminen uudenlaisissa oppimisympäristöissä</vt:lpstr>
      <vt:lpstr>Mistä tulevaisuuden osaajia?</vt:lpstr>
      <vt:lpstr>Good students turn into bad innovators.</vt:lpstr>
      <vt:lpstr>Hyvinvoinnin haasteita koulussa</vt:lpstr>
      <vt:lpstr>Pohdintatehtävä:  Mitä muutospaineita koet juuri nyt?</vt:lpstr>
      <vt:lpstr>Tämän esityksen rakenne</vt:lpstr>
      <vt:lpstr>Miten kiinnostus syntyy?  Neljän vaiheen malli  (Hidi &amp; Renninger, 2006)</vt:lpstr>
      <vt:lpstr>MILLAINEN OPETUS SYNNYTTÄÄ KIINNOSTUSTA? (Tsai et al, 2008)</vt:lpstr>
      <vt:lpstr>PowerPoint-esitys</vt:lpstr>
      <vt:lpstr>Oppimisen kohteiden laajentaminen</vt:lpstr>
      <vt:lpstr>Ilmiölähtöisyys (Lonka ym. 2015)</vt:lpstr>
      <vt:lpstr>”Laajennettu työmuisti”</vt:lpstr>
      <vt:lpstr>Suuret ikäluokat (1940-1959)</vt:lpstr>
      <vt:lpstr>Sukupolvi X 1960-1980</vt:lpstr>
      <vt:lpstr>Sukupolvi Y 1981-1994</vt:lpstr>
      <vt:lpstr>Z &amp; Diginatiivit 1995-&gt;</vt:lpstr>
      <vt:lpstr>Diginatiivit (Prensky, 2001) </vt:lpstr>
      <vt:lpstr>Carr (2012) The Shallows. Norton.</vt:lpstr>
      <vt:lpstr>Diginatiivi ja muukalainen oppimassa </vt:lpstr>
      <vt:lpstr>Miten saada diginuoret innostumaan? </vt:lpstr>
      <vt:lpstr>Mitä uutta koulutukselle?</vt:lpstr>
      <vt:lpstr>KUN TULEVAT OPETTAJATKIN OVAT DIGINATIIVEJA…</vt:lpstr>
      <vt:lpstr>PowerPoint-esitys</vt:lpstr>
      <vt:lpstr>Video muuntojoustavista oppimisen tiloista opettajankoulutuksessa http://vimeo.com/60818003 By Mikko.I.Halonen  Taito- ja Taideaineet vimeo.com/HUFBS  Minerva-tori on tulevaisuuden opettajankoulutuksen tila, joka rakennettiin design-pääkaupunkivuonna 2012 prof Kirsti Longan johtaman ELE (Engaging Learning Environment) –hankkeen  ja käyttäytymistieteellisen tiedekunnan varoilla sekä RYM sisäympäristöt –hankkeen tuella. Erityisesti taito- ja taideaineiden opettajat ovat innostuneesti hyödyntäneet torin mahdollisuuksia.</vt:lpstr>
      <vt:lpstr>PowerPoint-esitys</vt:lpstr>
      <vt:lpstr>Oivaltava oppiminen – millaista on oivalluksen ilo?</vt:lpstr>
      <vt:lpstr>PowerPoint-esitys</vt:lpstr>
      <vt:lpstr>PowerPoint-esitys</vt:lpstr>
      <vt:lpstr>Käänteinen oppiminen eli Flipped classroom?  http://vimeo.com/62238077</vt:lpstr>
      <vt:lpstr>Matikan laitos ylösalaisin?</vt:lpstr>
      <vt:lpstr>RATKOMO</vt:lpstr>
      <vt:lpstr>EI MIKÄÄN HIGH-TECH RATKAISU </vt:lpstr>
      <vt:lpstr>PowerPoint-esitys</vt:lpstr>
      <vt:lpstr>Kirjallisuus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Dynamo Advertising</dc:creator>
  <cp:lastModifiedBy>Kokous</cp:lastModifiedBy>
  <cp:revision>332</cp:revision>
  <cp:lastPrinted>2015-03-24T20:41:05Z</cp:lastPrinted>
  <dcterms:created xsi:type="dcterms:W3CDTF">2013-12-10T12:45:51Z</dcterms:created>
  <dcterms:modified xsi:type="dcterms:W3CDTF">2015-03-25T09:44:21Z</dcterms:modified>
</cp:coreProperties>
</file>