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  <p:sldMasterId id="2147484019" r:id="rId2"/>
    <p:sldMasterId id="2147484027" r:id="rId3"/>
  </p:sldMasterIdLst>
  <p:notesMasterIdLst>
    <p:notesMasterId r:id="rId21"/>
  </p:notesMasterIdLst>
  <p:handoutMasterIdLst>
    <p:handoutMasterId r:id="rId22"/>
  </p:handoutMasterIdLst>
  <p:sldIdLst>
    <p:sldId id="471" r:id="rId4"/>
    <p:sldId id="472" r:id="rId5"/>
    <p:sldId id="433" r:id="rId6"/>
    <p:sldId id="465" r:id="rId7"/>
    <p:sldId id="476" r:id="rId8"/>
    <p:sldId id="470" r:id="rId9"/>
    <p:sldId id="466" r:id="rId10"/>
    <p:sldId id="469" r:id="rId11"/>
    <p:sldId id="478" r:id="rId12"/>
    <p:sldId id="435" r:id="rId13"/>
    <p:sldId id="477" r:id="rId14"/>
    <p:sldId id="479" r:id="rId15"/>
    <p:sldId id="482" r:id="rId16"/>
    <p:sldId id="483" r:id="rId17"/>
    <p:sldId id="484" r:id="rId18"/>
    <p:sldId id="481" r:id="rId19"/>
    <p:sldId id="474" r:id="rId20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63" autoAdjust="0"/>
    <p:restoredTop sz="94660"/>
  </p:normalViewPr>
  <p:slideViewPr>
    <p:cSldViewPr>
      <p:cViewPr>
        <p:scale>
          <a:sx n="70" d="100"/>
          <a:sy n="70" d="100"/>
        </p:scale>
        <p:origin x="-1013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53968253968247E-2"/>
          <c:y val="3.0526648736059789E-2"/>
          <c:w val="0.86349206349206353"/>
          <c:h val="0.8737796294899832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Vuosikate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5479">
              <a:solidFill>
                <a:schemeClr val="tx1"/>
              </a:solidFill>
              <a:prstDash val="solid"/>
            </a:ln>
          </c:spPr>
          <c:invertIfNegative val="0"/>
          <c:dPt>
            <c:idx val="22"/>
            <c:invertIfNegative val="0"/>
            <c:bubble3D val="0"/>
          </c:dPt>
          <c:dPt>
            <c:idx val="23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5479">
                <a:solidFill>
                  <a:schemeClr val="tx1"/>
                </a:solidFill>
                <a:prstDash val="solid"/>
              </a:ln>
            </c:spPr>
          </c:dPt>
          <c:dPt>
            <c:idx val="24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5479">
                <a:solidFill>
                  <a:schemeClr val="tx1"/>
                </a:solidFill>
                <a:prstDash val="solid"/>
              </a:ln>
            </c:spPr>
          </c:dPt>
          <c:dPt>
            <c:idx val="25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5479">
                <a:solidFill>
                  <a:schemeClr val="tx1"/>
                </a:solidFill>
                <a:prstDash val="solid"/>
              </a:ln>
            </c:spPr>
          </c:dPt>
          <c:dPt>
            <c:idx val="26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5479">
                <a:solidFill>
                  <a:schemeClr val="tx1"/>
                </a:solidFill>
                <a:prstDash val="solid"/>
              </a:ln>
            </c:spPr>
          </c:dPt>
          <c:dPt>
            <c:idx val="27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547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Sheet1!$B$1:$AC$1</c:f>
              <c:strCache>
                <c:ptCount val="28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</c:strCache>
            </c:strRef>
          </c:cat>
          <c:val>
            <c:numRef>
              <c:f>Sheet1!$B$2:$AC$2</c:f>
              <c:numCache>
                <c:formatCode>General</c:formatCode>
                <c:ptCount val="28"/>
                <c:pt idx="0">
                  <c:v>1.05</c:v>
                </c:pt>
                <c:pt idx="1">
                  <c:v>1.1399999999999999</c:v>
                </c:pt>
                <c:pt idx="2">
                  <c:v>1.73</c:v>
                </c:pt>
                <c:pt idx="3">
                  <c:v>1.92</c:v>
                </c:pt>
                <c:pt idx="4">
                  <c:v>2.12</c:v>
                </c:pt>
                <c:pt idx="5">
                  <c:v>1.93</c:v>
                </c:pt>
                <c:pt idx="6">
                  <c:v>1.25</c:v>
                </c:pt>
                <c:pt idx="7">
                  <c:v>1.49</c:v>
                </c:pt>
                <c:pt idx="8">
                  <c:v>1.5840000000000001</c:v>
                </c:pt>
                <c:pt idx="9">
                  <c:v>1.698</c:v>
                </c:pt>
                <c:pt idx="10">
                  <c:v>1.9530000000000001</c:v>
                </c:pt>
                <c:pt idx="11">
                  <c:v>2.2629999999999999</c:v>
                </c:pt>
                <c:pt idx="12">
                  <c:v>1.579</c:v>
                </c:pt>
                <c:pt idx="13">
                  <c:v>1.4379999999999999</c:v>
                </c:pt>
                <c:pt idx="14">
                  <c:v>1.4770000000000001</c:v>
                </c:pt>
                <c:pt idx="15">
                  <c:v>2.105</c:v>
                </c:pt>
                <c:pt idx="16">
                  <c:v>2.387</c:v>
                </c:pt>
                <c:pt idx="17">
                  <c:v>2.403</c:v>
                </c:pt>
                <c:pt idx="18">
                  <c:v>2.3069999999999999</c:v>
                </c:pt>
                <c:pt idx="19">
                  <c:v>3.024</c:v>
                </c:pt>
                <c:pt idx="20">
                  <c:v>2.5499999999999998</c:v>
                </c:pt>
                <c:pt idx="21">
                  <c:v>1.7909999999999999</c:v>
                </c:pt>
                <c:pt idx="22">
                  <c:v>2.673</c:v>
                </c:pt>
                <c:pt idx="23">
                  <c:v>2.4169999999999998</c:v>
                </c:pt>
                <c:pt idx="24">
                  <c:v>1.9279999999999999</c:v>
                </c:pt>
                <c:pt idx="25">
                  <c:v>1.673</c:v>
                </c:pt>
                <c:pt idx="26">
                  <c:v>1.6559999999999999</c:v>
                </c:pt>
                <c:pt idx="27">
                  <c:v>1.657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98993664"/>
        <c:axId val="98995200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Investoinnit, netto 1)</c:v>
                </c:pt>
              </c:strCache>
            </c:strRef>
          </c:tx>
          <c:spPr>
            <a:ln w="25400">
              <a:solidFill>
                <a:srgbClr val="C00000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dPt>
            <c:idx val="22"/>
            <c:bubble3D val="0"/>
          </c:dPt>
          <c:dPt>
            <c:idx val="23"/>
            <c:bubble3D val="0"/>
            <c:spPr>
              <a:ln w="25400">
                <a:solidFill>
                  <a:srgbClr val="C00000"/>
                </a:solidFill>
                <a:prstDash val="sysDash"/>
              </a:ln>
            </c:spPr>
          </c:dPt>
          <c:dPt>
            <c:idx val="24"/>
            <c:bubble3D val="0"/>
            <c:spPr>
              <a:ln w="25400">
                <a:solidFill>
                  <a:srgbClr val="C00000"/>
                </a:solidFill>
                <a:prstDash val="sysDash"/>
              </a:ln>
            </c:spPr>
          </c:dPt>
          <c:dPt>
            <c:idx val="25"/>
            <c:bubble3D val="0"/>
            <c:spPr>
              <a:ln w="25400">
                <a:solidFill>
                  <a:srgbClr val="C00000"/>
                </a:solidFill>
                <a:prstDash val="sysDash"/>
              </a:ln>
            </c:spPr>
          </c:dPt>
          <c:dPt>
            <c:idx val="26"/>
            <c:bubble3D val="0"/>
            <c:spPr>
              <a:ln w="25400">
                <a:solidFill>
                  <a:srgbClr val="C00000"/>
                </a:solidFill>
                <a:prstDash val="sysDash"/>
              </a:ln>
            </c:spPr>
          </c:dPt>
          <c:dPt>
            <c:idx val="27"/>
            <c:bubble3D val="0"/>
            <c:spPr>
              <a:ln w="25400">
                <a:solidFill>
                  <a:srgbClr val="C00000"/>
                </a:solidFill>
                <a:prstDash val="sysDash"/>
              </a:ln>
            </c:spPr>
          </c:dPt>
          <c:cat>
            <c:strRef>
              <c:f>Sheet1!$B$1:$AC$1</c:f>
              <c:strCache>
                <c:ptCount val="28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</c:strCache>
            </c:strRef>
          </c:cat>
          <c:val>
            <c:numRef>
              <c:f>Sheet1!$B$4:$AC$4</c:f>
              <c:numCache>
                <c:formatCode>General</c:formatCode>
                <c:ptCount val="28"/>
                <c:pt idx="0">
                  <c:v>1.9379999999999999</c:v>
                </c:pt>
                <c:pt idx="1">
                  <c:v>1.5149999999999999</c:v>
                </c:pt>
                <c:pt idx="2">
                  <c:v>1.1739999999999999</c:v>
                </c:pt>
                <c:pt idx="3">
                  <c:v>1.091</c:v>
                </c:pt>
                <c:pt idx="4">
                  <c:v>0.94499999999999995</c:v>
                </c:pt>
                <c:pt idx="5">
                  <c:v>1.425</c:v>
                </c:pt>
                <c:pt idx="6">
                  <c:v>1.7090000000000001</c:v>
                </c:pt>
                <c:pt idx="7">
                  <c:v>1.6910000000000001</c:v>
                </c:pt>
                <c:pt idx="8">
                  <c:v>1.333</c:v>
                </c:pt>
                <c:pt idx="9">
                  <c:v>1.675</c:v>
                </c:pt>
                <c:pt idx="10">
                  <c:v>2.3370000000000002</c:v>
                </c:pt>
                <c:pt idx="11">
                  <c:v>2.109</c:v>
                </c:pt>
                <c:pt idx="12">
                  <c:v>2.327</c:v>
                </c:pt>
                <c:pt idx="13">
                  <c:v>2.4489999999999998</c:v>
                </c:pt>
                <c:pt idx="14">
                  <c:v>2.0960000000000001</c:v>
                </c:pt>
                <c:pt idx="15">
                  <c:v>1.776</c:v>
                </c:pt>
                <c:pt idx="16">
                  <c:v>2.68</c:v>
                </c:pt>
                <c:pt idx="17">
                  <c:v>3.0059999999999998</c:v>
                </c:pt>
                <c:pt idx="18">
                  <c:v>3.0790000000000002</c:v>
                </c:pt>
                <c:pt idx="19">
                  <c:v>3.016</c:v>
                </c:pt>
                <c:pt idx="20">
                  <c:v>3.3239999999999998</c:v>
                </c:pt>
                <c:pt idx="21">
                  <c:v>3.4729999999999999</c:v>
                </c:pt>
                <c:pt idx="22">
                  <c:v>3.8250000000000002</c:v>
                </c:pt>
                <c:pt idx="23">
                  <c:v>3.82</c:v>
                </c:pt>
                <c:pt idx="24">
                  <c:v>3.82</c:v>
                </c:pt>
                <c:pt idx="25">
                  <c:v>3.8</c:v>
                </c:pt>
                <c:pt idx="26">
                  <c:v>3.78</c:v>
                </c:pt>
                <c:pt idx="27">
                  <c:v>3.76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993664"/>
        <c:axId val="98995200"/>
      </c:line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Poistot</c:v>
                </c:pt>
              </c:strCache>
            </c:strRef>
          </c:tx>
          <c:spPr>
            <a:ln w="25400">
              <a:solidFill>
                <a:schemeClr val="tx2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dPt>
            <c:idx val="22"/>
            <c:bubble3D val="0"/>
          </c:dPt>
          <c:dPt>
            <c:idx val="23"/>
            <c:bubble3D val="0"/>
            <c:spPr>
              <a:ln w="25400">
                <a:solidFill>
                  <a:schemeClr val="tx2"/>
                </a:solidFill>
                <a:prstDash val="sysDash"/>
              </a:ln>
            </c:spPr>
          </c:dPt>
          <c:dPt>
            <c:idx val="24"/>
            <c:bubble3D val="0"/>
            <c:spPr>
              <a:ln w="25400">
                <a:solidFill>
                  <a:schemeClr val="tx2"/>
                </a:solidFill>
                <a:prstDash val="sysDash"/>
              </a:ln>
            </c:spPr>
          </c:dPt>
          <c:dPt>
            <c:idx val="25"/>
            <c:bubble3D val="0"/>
            <c:spPr>
              <a:ln w="25400">
                <a:solidFill>
                  <a:schemeClr val="tx2"/>
                </a:solidFill>
                <a:prstDash val="sysDash"/>
              </a:ln>
            </c:spPr>
          </c:dPt>
          <c:dPt>
            <c:idx val="26"/>
            <c:bubble3D val="0"/>
            <c:spPr>
              <a:ln w="25400">
                <a:solidFill>
                  <a:schemeClr val="tx2"/>
                </a:solidFill>
                <a:prstDash val="sysDash"/>
              </a:ln>
            </c:spPr>
          </c:dPt>
          <c:dPt>
            <c:idx val="27"/>
            <c:bubble3D val="0"/>
            <c:spPr>
              <a:ln w="25400">
                <a:solidFill>
                  <a:schemeClr val="tx2"/>
                </a:solidFill>
                <a:prstDash val="sysDash"/>
              </a:ln>
            </c:spPr>
          </c:dPt>
          <c:cat>
            <c:strRef>
              <c:f>Sheet1!$B$1:$AC$1</c:f>
              <c:strCache>
                <c:ptCount val="28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28"/>
                <c:pt idx="6">
                  <c:v>1.216</c:v>
                </c:pt>
                <c:pt idx="7">
                  <c:v>1.274</c:v>
                </c:pt>
                <c:pt idx="8">
                  <c:v>1.36</c:v>
                </c:pt>
                <c:pt idx="9">
                  <c:v>1.421</c:v>
                </c:pt>
                <c:pt idx="10">
                  <c:v>1.45</c:v>
                </c:pt>
                <c:pt idx="11">
                  <c:v>1.5589999999999999</c:v>
                </c:pt>
                <c:pt idx="12">
                  <c:v>1.611</c:v>
                </c:pt>
                <c:pt idx="13">
                  <c:v>1.6919999999999999</c:v>
                </c:pt>
                <c:pt idx="14">
                  <c:v>1.7569999999999999</c:v>
                </c:pt>
                <c:pt idx="15">
                  <c:v>1.78</c:v>
                </c:pt>
                <c:pt idx="16">
                  <c:v>1.839</c:v>
                </c:pt>
                <c:pt idx="17">
                  <c:v>1.9430000000000001</c:v>
                </c:pt>
                <c:pt idx="18">
                  <c:v>2.036</c:v>
                </c:pt>
                <c:pt idx="19">
                  <c:v>2.1560000000000001</c:v>
                </c:pt>
                <c:pt idx="20">
                  <c:v>2.2290000000000001</c:v>
                </c:pt>
                <c:pt idx="21">
                  <c:v>2.4020000000000001</c:v>
                </c:pt>
                <c:pt idx="22">
                  <c:v>2.5739999999999998</c:v>
                </c:pt>
                <c:pt idx="23">
                  <c:v>2.6739999999999999</c:v>
                </c:pt>
                <c:pt idx="24">
                  <c:v>2.774</c:v>
                </c:pt>
                <c:pt idx="25">
                  <c:v>2.8740000000000001</c:v>
                </c:pt>
                <c:pt idx="26">
                  <c:v>2.9740000000000002</c:v>
                </c:pt>
                <c:pt idx="27">
                  <c:v>3.0739999999999998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996992"/>
        <c:axId val="98998528"/>
      </c:lineChart>
      <c:catAx>
        <c:axId val="9899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19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989952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8995200"/>
        <c:scaling>
          <c:orientation val="minMax"/>
          <c:max val="4"/>
          <c:min val="0"/>
        </c:scaling>
        <c:delete val="0"/>
        <c:axPos val="l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out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63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98993664"/>
        <c:crosses val="autoZero"/>
        <c:crossBetween val="between"/>
        <c:majorUnit val="0.5"/>
        <c:minorUnit val="0.1"/>
      </c:valAx>
      <c:catAx>
        <c:axId val="98996992"/>
        <c:scaling>
          <c:orientation val="minMax"/>
        </c:scaling>
        <c:delete val="1"/>
        <c:axPos val="b"/>
        <c:majorTickMark val="out"/>
        <c:minorTickMark val="none"/>
        <c:tickLblPos val="nextTo"/>
        <c:crossAx val="98998528"/>
        <c:crosses val="autoZero"/>
        <c:auto val="0"/>
        <c:lblAlgn val="ctr"/>
        <c:lblOffset val="100"/>
        <c:noMultiLvlLbl val="0"/>
      </c:catAx>
      <c:valAx>
        <c:axId val="98998528"/>
        <c:scaling>
          <c:orientation val="minMax"/>
          <c:max val="4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63" b="0" i="0" u="none" strike="noStrike" baseline="0">
                <a:solidFill>
                  <a:srgbClr val="333399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98996992"/>
        <c:crosses val="max"/>
        <c:crossBetween val="between"/>
      </c:valAx>
      <c:spPr>
        <a:noFill/>
        <a:ln w="1547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107796513545883"/>
          <c:y val="7.8079623608692736E-2"/>
          <c:w val="0.29765224062358336"/>
          <c:h val="0.1396237114196342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  <c:txPr>
        <a:bodyPr/>
        <a:lstStyle/>
        <a:p>
          <a:pPr>
            <a:defRPr sz="135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C9575-EB33-417E-8A81-657DC27300A1}" type="datetimeFigureOut">
              <a:rPr lang="fi-FI" smtClean="0"/>
              <a:t>21.1.2015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0143F-4387-4594-8345-C27B8108A9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0258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21.1.2015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107F-6F80-47C1-95E5-A8F8A6DE3C4C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Esko Korhonen 9.10.2014</a:t>
            </a: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9.10.2014</a:t>
            </a:r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3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7219" y="3583120"/>
            <a:ext cx="8239125" cy="492125"/>
          </a:xfrm>
        </p:spPr>
        <p:txBody>
          <a:bodyPr/>
          <a:lstStyle>
            <a:lvl1pPr marL="0" indent="0" algn="ctr">
              <a:buFontTx/>
              <a:buNone/>
              <a:defRPr sz="2000" smtClean="0">
                <a:solidFill>
                  <a:srgbClr val="46464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138" y="2924357"/>
            <a:ext cx="8239125" cy="509587"/>
          </a:xfrm>
        </p:spPr>
        <p:txBody>
          <a:bodyPr/>
          <a:lstStyle>
            <a:lvl1pPr>
              <a:defRPr smtClean="0">
                <a:solidFill>
                  <a:srgbClr val="005F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 smtClean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 </a:t>
            </a:r>
            <a:fld id="{2A1E1B4A-B8D0-4DF1-B52E-69A69A973325}" type="datetime1">
              <a:rPr lang="fi-FI" smtClean="0"/>
              <a:pPr>
                <a:defRPr/>
              </a:pPr>
              <a:t>21.1.2015</a:t>
            </a:fld>
            <a:r>
              <a:rPr lang="fi-FI" dirty="0" smtClean="0"/>
              <a:t>  Page </a:t>
            </a:r>
            <a:fld id="{3D206CF9-7B0B-46BE-A7F8-A3E4506BB46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464646"/>
                </a:solidFill>
              </a:rPr>
              <a:t>Esko Korhonen 8.1.2015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9" y="229961"/>
            <a:ext cx="1657458" cy="790279"/>
          </a:xfrm>
          <a:prstGeom prst="rect">
            <a:avLst/>
          </a:prstGeom>
        </p:spPr>
      </p:pic>
      <p:cxnSp>
        <p:nvCxnSpPr>
          <p:cNvPr id="12" name="Suora yhdysviiva 11"/>
          <p:cNvCxnSpPr/>
          <p:nvPr userDrawn="1"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E95D0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Ellipsi 2"/>
          <p:cNvSpPr/>
          <p:nvPr userDrawn="1"/>
        </p:nvSpPr>
        <p:spPr bwMode="auto">
          <a:xfrm>
            <a:off x="1363623" y="6113423"/>
            <a:ext cx="285829" cy="285829"/>
          </a:xfrm>
          <a:prstGeom prst="ellipse">
            <a:avLst/>
          </a:prstGeom>
          <a:solidFill>
            <a:srgbClr val="E95D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8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/>
              <a:t>  Page </a:t>
            </a:r>
            <a:fld id="{54992FB8-7E72-4A98-B630-A47E8B13A455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464646"/>
                </a:solidFill>
              </a:rPr>
              <a:t>Esko Korhonen 3.12.2014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388100"/>
            <a:ext cx="987425" cy="338239"/>
          </a:xfrm>
          <a:prstGeom prst="rect">
            <a:avLst/>
          </a:prstGeom>
        </p:spPr>
      </p:pic>
      <p:sp>
        <p:nvSpPr>
          <p:cNvPr id="7" name="Ellipsi 6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rgbClr val="E95D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7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F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184926"/>
            <a:ext cx="8229600" cy="6080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464646">
                    <a:lumMod val="40000"/>
                    <a:lumOff val="60000"/>
                  </a:srgbClr>
                </a:solidFill>
              </a:rPr>
              <a:t>Esko Korhonen 3.12.2014</a:t>
            </a:r>
            <a:endParaRPr lang="fi-FI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smtClean="0"/>
              <a:t>  Page </a:t>
            </a:r>
            <a:fld id="{EB7EC751-C128-4BC6-B06C-92EC109D3C79}" type="slidenum">
              <a:rPr lang="fi-FI" sz="800" smtClean="0"/>
              <a:pPr/>
              <a:t>‹#›</a:t>
            </a:fld>
            <a:endParaRPr lang="fi-FI" sz="800" dirty="0"/>
          </a:p>
        </p:txBody>
      </p:sp>
      <p:cxnSp>
        <p:nvCxnSpPr>
          <p:cNvPr id="10" name="Suora yhdysviiva 9"/>
          <p:cNvCxnSpPr/>
          <p:nvPr userDrawn="1"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E95D0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Ellipsi 10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8" y="6381120"/>
            <a:ext cx="98789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0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/>
              <a:t>  Page </a:t>
            </a:r>
            <a:fld id="{F5D34F43-AC36-4399-81A8-6B0807CBA859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464646"/>
                </a:solidFill>
              </a:rPr>
              <a:t>Esko Korhonen 3.12.2014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388100"/>
            <a:ext cx="987425" cy="338239"/>
          </a:xfrm>
          <a:prstGeom prst="rect">
            <a:avLst/>
          </a:prstGeom>
        </p:spPr>
      </p:pic>
      <p:sp>
        <p:nvSpPr>
          <p:cNvPr id="6" name="Ellipsi 5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rgbClr val="E95D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 dirty="0" err="1" smtClean="0"/>
              <a:t>Otsikko</a:t>
            </a:r>
            <a:endParaRPr lang="fi-FI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0" y="1293813"/>
            <a:ext cx="3931200" cy="475297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71489" y="6388802"/>
            <a:ext cx="967292" cy="338400"/>
            <a:chOff x="471489" y="6388802"/>
            <a:chExt cx="967292" cy="338400"/>
          </a:xfrm>
        </p:grpSpPr>
        <p:pic>
          <p:nvPicPr>
            <p:cNvPr id="8" name="Kuv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7"/>
            <a:stretch/>
          </p:blipFill>
          <p:spPr>
            <a:xfrm>
              <a:off x="471489" y="6388802"/>
              <a:ext cx="792536" cy="338400"/>
            </a:xfrm>
            <a:prstGeom prst="rect">
              <a:avLst/>
            </a:prstGeom>
          </p:spPr>
        </p:pic>
        <p:sp>
          <p:nvSpPr>
            <p:cNvPr id="9" name="Ellipsi 10"/>
            <p:cNvSpPr/>
            <p:nvPr userDrawn="1"/>
          </p:nvSpPr>
          <p:spPr bwMode="auto">
            <a:xfrm>
              <a:off x="1309181" y="6554261"/>
              <a:ext cx="129600" cy="1296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 sz="1200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0400" y="6491288"/>
            <a:ext cx="1996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r>
              <a:rPr lang="fi-FI" dirty="0" smtClean="0"/>
              <a:t>Päiväys: </a:t>
            </a:r>
            <a:r>
              <a:rPr lang="fi-FI" dirty="0" err="1" smtClean="0"/>
              <a:t>pp.kk.vvvv</a:t>
            </a:r>
            <a:r>
              <a:rPr lang="fi-FI" dirty="0" smtClean="0"/>
              <a:t>    Sivu </a:t>
            </a:r>
            <a:fld id="{EB7EC751-C128-4BC6-B06C-92EC109D3C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0" r="18003"/>
          <a:stretch/>
        </p:blipFill>
        <p:spPr>
          <a:xfrm>
            <a:off x="471489" y="1302081"/>
            <a:ext cx="3900489" cy="483412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31892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7219" y="3583120"/>
            <a:ext cx="8239125" cy="492125"/>
          </a:xfrm>
        </p:spPr>
        <p:txBody>
          <a:bodyPr/>
          <a:lstStyle>
            <a:lvl1pPr marL="0" indent="0" algn="ctr">
              <a:buFontTx/>
              <a:buNone/>
              <a:defRPr sz="2000" smtClean="0">
                <a:solidFill>
                  <a:srgbClr val="46464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138" y="2924357"/>
            <a:ext cx="8239125" cy="509587"/>
          </a:xfrm>
        </p:spPr>
        <p:txBody>
          <a:bodyPr/>
          <a:lstStyle>
            <a:lvl1pPr>
              <a:defRPr smtClean="0">
                <a:solidFill>
                  <a:srgbClr val="005F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 smtClean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 </a:t>
            </a:r>
            <a:fld id="{2A1E1B4A-B8D0-4DF1-B52E-69A69A973325}" type="datetime1">
              <a:rPr lang="fi-FI" smtClean="0"/>
              <a:pPr>
                <a:defRPr/>
              </a:pPr>
              <a:t>21.1.2015</a:t>
            </a:fld>
            <a:r>
              <a:rPr lang="fi-FI" dirty="0" smtClean="0"/>
              <a:t>  Page </a:t>
            </a:r>
            <a:fld id="{3D206CF9-7B0B-46BE-A7F8-A3E4506BB46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464646"/>
                </a:solidFill>
              </a:rPr>
              <a:t>Esko Korhonen 8.1.2015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9" y="229961"/>
            <a:ext cx="1657458" cy="790279"/>
          </a:xfrm>
          <a:prstGeom prst="rect">
            <a:avLst/>
          </a:prstGeom>
        </p:spPr>
      </p:pic>
      <p:cxnSp>
        <p:nvCxnSpPr>
          <p:cNvPr id="12" name="Suora yhdysviiva 11"/>
          <p:cNvCxnSpPr/>
          <p:nvPr userDrawn="1"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E95D0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Ellipsi 2"/>
          <p:cNvSpPr/>
          <p:nvPr userDrawn="1"/>
        </p:nvSpPr>
        <p:spPr bwMode="auto">
          <a:xfrm>
            <a:off x="1363623" y="6113423"/>
            <a:ext cx="285829" cy="285829"/>
          </a:xfrm>
          <a:prstGeom prst="ellipse">
            <a:avLst/>
          </a:prstGeom>
          <a:solidFill>
            <a:srgbClr val="E95D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4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3813"/>
            <a:ext cx="8229600" cy="4752975"/>
          </a:xfrm>
        </p:spPr>
        <p:txBody>
          <a:bodyPr/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 dirty="0"/>
              <a:t>  Page </a:t>
            </a:r>
            <a:fld id="{5DD9209F-FA31-42D0-9C51-079867EBFC81}" type="slidenum">
              <a:rPr lang="fi-FI" sz="800"/>
              <a:pPr/>
              <a:t>‹#›</a:t>
            </a:fld>
            <a:endParaRPr lang="fi-FI" sz="8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prstClr val="black"/>
                </a:solidFill>
              </a:rPr>
              <a:t>Esko Korhonen 8.1.2015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388100"/>
            <a:ext cx="987425" cy="338239"/>
          </a:xfrm>
          <a:prstGeom prst="rect">
            <a:avLst/>
          </a:prstGeom>
        </p:spPr>
      </p:pic>
      <p:sp>
        <p:nvSpPr>
          <p:cNvPr id="9" name="Ellipsi 8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rgbClr val="E95D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93813"/>
            <a:ext cx="4038600" cy="4752975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93813"/>
            <a:ext cx="4038600" cy="4752975"/>
          </a:xfrm>
        </p:spPr>
        <p:txBody>
          <a:bodyPr/>
          <a:lstStyle>
            <a:lvl1pPr>
              <a:defRPr sz="2000">
                <a:solidFill>
                  <a:srgbClr val="464646"/>
                </a:solidFill>
              </a:defRPr>
            </a:lvl1pPr>
            <a:lvl2pPr>
              <a:defRPr sz="1800">
                <a:solidFill>
                  <a:srgbClr val="464646"/>
                </a:solidFill>
              </a:defRPr>
            </a:lvl2pPr>
            <a:lvl3pPr>
              <a:defRPr sz="1600">
                <a:solidFill>
                  <a:srgbClr val="464646"/>
                </a:solidFill>
              </a:defRPr>
            </a:lvl3pPr>
            <a:lvl4pPr>
              <a:defRPr sz="1400">
                <a:solidFill>
                  <a:srgbClr val="464646"/>
                </a:solidFill>
              </a:defRPr>
            </a:lvl4pPr>
            <a:lvl5pPr>
              <a:defRPr sz="1200">
                <a:solidFill>
                  <a:srgbClr val="46464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/>
              <a:t>  Page </a:t>
            </a:r>
            <a:fld id="{A0C3BF9A-0CA7-4480-B906-DA1F9F412E82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prstClr val="black"/>
                </a:solidFill>
              </a:rPr>
              <a:t>Esko Korhonen 8.1.2015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388100"/>
            <a:ext cx="987425" cy="338239"/>
          </a:xfrm>
          <a:prstGeom prst="rect">
            <a:avLst/>
          </a:prstGeom>
        </p:spPr>
      </p:pic>
      <p:sp>
        <p:nvSpPr>
          <p:cNvPr id="9" name="Ellipsi 8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rgbClr val="E95D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7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/>
              <a:t>  Page </a:t>
            </a:r>
            <a:fld id="{54992FB8-7E72-4A98-B630-A47E8B13A455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464646"/>
                </a:solidFill>
              </a:rPr>
              <a:t>Esko Korhonen 8.1.2015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388100"/>
            <a:ext cx="987425" cy="338239"/>
          </a:xfrm>
          <a:prstGeom prst="rect">
            <a:avLst/>
          </a:prstGeom>
        </p:spPr>
      </p:pic>
      <p:sp>
        <p:nvSpPr>
          <p:cNvPr id="7" name="Ellipsi 6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rgbClr val="E95D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7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F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184926"/>
            <a:ext cx="8229600" cy="6080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464646">
                    <a:lumMod val="40000"/>
                    <a:lumOff val="60000"/>
                  </a:srgbClr>
                </a:solidFill>
              </a:rPr>
              <a:t>Esko Korhonen 8.1.2015</a:t>
            </a:r>
            <a:endParaRPr lang="fi-FI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smtClean="0"/>
              <a:t>  Page </a:t>
            </a:r>
            <a:fld id="{EB7EC751-C128-4BC6-B06C-92EC109D3C79}" type="slidenum">
              <a:rPr lang="fi-FI" sz="800" smtClean="0"/>
              <a:pPr/>
              <a:t>‹#›</a:t>
            </a:fld>
            <a:endParaRPr lang="fi-FI" sz="800" dirty="0"/>
          </a:p>
        </p:txBody>
      </p:sp>
      <p:cxnSp>
        <p:nvCxnSpPr>
          <p:cNvPr id="10" name="Suora yhdysviiva 9"/>
          <p:cNvCxnSpPr/>
          <p:nvPr userDrawn="1"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E95D0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Ellipsi 10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8" y="6381120"/>
            <a:ext cx="98789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1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/>
              <a:t>  Page </a:t>
            </a:r>
            <a:fld id="{F5D34F43-AC36-4399-81A8-6B0807CBA859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464646"/>
                </a:solidFill>
              </a:rPr>
              <a:t>Esko Korhonen 8.1.2015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388100"/>
            <a:ext cx="987425" cy="338239"/>
          </a:xfrm>
          <a:prstGeom prst="rect">
            <a:avLst/>
          </a:prstGeom>
        </p:spPr>
      </p:pic>
      <p:sp>
        <p:nvSpPr>
          <p:cNvPr id="6" name="Ellipsi 5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rgbClr val="E95D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2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3813"/>
            <a:ext cx="8229600" cy="4752975"/>
          </a:xfrm>
        </p:spPr>
        <p:txBody>
          <a:bodyPr/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 dirty="0"/>
              <a:t>  Page </a:t>
            </a:r>
            <a:fld id="{5DD9209F-FA31-42D0-9C51-079867EBFC81}" type="slidenum">
              <a:rPr lang="fi-FI" sz="800"/>
              <a:pPr/>
              <a:t>‹#›</a:t>
            </a:fld>
            <a:endParaRPr lang="fi-FI" sz="8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prstClr val="black"/>
                </a:solidFill>
              </a:rPr>
              <a:t>Esko Korhonen 8.1.2015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388100"/>
            <a:ext cx="987425" cy="338239"/>
          </a:xfrm>
          <a:prstGeom prst="rect">
            <a:avLst/>
          </a:prstGeom>
        </p:spPr>
      </p:pic>
      <p:sp>
        <p:nvSpPr>
          <p:cNvPr id="9" name="Ellipsi 8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rgbClr val="E95D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9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93813"/>
            <a:ext cx="4038600" cy="4752975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93813"/>
            <a:ext cx="4038600" cy="4752975"/>
          </a:xfrm>
        </p:spPr>
        <p:txBody>
          <a:bodyPr/>
          <a:lstStyle>
            <a:lvl1pPr>
              <a:defRPr sz="2000">
                <a:solidFill>
                  <a:srgbClr val="464646"/>
                </a:solidFill>
              </a:defRPr>
            </a:lvl1pPr>
            <a:lvl2pPr>
              <a:defRPr sz="1800">
                <a:solidFill>
                  <a:srgbClr val="464646"/>
                </a:solidFill>
              </a:defRPr>
            </a:lvl2pPr>
            <a:lvl3pPr>
              <a:defRPr sz="1600">
                <a:solidFill>
                  <a:srgbClr val="464646"/>
                </a:solidFill>
              </a:defRPr>
            </a:lvl3pPr>
            <a:lvl4pPr>
              <a:defRPr sz="1400">
                <a:solidFill>
                  <a:srgbClr val="464646"/>
                </a:solidFill>
              </a:defRPr>
            </a:lvl4pPr>
            <a:lvl5pPr>
              <a:defRPr sz="1200">
                <a:solidFill>
                  <a:srgbClr val="46464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/>
              <a:t>  Page </a:t>
            </a:r>
            <a:fld id="{A0C3BF9A-0CA7-4480-B906-DA1F9F412E82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prstClr val="black"/>
                </a:solidFill>
              </a:rPr>
              <a:t>Esko Korhonen 8.1.2015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388100"/>
            <a:ext cx="987425" cy="338239"/>
          </a:xfrm>
          <a:prstGeom prst="rect">
            <a:avLst/>
          </a:prstGeom>
        </p:spPr>
      </p:pic>
      <p:sp>
        <p:nvSpPr>
          <p:cNvPr id="9" name="Ellipsi 8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rgbClr val="E95D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6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/>
              <a:t>  Page </a:t>
            </a:r>
            <a:fld id="{54992FB8-7E72-4A98-B630-A47E8B13A455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464646"/>
                </a:solidFill>
              </a:rPr>
              <a:t>Esko Korhonen 8.1.2015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388100"/>
            <a:ext cx="987425" cy="338239"/>
          </a:xfrm>
          <a:prstGeom prst="rect">
            <a:avLst/>
          </a:prstGeom>
        </p:spPr>
      </p:pic>
      <p:sp>
        <p:nvSpPr>
          <p:cNvPr id="7" name="Ellipsi 6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rgbClr val="E95D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12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F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184926"/>
            <a:ext cx="8229600" cy="6080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464646">
                    <a:lumMod val="40000"/>
                    <a:lumOff val="60000"/>
                  </a:srgbClr>
                </a:solidFill>
              </a:rPr>
              <a:t>Esko Korhonen 8.1.2015</a:t>
            </a:r>
            <a:endParaRPr lang="fi-FI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fld id="{BCC369D7-AD67-4007-8CD9-AD74EEED516B}" type="datetime1">
              <a:rPr lang="fi-FI" sz="800" smtClean="0"/>
              <a:pPr/>
              <a:t>21.1.2015</a:t>
            </a:fld>
            <a:r>
              <a:rPr lang="fi-FI" sz="800" smtClean="0"/>
              <a:t>  Page </a:t>
            </a:r>
            <a:fld id="{EB7EC751-C128-4BC6-B06C-92EC109D3C79}" type="slidenum">
              <a:rPr lang="fi-FI" sz="800" smtClean="0"/>
              <a:pPr/>
              <a:t>‹#›</a:t>
            </a:fld>
            <a:endParaRPr lang="fi-FI" sz="800" dirty="0"/>
          </a:p>
        </p:txBody>
      </p:sp>
      <p:cxnSp>
        <p:nvCxnSpPr>
          <p:cNvPr id="10" name="Suora yhdysviiva 9"/>
          <p:cNvCxnSpPr/>
          <p:nvPr userDrawn="1"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E95D0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Ellipsi 10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8" y="6381120"/>
            <a:ext cx="98789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3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/>
              <a:t>  Page </a:t>
            </a:r>
            <a:fld id="{F5D34F43-AC36-4399-81A8-6B0807CBA859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464646"/>
                </a:solidFill>
              </a:rPr>
              <a:t>Esko Korhonen 8.1.2015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388100"/>
            <a:ext cx="987425" cy="338239"/>
          </a:xfrm>
          <a:prstGeom prst="rect">
            <a:avLst/>
          </a:prstGeom>
        </p:spPr>
      </p:pic>
      <p:sp>
        <p:nvSpPr>
          <p:cNvPr id="6" name="Ellipsi 5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rgbClr val="E95D0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5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7219" y="3583120"/>
            <a:ext cx="8239125" cy="492125"/>
          </a:xfrm>
        </p:spPr>
        <p:txBody>
          <a:bodyPr/>
          <a:lstStyle>
            <a:lvl1pPr marL="0" indent="0" algn="ctr">
              <a:buFontTx/>
              <a:buNone/>
              <a:defRPr sz="2000" smtClean="0">
                <a:solidFill>
                  <a:srgbClr val="46464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138" y="2924357"/>
            <a:ext cx="8239125" cy="509587"/>
          </a:xfrm>
        </p:spPr>
        <p:txBody>
          <a:bodyPr/>
          <a:lstStyle>
            <a:lvl1pPr>
              <a:defRPr smtClean="0">
                <a:solidFill>
                  <a:srgbClr val="005F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 smtClean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 </a:t>
            </a:r>
            <a:fld id="{2A1E1B4A-B8D0-4DF1-B52E-69A69A973325}" type="datetime1">
              <a:rPr lang="fi-FI" smtClean="0"/>
              <a:pPr>
                <a:defRPr/>
              </a:pPr>
              <a:t>21.1.2015</a:t>
            </a:fld>
            <a:r>
              <a:rPr lang="fi-FI" dirty="0" smtClean="0"/>
              <a:t>  Page </a:t>
            </a:r>
            <a:fld id="{3D206CF9-7B0B-46BE-A7F8-A3E4506BB46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fi-FI" smtClean="0">
                <a:solidFill>
                  <a:srgbClr val="464646"/>
                </a:solidFill>
              </a:rPr>
              <a:t>Esko Korhonen 3.12.2014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9" y="229961"/>
            <a:ext cx="1657458" cy="790279"/>
          </a:xfrm>
          <a:prstGeom prst="rect">
            <a:avLst/>
          </a:prstGeom>
        </p:spPr>
      </p:pic>
      <p:cxnSp>
        <p:nvCxnSpPr>
          <p:cNvPr id="12" name="Suora yhdysviiva 11"/>
          <p:cNvCxnSpPr/>
          <p:nvPr userDrawn="1"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E95D0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Ellipsi 2"/>
          <p:cNvSpPr/>
          <p:nvPr userDrawn="1"/>
        </p:nvSpPr>
        <p:spPr bwMode="auto">
          <a:xfrm>
            <a:off x="1363623" y="6113423"/>
            <a:ext cx="285829" cy="285829"/>
          </a:xfrm>
          <a:prstGeom prst="ellipse">
            <a:avLst/>
          </a:prstGeom>
          <a:solidFill>
            <a:srgbClr val="E95D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1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3813"/>
            <a:ext cx="8229600" cy="4752975"/>
          </a:xfrm>
        </p:spPr>
        <p:txBody>
          <a:bodyPr/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 dirty="0"/>
              <a:t>  Page </a:t>
            </a:r>
            <a:fld id="{5DD9209F-FA31-42D0-9C51-079867EBFC81}" type="slidenum">
              <a:rPr lang="fi-FI" sz="800"/>
              <a:pPr/>
              <a:t>‹#›</a:t>
            </a:fld>
            <a:endParaRPr lang="fi-FI" sz="8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prstClr val="black"/>
                </a:solidFill>
              </a:rPr>
              <a:t>Esko Korhonen 3.12.2014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388100"/>
            <a:ext cx="987425" cy="338239"/>
          </a:xfrm>
          <a:prstGeom prst="rect">
            <a:avLst/>
          </a:prstGeom>
        </p:spPr>
      </p:pic>
      <p:sp>
        <p:nvSpPr>
          <p:cNvPr id="9" name="Ellipsi 8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rgbClr val="E95D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6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93813"/>
            <a:ext cx="4038600" cy="4752975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93813"/>
            <a:ext cx="4038600" cy="4752975"/>
          </a:xfrm>
        </p:spPr>
        <p:txBody>
          <a:bodyPr/>
          <a:lstStyle>
            <a:lvl1pPr>
              <a:defRPr sz="2000">
                <a:solidFill>
                  <a:srgbClr val="464646"/>
                </a:solidFill>
              </a:defRPr>
            </a:lvl1pPr>
            <a:lvl2pPr>
              <a:defRPr sz="1800">
                <a:solidFill>
                  <a:srgbClr val="464646"/>
                </a:solidFill>
              </a:defRPr>
            </a:lvl2pPr>
            <a:lvl3pPr>
              <a:defRPr sz="1600">
                <a:solidFill>
                  <a:srgbClr val="464646"/>
                </a:solidFill>
              </a:defRPr>
            </a:lvl3pPr>
            <a:lvl4pPr>
              <a:defRPr sz="1400">
                <a:solidFill>
                  <a:srgbClr val="464646"/>
                </a:solidFill>
              </a:defRPr>
            </a:lvl4pPr>
            <a:lvl5pPr>
              <a:defRPr sz="1200">
                <a:solidFill>
                  <a:srgbClr val="46464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21.1.2015</a:t>
            </a:fld>
            <a:r>
              <a:rPr lang="fi-FI" sz="800"/>
              <a:t>  Page </a:t>
            </a:r>
            <a:fld id="{A0C3BF9A-0CA7-4480-B906-DA1F9F412E82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prstClr val="black"/>
                </a:solidFill>
              </a:rPr>
              <a:t>Esko Korhonen 3.12.2014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6388100"/>
            <a:ext cx="987425" cy="338239"/>
          </a:xfrm>
          <a:prstGeom prst="rect">
            <a:avLst/>
          </a:prstGeom>
        </p:spPr>
      </p:pic>
      <p:sp>
        <p:nvSpPr>
          <p:cNvPr id="9" name="Ellipsi 8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rgbClr val="E95D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9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mtClean="0"/>
              <a:t>Esko Korhonen 8.1.2015</a:t>
            </a:r>
            <a:endParaRPr lang="fi-FI" dirty="0"/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3813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038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perustyyl. napsautt.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07063" y="6491288"/>
            <a:ext cx="31797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DAEA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mtClean="0"/>
              <a:t> </a:t>
            </a:r>
            <a:fld id="{BCC369D7-AD67-4007-8CD9-AD74EEED516B}" type="datetime1">
              <a:rPr lang="fi-FI" sz="8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21.1.2015</a:t>
            </a:fld>
            <a:r>
              <a:rPr lang="fi-FI" sz="800" smtClean="0"/>
              <a:t>  Page </a:t>
            </a:r>
            <a:fld id="{EB7EC751-C128-4BC6-B06C-92EC109D3C79}" type="slidenum">
              <a:rPr lang="fi-FI" sz="8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sz="800" dirty="0"/>
          </a:p>
        </p:txBody>
      </p:sp>
      <p:cxnSp>
        <p:nvCxnSpPr>
          <p:cNvPr id="7" name="Suora yhdysviiva 6"/>
          <p:cNvCxnSpPr/>
          <p:nvPr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E95D0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812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0">
          <a:solidFill>
            <a:srgbClr val="005F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9pPr>
    </p:titleStyle>
    <p:bodyStyle>
      <a:lvl1pPr marL="238125" indent="-238125" algn="l" rtl="0" eaLnBrk="1" fontAlgn="base" hangingPunct="1">
        <a:spcBef>
          <a:spcPct val="20000"/>
        </a:spcBef>
        <a:spcAft>
          <a:spcPct val="0"/>
        </a:spcAft>
        <a:buClr>
          <a:srgbClr val="005F92"/>
        </a:buClr>
        <a:buChar char="•"/>
        <a:defRPr sz="2000">
          <a:solidFill>
            <a:srgbClr val="464646"/>
          </a:solidFill>
          <a:latin typeface="+mn-lt"/>
          <a:ea typeface="+mn-ea"/>
          <a:cs typeface="+mn-cs"/>
        </a:defRPr>
      </a:lvl1pPr>
      <a:lvl2pPr marL="495300" indent="-25558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>
          <a:solidFill>
            <a:srgbClr val="464646"/>
          </a:solidFill>
          <a:latin typeface="+mn-lt"/>
        </a:defRPr>
      </a:lvl2pPr>
      <a:lvl3pPr marL="752475" indent="-25558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600">
          <a:solidFill>
            <a:srgbClr val="464646"/>
          </a:solidFill>
          <a:latin typeface="+mn-lt"/>
        </a:defRPr>
      </a:lvl3pPr>
      <a:lvl4pPr marL="990600" indent="-23653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400">
          <a:solidFill>
            <a:srgbClr val="464646"/>
          </a:solidFill>
          <a:latin typeface="+mn-lt"/>
        </a:defRPr>
      </a:lvl4pPr>
      <a:lvl5pPr marL="1162050" indent="-142875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400">
          <a:solidFill>
            <a:srgbClr val="464646"/>
          </a:solidFill>
          <a:latin typeface="+mn-lt"/>
        </a:defRPr>
      </a:lvl5pPr>
      <a:lvl6pPr marL="16192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0764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5336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29908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mtClean="0"/>
              <a:t>Esko Korhonen 3.12.2014</a:t>
            </a:r>
            <a:endParaRPr lang="fi-FI" dirty="0"/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3813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038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perustyyl. napsautt.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07063" y="6491288"/>
            <a:ext cx="31797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DAEA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mtClean="0"/>
              <a:t> </a:t>
            </a:r>
            <a:fld id="{BCC369D7-AD67-4007-8CD9-AD74EEED516B}" type="datetime1">
              <a:rPr lang="fi-FI" sz="8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21.1.2015</a:t>
            </a:fld>
            <a:r>
              <a:rPr lang="fi-FI" sz="800" smtClean="0"/>
              <a:t>  Page </a:t>
            </a:r>
            <a:fld id="{EB7EC751-C128-4BC6-B06C-92EC109D3C79}" type="slidenum">
              <a:rPr lang="fi-FI" sz="8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sz="800" dirty="0"/>
          </a:p>
        </p:txBody>
      </p:sp>
      <p:cxnSp>
        <p:nvCxnSpPr>
          <p:cNvPr id="7" name="Suora yhdysviiva 6"/>
          <p:cNvCxnSpPr/>
          <p:nvPr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E95D0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4108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0">
          <a:solidFill>
            <a:srgbClr val="005F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9pPr>
    </p:titleStyle>
    <p:bodyStyle>
      <a:lvl1pPr marL="238125" indent="-238125" algn="l" rtl="0" eaLnBrk="1" fontAlgn="base" hangingPunct="1">
        <a:spcBef>
          <a:spcPct val="20000"/>
        </a:spcBef>
        <a:spcAft>
          <a:spcPct val="0"/>
        </a:spcAft>
        <a:buClr>
          <a:srgbClr val="005F92"/>
        </a:buClr>
        <a:buChar char="•"/>
        <a:defRPr sz="2000">
          <a:solidFill>
            <a:srgbClr val="464646"/>
          </a:solidFill>
          <a:latin typeface="+mn-lt"/>
          <a:ea typeface="+mn-ea"/>
          <a:cs typeface="+mn-cs"/>
        </a:defRPr>
      </a:lvl1pPr>
      <a:lvl2pPr marL="495300" indent="-25558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>
          <a:solidFill>
            <a:srgbClr val="464646"/>
          </a:solidFill>
          <a:latin typeface="+mn-lt"/>
        </a:defRPr>
      </a:lvl2pPr>
      <a:lvl3pPr marL="752475" indent="-25558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600">
          <a:solidFill>
            <a:srgbClr val="464646"/>
          </a:solidFill>
          <a:latin typeface="+mn-lt"/>
        </a:defRPr>
      </a:lvl3pPr>
      <a:lvl4pPr marL="990600" indent="-23653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400">
          <a:solidFill>
            <a:srgbClr val="464646"/>
          </a:solidFill>
          <a:latin typeface="+mn-lt"/>
        </a:defRPr>
      </a:lvl4pPr>
      <a:lvl5pPr marL="1162050" indent="-142875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400">
          <a:solidFill>
            <a:srgbClr val="464646"/>
          </a:solidFill>
          <a:latin typeface="+mn-lt"/>
        </a:defRPr>
      </a:lvl5pPr>
      <a:lvl6pPr marL="16192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0764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5336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29908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mtClean="0"/>
              <a:t>Esko Korhonen 8.1.2015</a:t>
            </a:r>
            <a:endParaRPr lang="fi-FI" dirty="0"/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3813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038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perustyyl. napsautt.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07063" y="6491288"/>
            <a:ext cx="31797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DAEA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mtClean="0"/>
              <a:t> </a:t>
            </a:r>
            <a:fld id="{BCC369D7-AD67-4007-8CD9-AD74EEED516B}" type="datetime1">
              <a:rPr lang="fi-FI" sz="8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21.1.2015</a:t>
            </a:fld>
            <a:r>
              <a:rPr lang="fi-FI" sz="800" smtClean="0"/>
              <a:t>  Page </a:t>
            </a:r>
            <a:fld id="{EB7EC751-C128-4BC6-B06C-92EC109D3C79}" type="slidenum">
              <a:rPr lang="fi-FI" sz="8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sz="800" dirty="0"/>
          </a:p>
        </p:txBody>
      </p:sp>
      <p:cxnSp>
        <p:nvCxnSpPr>
          <p:cNvPr id="7" name="Suora yhdysviiva 6"/>
          <p:cNvCxnSpPr/>
          <p:nvPr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E95D0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0341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0">
          <a:solidFill>
            <a:srgbClr val="005F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9pPr>
    </p:titleStyle>
    <p:bodyStyle>
      <a:lvl1pPr marL="238125" indent="-238125" algn="l" rtl="0" eaLnBrk="1" fontAlgn="base" hangingPunct="1">
        <a:spcBef>
          <a:spcPct val="20000"/>
        </a:spcBef>
        <a:spcAft>
          <a:spcPct val="0"/>
        </a:spcAft>
        <a:buClr>
          <a:srgbClr val="005F92"/>
        </a:buClr>
        <a:buChar char="•"/>
        <a:defRPr sz="2000">
          <a:solidFill>
            <a:srgbClr val="464646"/>
          </a:solidFill>
          <a:latin typeface="+mn-lt"/>
          <a:ea typeface="+mn-ea"/>
          <a:cs typeface="+mn-cs"/>
        </a:defRPr>
      </a:lvl1pPr>
      <a:lvl2pPr marL="495300" indent="-25558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>
          <a:solidFill>
            <a:srgbClr val="464646"/>
          </a:solidFill>
          <a:latin typeface="+mn-lt"/>
        </a:defRPr>
      </a:lvl2pPr>
      <a:lvl3pPr marL="752475" indent="-25558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600">
          <a:solidFill>
            <a:srgbClr val="464646"/>
          </a:solidFill>
          <a:latin typeface="+mn-lt"/>
        </a:defRPr>
      </a:lvl3pPr>
      <a:lvl4pPr marL="990600" indent="-23653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400">
          <a:solidFill>
            <a:srgbClr val="464646"/>
          </a:solidFill>
          <a:latin typeface="+mn-lt"/>
        </a:defRPr>
      </a:lvl4pPr>
      <a:lvl5pPr marL="1162050" indent="-142875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400">
          <a:solidFill>
            <a:srgbClr val="464646"/>
          </a:solidFill>
          <a:latin typeface="+mn-lt"/>
        </a:defRPr>
      </a:lvl5pPr>
      <a:lvl6pPr marL="16192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0764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5336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29908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sko.korhonen@fcg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sko.korhonen@fcg.fi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 dirty="0"/>
          </a:p>
          <a:p>
            <a:endParaRPr lang="fi-FI" sz="2000" dirty="0" smtClean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3528" y="2190751"/>
            <a:ext cx="8610922" cy="1243194"/>
          </a:xfrm>
        </p:spPr>
        <p:txBody>
          <a:bodyPr>
            <a:noAutofit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b="1" dirty="0">
                <a:solidFill>
                  <a:schemeClr val="accent1"/>
                </a:solidFill>
              </a:rPr>
              <a:t>Koulujen korjausrakentaminen opetustoimen ja </a:t>
            </a:r>
            <a:r>
              <a:rPr lang="fi-FI" b="1" dirty="0" smtClean="0">
                <a:solidFill>
                  <a:schemeClr val="accent1"/>
                </a:solidFill>
              </a:rPr>
              <a:t>tilahallinnon yhteishankkeena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 taloutta ja kehittämisajatuksia</a:t>
            </a:r>
            <a:endParaRPr lang="fi-FI" b="1" dirty="0"/>
          </a:p>
        </p:txBody>
      </p:sp>
      <p:sp>
        <p:nvSpPr>
          <p:cNvPr id="5" name="Suorakulmio 4"/>
          <p:cNvSpPr/>
          <p:nvPr/>
        </p:nvSpPr>
        <p:spPr>
          <a:xfrm>
            <a:off x="683567" y="4518800"/>
            <a:ext cx="766033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2E63"/>
              </a:buClr>
            </a:pPr>
            <a:endParaRPr lang="fi-FI" sz="2000" dirty="0" smtClean="0">
              <a:solidFill>
                <a:srgbClr val="00A6D6"/>
              </a:solidFill>
            </a:endParaRPr>
          </a:p>
          <a:p>
            <a:pPr>
              <a:spcBef>
                <a:spcPct val="20000"/>
              </a:spcBef>
              <a:buClr>
                <a:srgbClr val="002E63"/>
              </a:buClr>
            </a:pPr>
            <a:r>
              <a:rPr lang="fi-FI" sz="2000" dirty="0" smtClean="0">
                <a:solidFill>
                  <a:srgbClr val="00A6D6"/>
                </a:solidFill>
              </a:rPr>
              <a:t>ESKO KORHONEN</a:t>
            </a:r>
          </a:p>
          <a:p>
            <a:pPr>
              <a:spcBef>
                <a:spcPct val="20000"/>
              </a:spcBef>
              <a:buClr>
                <a:srgbClr val="002E63"/>
              </a:buClr>
            </a:pPr>
            <a:r>
              <a:rPr lang="fi-FI" sz="2000" dirty="0" smtClean="0">
                <a:solidFill>
                  <a:srgbClr val="00A6D6"/>
                </a:solidFill>
              </a:rPr>
              <a:t>JOHTAVA KONSULTTI (FT, RI)</a:t>
            </a:r>
          </a:p>
          <a:p>
            <a:pPr>
              <a:spcBef>
                <a:spcPct val="20000"/>
              </a:spcBef>
              <a:buClr>
                <a:srgbClr val="002E63"/>
              </a:buClr>
            </a:pPr>
            <a:r>
              <a:rPr lang="fi-FI" sz="2000" dirty="0" err="1" smtClean="0">
                <a:solidFill>
                  <a:srgbClr val="00A6D6"/>
                </a:solidFill>
                <a:hlinkClick r:id="rId3"/>
              </a:rPr>
              <a:t>esko.korhonen@fcg.fi</a:t>
            </a:r>
            <a:endParaRPr lang="fi-FI" sz="2000" dirty="0" smtClean="0">
              <a:solidFill>
                <a:srgbClr val="005F92"/>
              </a:solidFill>
            </a:endParaRPr>
          </a:p>
          <a:p>
            <a:pPr>
              <a:spcBef>
                <a:spcPct val="20000"/>
              </a:spcBef>
              <a:buClr>
                <a:srgbClr val="002E63"/>
              </a:buClr>
            </a:pPr>
            <a:endParaRPr lang="fi-FI" sz="2000" dirty="0" smtClean="0">
              <a:solidFill>
                <a:srgbClr val="005F9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3721380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2400" b="1" dirty="0" smtClean="0">
                <a:solidFill>
                  <a:srgbClr val="005F92"/>
                </a:solidFill>
              </a:rPr>
              <a:t>20.1.2015</a:t>
            </a:r>
            <a:endParaRPr lang="fi-FI" sz="2400" dirty="0">
              <a:solidFill>
                <a:srgbClr val="005F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10</a:t>
            </a:fld>
            <a:endParaRPr lang="fi-FI">
              <a:solidFill>
                <a:srgbClr val="002E63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>
                <a:solidFill>
                  <a:srgbClr val="002E63"/>
                </a:solidFill>
              </a:rPr>
              <a:t>Etunimi Sukunimi titteli | Tapahtuma</a:t>
            </a:r>
            <a:endParaRPr lang="fi-FI">
              <a:solidFill>
                <a:srgbClr val="002E63"/>
              </a:solidFill>
            </a:endParaRPr>
          </a:p>
        </p:txBody>
      </p:sp>
      <p:sp>
        <p:nvSpPr>
          <p:cNvPr id="7" name="Otsikko 6"/>
          <p:cNvSpPr>
            <a:spLocks noGrp="1"/>
          </p:cNvSpPr>
          <p:nvPr>
            <p:ph type="title" idx="4294967295"/>
          </p:nvPr>
        </p:nvSpPr>
        <p:spPr>
          <a:xfrm>
            <a:off x="395536" y="123428"/>
            <a:ext cx="6865689" cy="706437"/>
          </a:xfrm>
        </p:spPr>
        <p:txBody>
          <a:bodyPr>
            <a:normAutofit/>
          </a:bodyPr>
          <a:lstStyle/>
          <a:p>
            <a:r>
              <a:rPr lang="fi-FI" dirty="0" smtClean="0"/>
              <a:t>	</a:t>
            </a:r>
            <a:r>
              <a:rPr lang="fi-FI" sz="2400" dirty="0">
                <a:solidFill>
                  <a:schemeClr val="accent1"/>
                </a:solidFill>
              </a:rPr>
              <a:t>R</a:t>
            </a:r>
            <a:r>
              <a:rPr lang="fi-FI" sz="2400" dirty="0" smtClean="0">
                <a:solidFill>
                  <a:schemeClr val="accent1"/>
                </a:solidFill>
              </a:rPr>
              <a:t>akennushankkeen vaiheet</a:t>
            </a:r>
            <a:endParaRPr lang="fi-FI" sz="2400" dirty="0">
              <a:solidFill>
                <a:schemeClr val="accent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66637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iruutu 9"/>
          <p:cNvSpPr txBox="1"/>
          <p:nvPr/>
        </p:nvSpPr>
        <p:spPr>
          <a:xfrm>
            <a:off x="179512" y="3140969"/>
            <a:ext cx="492443" cy="30243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sz="2000" dirty="0" smtClean="0">
                <a:solidFill>
                  <a:srgbClr val="002E63"/>
                </a:solidFill>
              </a:rPr>
              <a:t>PROSESSIT /TILAT?</a:t>
            </a:r>
            <a:endParaRPr lang="fi-FI" sz="2000" dirty="0">
              <a:solidFill>
                <a:srgbClr val="002E63"/>
              </a:solidFill>
            </a:endParaRPr>
          </a:p>
        </p:txBody>
      </p:sp>
      <p:sp>
        <p:nvSpPr>
          <p:cNvPr id="11" name="Nuoli oikealle 10"/>
          <p:cNvSpPr/>
          <p:nvPr/>
        </p:nvSpPr>
        <p:spPr>
          <a:xfrm>
            <a:off x="755576" y="5157192"/>
            <a:ext cx="864096" cy="360040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7" name="Ylänuoli 16"/>
          <p:cNvSpPr/>
          <p:nvPr/>
        </p:nvSpPr>
        <p:spPr>
          <a:xfrm>
            <a:off x="2388899" y="5409221"/>
            <a:ext cx="288032" cy="624490"/>
          </a:xfrm>
          <a:prstGeom prst="up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755576" y="5912363"/>
            <a:ext cx="833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K</a:t>
            </a:r>
            <a:r>
              <a:rPr lang="fi-FI" sz="1600" b="1" dirty="0" smtClean="0">
                <a:solidFill>
                  <a:srgbClr val="FF0000"/>
                </a:solidFill>
              </a:rPr>
              <a:t>uka tekee tarveselvityksen? Toteutuuko omistajaohjaus? Hankeohje? Elinkaarilaskelmat!</a:t>
            </a:r>
            <a:endParaRPr lang="fi-FI" sz="1600" b="1" dirty="0">
              <a:solidFill>
                <a:srgbClr val="FF0000"/>
              </a:solidFill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8313941" y="515719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rgbClr val="002E63"/>
                </a:solidFill>
              </a:rPr>
              <a:t>Käyttö</a:t>
            </a:r>
            <a:endParaRPr lang="fi-FI" sz="1400" dirty="0">
              <a:solidFill>
                <a:srgbClr val="002E63"/>
              </a:solidFill>
            </a:endParaRPr>
          </a:p>
        </p:txBody>
      </p:sp>
      <p:sp>
        <p:nvSpPr>
          <p:cNvPr id="20" name="Nuoli oikealle 19"/>
          <p:cNvSpPr/>
          <p:nvPr/>
        </p:nvSpPr>
        <p:spPr>
          <a:xfrm>
            <a:off x="8388424" y="5733257"/>
            <a:ext cx="717605" cy="153730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22" name="Suora nuoliyhdysviiva 21"/>
          <p:cNvCxnSpPr/>
          <p:nvPr/>
        </p:nvCxnSpPr>
        <p:spPr>
          <a:xfrm flipH="1">
            <a:off x="7452320" y="1268760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iruutu 22"/>
          <p:cNvSpPr txBox="1"/>
          <p:nvPr/>
        </p:nvSpPr>
        <p:spPr>
          <a:xfrm>
            <a:off x="7342774" y="899428"/>
            <a:ext cx="1583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solidFill>
                  <a:srgbClr val="002E63"/>
                </a:solidFill>
              </a:rPr>
              <a:t>Kustannukset</a:t>
            </a:r>
            <a:endParaRPr lang="fi-FI" sz="1600" dirty="0">
              <a:solidFill>
                <a:srgbClr val="002E63"/>
              </a:solidFill>
            </a:endParaRPr>
          </a:p>
        </p:txBody>
      </p:sp>
      <p:sp>
        <p:nvSpPr>
          <p:cNvPr id="15" name="Ellipsi 14"/>
          <p:cNvSpPr/>
          <p:nvPr/>
        </p:nvSpPr>
        <p:spPr>
          <a:xfrm>
            <a:off x="841982" y="1124744"/>
            <a:ext cx="3081945" cy="490896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8" name="Suora nuoliyhdysviiva 7"/>
          <p:cNvCxnSpPr/>
          <p:nvPr/>
        </p:nvCxnSpPr>
        <p:spPr>
          <a:xfrm>
            <a:off x="755576" y="1268760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/>
          <p:cNvSpPr txBox="1"/>
          <p:nvPr/>
        </p:nvSpPr>
        <p:spPr>
          <a:xfrm>
            <a:off x="179512" y="89942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>
                <a:solidFill>
                  <a:srgbClr val="FF0000"/>
                </a:solidFill>
              </a:rPr>
              <a:t>Tärkeä vaihe</a:t>
            </a:r>
            <a:endParaRPr lang="fi-FI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464646"/>
                </a:solidFill>
              </a:rPr>
              <a:t>Esko Korhonen 8.1.2015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8681"/>
            <a:ext cx="8715375" cy="510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81416" y="574197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J. Karvonen/KL 2014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1686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Koulun tilatarpeen tunnusluvut/OPH 2012</a:t>
            </a:r>
            <a:endParaRPr lang="fi-FI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464646"/>
                </a:solidFill>
              </a:rPr>
              <a:t>Esko Korhonen 8.1.2015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2538"/>
            <a:ext cx="6408712" cy="491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01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Muuttuuko mikään?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464646"/>
                </a:solidFill>
              </a:rPr>
              <a:t>Esko Korhonen 8.1.2015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9248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5945535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Rimpelä 2015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65824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08012"/>
          </a:xfrm>
        </p:spPr>
        <p:txBody>
          <a:bodyPr/>
          <a:lstStyle/>
          <a:p>
            <a:r>
              <a:rPr lang="fi-FI" dirty="0" smtClean="0"/>
              <a:t>Onko tämä mahdollista korjausrakentamisessa?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464646"/>
                </a:solidFill>
              </a:rPr>
              <a:t>Esko Korhonen 8.1.2015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28992" cy="479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5945535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Rimpelä 2015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025777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08012"/>
          </a:xfrm>
        </p:spPr>
        <p:txBody>
          <a:bodyPr/>
          <a:lstStyle/>
          <a:p>
            <a:r>
              <a:rPr lang="fi-FI" dirty="0" smtClean="0"/>
              <a:t>Pohdintoja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80729"/>
            <a:ext cx="8640960" cy="5066060"/>
          </a:xfrm>
        </p:spPr>
        <p:txBody>
          <a:bodyPr/>
          <a:lstStyle/>
          <a:p>
            <a:r>
              <a:rPr lang="fi-FI" dirty="0" smtClean="0"/>
              <a:t>Kouluverkkojen ja koulujen suunnittelu liian talouspainotteista </a:t>
            </a:r>
            <a:r>
              <a:rPr lang="fi-FI" dirty="0" smtClean="0">
                <a:sym typeface="Wingdings" panose="05000000000000000000" pitchFamily="2" charset="2"/>
              </a:rPr>
              <a:t> lakkautuslista vs. aito kehityshanke (kyläkoulut?)</a:t>
            </a:r>
            <a:endParaRPr lang="fi-FI" dirty="0" smtClean="0"/>
          </a:p>
          <a:p>
            <a:r>
              <a:rPr lang="fi-FI" dirty="0" smtClean="0"/>
              <a:t>Tilahallinto ja opetustoimi eivät välttämättä ”puhu samaa kieltä” </a:t>
            </a:r>
          </a:p>
          <a:p>
            <a:r>
              <a:rPr lang="fi-FI" dirty="0" smtClean="0"/>
              <a:t>Tarveselvitys vs. hankesuunnittelu ja vastuut</a:t>
            </a:r>
          </a:p>
          <a:p>
            <a:r>
              <a:rPr lang="fi-FI" dirty="0" smtClean="0"/>
              <a:t>Peruskorjaus vs. uudisrakennus </a:t>
            </a:r>
            <a:r>
              <a:rPr lang="fi-FI" dirty="0" smtClean="0">
                <a:sym typeface="Wingdings" panose="05000000000000000000" pitchFamily="2" charset="2"/>
              </a:rPr>
              <a:t> onko uudenlainen oppimisympäristö mahdollista vain uudishankkeessa?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Peruskorjaus usein rakennuksen teknisen kunnon tarpeista lähtevä, ei toiminnan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Tilojen normiohjaus rajoitteena (tilaa/oppilas)?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Poliittinen päätöksenteko  karsitaan kustannuksia/hankkeita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Todellinen panos-tuotos –ajattelu puutteellista (vrt. esim. sisäilmakorjauksen hyödyt)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Sivistyspalveluiden kehitys on kunnille mahdollisuus, jonka merkitys kasvaa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Valtion mukaan tulo  perustamishankkeiden tuki takaisin</a:t>
            </a:r>
          </a:p>
          <a:p>
            <a:pPr marL="0" indent="0">
              <a:buNone/>
            </a:pPr>
            <a:endParaRPr lang="fi-FI" dirty="0" smtClean="0">
              <a:sym typeface="Wingdings" panose="05000000000000000000" pitchFamily="2" charset="2"/>
            </a:endParaRPr>
          </a:p>
          <a:p>
            <a:endParaRPr lang="fi-FI" dirty="0" smtClean="0">
              <a:sym typeface="Wingdings" panose="05000000000000000000" pitchFamily="2" charset="2"/>
            </a:endParaRPr>
          </a:p>
          <a:p>
            <a:endParaRPr lang="fi-FI" dirty="0" smtClean="0"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464646"/>
                </a:solidFill>
              </a:rPr>
              <a:t>Esko Korhonen 8.1.2015</a:t>
            </a:r>
            <a:endParaRPr lang="fi-FI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8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tämä on toteutettavissa kun yleensä ajatellaan vain kustannuksia?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464646"/>
                </a:solidFill>
              </a:rPr>
              <a:t>Esko Korhonen 8.1.2015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1340768"/>
            <a:ext cx="8562975" cy="425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78" y="5596533"/>
            <a:ext cx="547260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01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2346255" y="1556792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4800" b="1" dirty="0" smtClean="0">
              <a:solidFill>
                <a:srgbClr val="002060"/>
              </a:solidFill>
            </a:endParaRPr>
          </a:p>
          <a:p>
            <a:pPr algn="ctr"/>
            <a:r>
              <a:rPr lang="fi-FI" sz="4800" b="1" dirty="0" smtClean="0">
                <a:solidFill>
                  <a:srgbClr val="002060"/>
                </a:solidFill>
              </a:rPr>
              <a:t>Kiitos!</a:t>
            </a:r>
            <a:endParaRPr lang="fi-FI" sz="4800" b="1" dirty="0">
              <a:solidFill>
                <a:srgbClr val="002060"/>
              </a:solidFill>
            </a:endParaRPr>
          </a:p>
          <a:p>
            <a:pPr algn="ctr"/>
            <a:r>
              <a:rPr lang="fi-FI" sz="2400" b="1" dirty="0" smtClean="0">
                <a:solidFill>
                  <a:srgbClr val="002060"/>
                </a:solidFill>
              </a:rPr>
              <a:t>Jatketaan yhdessä:</a:t>
            </a:r>
            <a:r>
              <a:rPr lang="fi-FI" sz="4800" b="1" dirty="0" smtClean="0">
                <a:solidFill>
                  <a:srgbClr val="002060"/>
                </a:solidFill>
              </a:rPr>
              <a:t> </a:t>
            </a:r>
            <a:endParaRPr lang="fi-FI" sz="4800" b="1" dirty="0">
              <a:solidFill>
                <a:srgbClr val="002060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683568" y="400854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000" b="1" dirty="0" err="1" smtClean="0">
                <a:solidFill>
                  <a:srgbClr val="002E63"/>
                </a:solidFill>
                <a:hlinkClick r:id="rId2"/>
              </a:rPr>
              <a:t>esko.korhonen@fcg.fi</a:t>
            </a:r>
            <a:endParaRPr lang="fi-FI" sz="2000" b="1" dirty="0" smtClean="0">
              <a:solidFill>
                <a:srgbClr val="002E63"/>
              </a:solidFill>
            </a:endParaRPr>
          </a:p>
          <a:p>
            <a:endParaRPr lang="fi-FI" dirty="0" smtClean="0">
              <a:solidFill>
                <a:srgbClr val="002E63"/>
              </a:solidFill>
            </a:endParaRPr>
          </a:p>
          <a:p>
            <a:r>
              <a:rPr lang="fi-FI" b="1" dirty="0" smtClean="0">
                <a:solidFill>
                  <a:srgbClr val="002E63"/>
                </a:solidFill>
              </a:rPr>
              <a:t>		</a:t>
            </a:r>
            <a:r>
              <a:rPr lang="fi-FI" b="1" dirty="0">
                <a:solidFill>
                  <a:srgbClr val="002E63"/>
                </a:solidFill>
              </a:rPr>
              <a:t> </a:t>
            </a:r>
            <a:r>
              <a:rPr lang="fi-FI" b="1" dirty="0" smtClean="0">
                <a:solidFill>
                  <a:srgbClr val="002E63"/>
                </a:solidFill>
              </a:rPr>
              <a:t>        Puh</a:t>
            </a:r>
            <a:r>
              <a:rPr lang="fi-FI" b="1" dirty="0">
                <a:solidFill>
                  <a:srgbClr val="002E63"/>
                </a:solidFill>
              </a:rPr>
              <a:t>. </a:t>
            </a:r>
            <a:r>
              <a:rPr lang="fi-FI" b="1" dirty="0" smtClean="0">
                <a:solidFill>
                  <a:srgbClr val="002E63"/>
                </a:solidFill>
              </a:rPr>
              <a:t>050 </a:t>
            </a:r>
            <a:r>
              <a:rPr lang="fi-FI" b="1" dirty="0">
                <a:solidFill>
                  <a:srgbClr val="002E63"/>
                </a:solidFill>
              </a:rPr>
              <a:t>361 1781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>
                <a:solidFill>
                  <a:srgbClr val="464646"/>
                </a:solidFill>
              </a:rPr>
              <a:t>Esko Korhonen 8.1.2015</a:t>
            </a:r>
            <a:endParaRPr lang="fi-FI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700" b="0" kern="0" spc="0" dirty="0" smtClean="0">
                <a:solidFill>
                  <a:schemeClr val="accent1"/>
                </a:solidFill>
                <a:ea typeface="+mj-ea"/>
              </a:rPr>
              <a:t>Kuntien ja kuntayhtymien vuosikate, poistot sekä investoinnit</a:t>
            </a:r>
            <a:r>
              <a:rPr lang="fi-FI" sz="2700" b="0" kern="0" spc="0" baseline="30000" dirty="0" smtClean="0">
                <a:solidFill>
                  <a:schemeClr val="accent1"/>
                </a:solidFill>
                <a:ea typeface="+mj-ea"/>
              </a:rPr>
              <a:t>1)</a:t>
            </a:r>
            <a:r>
              <a:rPr lang="fi-FI" sz="2700" b="0" kern="0" spc="0" dirty="0" smtClean="0">
                <a:solidFill>
                  <a:schemeClr val="accent1"/>
                </a:solidFill>
                <a:ea typeface="+mj-ea"/>
              </a:rPr>
              <a:t> 1991-2018, mrd. € (käyvin hinnoin)</a:t>
            </a:r>
            <a:br>
              <a:rPr lang="fi-FI" sz="2700" b="0" kern="0" spc="0" dirty="0" smtClean="0">
                <a:solidFill>
                  <a:schemeClr val="accent1"/>
                </a:solidFill>
                <a:ea typeface="+mj-ea"/>
              </a:rPr>
            </a:br>
            <a:r>
              <a:rPr lang="fi-FI" sz="2000" b="0" kern="0" spc="0" dirty="0" smtClean="0">
                <a:solidFill>
                  <a:srgbClr val="FF0000"/>
                </a:solidFill>
                <a:ea typeface="+mj-ea"/>
              </a:rPr>
              <a:t>(arviot painelaskelman mukaan)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srgbClr val="002E63"/>
                </a:solidFill>
              </a:rPr>
              <a:t>Esko Korhonen 8.1.2015</a:t>
            </a:r>
            <a:endParaRPr lang="fi-FI" dirty="0">
              <a:solidFill>
                <a:srgbClr val="002E63"/>
              </a:solidFill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42241"/>
              </p:ext>
            </p:extLst>
          </p:nvPr>
        </p:nvGraphicFramePr>
        <p:xfrm>
          <a:off x="179512" y="1052736"/>
          <a:ext cx="8784976" cy="462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0725" y="5592763"/>
            <a:ext cx="42113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200" kern="0" dirty="0" smtClean="0">
                <a:solidFill>
                  <a:srgbClr val="002E63"/>
                </a:solidFill>
              </a:rPr>
              <a:t>Lähde: Vuodet 1991-2013 Tilastokeskus. </a:t>
            </a:r>
          </a:p>
          <a:p>
            <a:pPr eaLnBrk="1" hangingPunct="1">
              <a:defRPr/>
            </a:pPr>
            <a:r>
              <a:rPr lang="fi-FI" sz="1200" kern="0" dirty="0" smtClean="0">
                <a:solidFill>
                  <a:srgbClr val="002E63"/>
                </a:solidFill>
              </a:rPr>
              <a:t>           Vuosien 2014-2018 arviot PPO 3.4.2014.</a:t>
            </a:r>
          </a:p>
        </p:txBody>
      </p:sp>
      <p:sp>
        <p:nvSpPr>
          <p:cNvPr id="7" name="Text Box 59"/>
          <p:cNvSpPr txBox="1">
            <a:spLocks noChangeArrowheads="1"/>
          </p:cNvSpPr>
          <p:nvPr/>
        </p:nvSpPr>
        <p:spPr bwMode="auto">
          <a:xfrm>
            <a:off x="1259632" y="6381328"/>
            <a:ext cx="7631124" cy="19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defRPr/>
            </a:pPr>
            <a:r>
              <a:rPr lang="fi-FI" kern="0" dirty="0" smtClean="0"/>
              <a:t> </a:t>
            </a:r>
            <a:r>
              <a:rPr lang="fi-FI" sz="1100" kern="0" dirty="0" smtClean="0"/>
              <a:t>1) Investoinnit, netto  = Käyttöomaisuusinvestoinnit – rahoitusosuudet – käyttöomaisuuden myyntitulot.</a:t>
            </a:r>
          </a:p>
        </p:txBody>
      </p:sp>
      <p:sp>
        <p:nvSpPr>
          <p:cNvPr id="5" name="Oval 4"/>
          <p:cNvSpPr/>
          <p:nvPr/>
        </p:nvSpPr>
        <p:spPr>
          <a:xfrm>
            <a:off x="6804248" y="2204864"/>
            <a:ext cx="1800200" cy="1800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228184" y="4005064"/>
            <a:ext cx="1152128" cy="165618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82633" y="5565654"/>
            <a:ext cx="430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002E63"/>
                </a:solidFill>
              </a:rPr>
              <a:t>Merkittävä haaste! Kasvaako korjausvelka edelleen? </a:t>
            </a:r>
            <a:r>
              <a:rPr lang="fi-FI" dirty="0" smtClean="0">
                <a:solidFill>
                  <a:srgbClr val="FF0000"/>
                </a:solidFill>
              </a:rPr>
              <a:t>&gt; 5 mrd. €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5832648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724128" y="2492896"/>
            <a:ext cx="2880320" cy="36004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24128" y="2348880"/>
            <a:ext cx="2880320" cy="64807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843808" y="4797152"/>
            <a:ext cx="1152128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55892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Yhteensä tilaa n. 34,1 milj. m² v. 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76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08" y="260648"/>
            <a:ext cx="8229600" cy="608012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accent1"/>
                </a:solidFill>
              </a:rPr>
              <a:t>Koulujen määrän kehitys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8" y="1040945"/>
            <a:ext cx="8352928" cy="490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20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190"/>
            <a:ext cx="8229600" cy="608012"/>
          </a:xfrm>
        </p:spPr>
        <p:txBody>
          <a:bodyPr/>
          <a:lstStyle/>
          <a:p>
            <a:r>
              <a:rPr lang="fi-FI" dirty="0" smtClean="0"/>
              <a:t>50 oppilaan koulujen kehitys vuosina 1996-2012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464646"/>
                </a:solidFill>
              </a:rPr>
              <a:t>Esko Korhonen 8.1.2015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980728"/>
            <a:ext cx="7820025" cy="51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19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3203" y="300708"/>
            <a:ext cx="8229600" cy="608012"/>
          </a:xfrm>
        </p:spPr>
        <p:txBody>
          <a:bodyPr/>
          <a:lstStyle/>
          <a:p>
            <a:pPr algn="ctr"/>
            <a:r>
              <a:rPr lang="fi-FI" dirty="0" smtClean="0"/>
              <a:t>Kustannukset ja koulukoko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6</a:t>
            </a:fld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2E63"/>
                </a:solidFill>
              </a:rPr>
              <a:t>Etunimi Sukunimi titteli | Tapahtuma</a:t>
            </a:r>
            <a:endParaRPr lang="fi-FI" dirty="0">
              <a:solidFill>
                <a:srgbClr val="002E6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1"/>
            <a:ext cx="8712969" cy="519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6988" y="579312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VATT 2004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891843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chemeClr val="accent1"/>
                </a:solidFill>
              </a:rPr>
              <a:t>Perusopetuksen kustannukset v. 2011</a:t>
            </a:r>
            <a:endParaRPr lang="fi-FI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9"/>
            <a:ext cx="83529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06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1195" y="404664"/>
            <a:ext cx="8229600" cy="608012"/>
          </a:xfrm>
        </p:spPr>
        <p:txBody>
          <a:bodyPr/>
          <a:lstStyle/>
          <a:p>
            <a:pPr algn="ctr"/>
            <a:r>
              <a:rPr lang="fi-FI" dirty="0" smtClean="0"/>
              <a:t>Koulujen kustannusrakenne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BDC67-9A7E-42C8-BC4E-FBA2E376B5B6}" type="slidenum">
              <a:rPr lang="fi-FI" smtClean="0">
                <a:solidFill>
                  <a:srgbClr val="002E63"/>
                </a:solidFill>
              </a:rPr>
              <a:pPr/>
              <a:t>8</a:t>
            </a:fld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2E63"/>
                </a:solidFill>
              </a:rPr>
              <a:t>Etunimi Sukunimi titteli | Tapahtuma</a:t>
            </a:r>
            <a:endParaRPr lang="fi-FI" dirty="0">
              <a:solidFill>
                <a:srgbClr val="002E6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51600"/>
            <a:ext cx="903288" cy="266700"/>
          </a:xfrm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002E63"/>
                </a:solidFill>
              </a:rPr>
              <a:t>[pvm]</a:t>
            </a:r>
            <a:endParaRPr lang="fi-FI" dirty="0">
              <a:solidFill>
                <a:srgbClr val="002E6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0485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403648" y="2276872"/>
            <a:ext cx="1584176" cy="1584176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251520" y="264620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/>
              <a:t>n. 20 %</a:t>
            </a: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400898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324"/>
            <a:ext cx="8229600" cy="608012"/>
          </a:xfrm>
        </p:spPr>
        <p:txBody>
          <a:bodyPr/>
          <a:lstStyle/>
          <a:p>
            <a:r>
              <a:rPr lang="fi-FI" dirty="0"/>
              <a:t>M</a:t>
            </a:r>
            <a:r>
              <a:rPr lang="fi-FI" dirty="0" smtClean="0"/>
              <a:t>uutokset pieniä, mutta keskittyminen jatkuu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464646"/>
                </a:solidFill>
              </a:rPr>
              <a:t>Esko Korhonen 8.1.2015</a:t>
            </a:r>
            <a:endParaRPr lang="fi-FI" dirty="0">
              <a:solidFill>
                <a:srgbClr val="46464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1336"/>
            <a:ext cx="90678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06430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FCG Finnish Consulting Group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005F92"/>
      </a:accent1>
      <a:accent2>
        <a:srgbClr val="1896C8"/>
      </a:accent2>
      <a:accent3>
        <a:srgbClr val="CBECF8"/>
      </a:accent3>
      <a:accent4>
        <a:srgbClr val="D8D8D8"/>
      </a:accent4>
      <a:accent5>
        <a:srgbClr val="005F92"/>
      </a:accent5>
      <a:accent6>
        <a:srgbClr val="E95D0F"/>
      </a:accent6>
      <a:hlink>
        <a:srgbClr val="005F92"/>
      </a:hlink>
      <a:folHlink>
        <a:srgbClr val="E95D0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4_Blank">
  <a:themeElements>
    <a:clrScheme name="FCG Konsultointi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005F92"/>
      </a:accent1>
      <a:accent2>
        <a:srgbClr val="5BC2EB"/>
      </a:accent2>
      <a:accent3>
        <a:srgbClr val="CBECF8"/>
      </a:accent3>
      <a:accent4>
        <a:srgbClr val="D8D8D8"/>
      </a:accent4>
      <a:accent5>
        <a:srgbClr val="2D7FBE"/>
      </a:accent5>
      <a:accent6>
        <a:srgbClr val="1896C8"/>
      </a:accent6>
      <a:hlink>
        <a:srgbClr val="005F92"/>
      </a:hlink>
      <a:folHlink>
        <a:srgbClr val="1896C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Blank">
  <a:themeElements>
    <a:clrScheme name="FCG Finnish Consulting Group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005F92"/>
      </a:accent1>
      <a:accent2>
        <a:srgbClr val="1896C8"/>
      </a:accent2>
      <a:accent3>
        <a:srgbClr val="CBECF8"/>
      </a:accent3>
      <a:accent4>
        <a:srgbClr val="D8D8D8"/>
      </a:accent4>
      <a:accent5>
        <a:srgbClr val="005F92"/>
      </a:accent5>
      <a:accent6>
        <a:srgbClr val="E95D0F"/>
      </a:accent6>
      <a:hlink>
        <a:srgbClr val="005F92"/>
      </a:hlink>
      <a:folHlink>
        <a:srgbClr val="E95D0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suomenkielinen</Template>
  <TotalTime>3952</TotalTime>
  <Words>316</Words>
  <Application>Microsoft Office PowerPoint</Application>
  <PresentationFormat>Näytössä katseltava diaesitys (4:3)</PresentationFormat>
  <Paragraphs>73</Paragraphs>
  <Slides>17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Blank</vt:lpstr>
      <vt:lpstr>14_Blank</vt:lpstr>
      <vt:lpstr>1_Blank</vt:lpstr>
      <vt:lpstr>        Koulujen korjausrakentaminen opetustoimen ja tilahallinnon yhteishankkeena - taloutta ja kehittämisajatuksia</vt:lpstr>
      <vt:lpstr>Kuntien ja kuntayhtymien vuosikate, poistot sekä investoinnit1) 1991-2018, mrd. € (käyvin hinnoin) (arviot painelaskelman mukaan)</vt:lpstr>
      <vt:lpstr>PowerPoint-esitys</vt:lpstr>
      <vt:lpstr>Koulujen määrän kehitys</vt:lpstr>
      <vt:lpstr>50 oppilaan koulujen kehitys vuosina 1996-2012</vt:lpstr>
      <vt:lpstr>Kustannukset ja koulukoko</vt:lpstr>
      <vt:lpstr>Perusopetuksen kustannukset v. 2011</vt:lpstr>
      <vt:lpstr>Koulujen kustannusrakenne</vt:lpstr>
      <vt:lpstr>Muutokset pieniä, mutta keskittyminen jatkuu</vt:lpstr>
      <vt:lpstr> Rakennushankkeen vaiheet</vt:lpstr>
      <vt:lpstr>PowerPoint-esitys</vt:lpstr>
      <vt:lpstr>Koulun tilatarpeen tunnusluvut/OPH 2012</vt:lpstr>
      <vt:lpstr>Muuttuuko mikään?</vt:lpstr>
      <vt:lpstr>Onko tämä mahdollista korjausrakentamisessa?</vt:lpstr>
      <vt:lpstr>Pohdintoja</vt:lpstr>
      <vt:lpstr>Miten tämä on toteutettavissa kun yleensä ajatellaan vain kustannuksia?</vt:lpstr>
      <vt:lpstr>PowerPoint-esitys</vt:lpstr>
    </vt:vector>
  </TitlesOfParts>
  <Company>Suomen Kuntaliitto 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Korhonen Esko</dc:creator>
  <cp:lastModifiedBy>Oksanen Raila</cp:lastModifiedBy>
  <cp:revision>220</cp:revision>
  <cp:lastPrinted>2013-09-12T06:42:48Z</cp:lastPrinted>
  <dcterms:created xsi:type="dcterms:W3CDTF">2013-01-08T06:49:49Z</dcterms:created>
  <dcterms:modified xsi:type="dcterms:W3CDTF">2015-01-21T06:46:39Z</dcterms:modified>
</cp:coreProperties>
</file>